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75" r:id="rId5"/>
    <p:sldId id="276" r:id="rId6"/>
    <p:sldId id="277" r:id="rId7"/>
    <p:sldId id="272" r:id="rId8"/>
    <p:sldId id="265" r:id="rId9"/>
    <p:sldId id="280" r:id="rId10"/>
    <p:sldId id="279" r:id="rId11"/>
    <p:sldId id="267" r:id="rId12"/>
    <p:sldId id="266" r:id="rId13"/>
    <p:sldId id="268" r:id="rId14"/>
    <p:sldId id="274" r:id="rId15"/>
    <p:sldId id="262" r:id="rId16"/>
    <p:sldId id="259" r:id="rId17"/>
    <p:sldId id="261" r:id="rId18"/>
    <p:sldId id="263" r:id="rId19"/>
    <p:sldId id="264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9"/>
    <p:restoredTop sz="94694"/>
  </p:normalViewPr>
  <p:slideViewPr>
    <p:cSldViewPr snapToGrid="0" snapToObjects="1">
      <p:cViewPr varScale="1">
        <p:scale>
          <a:sx n="160" d="100"/>
          <a:sy n="160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95B2E-1538-4040-904B-740E6D6B64A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5242D-7584-FD42-946B-546344BF9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Focusing in on one generalized</a:t>
            </a:r>
            <a:r>
              <a:rPr lang="en-US" baseline="0" dirty="0" smtClean="0"/>
              <a:t> workflow for doing science: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 tools we have available to use to do this can still be difficult to string together, and it isn’t clear how to get from point A to point B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There’s collaboration that happens along the way, and the tools that we have available to us now don’t foster that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35098-B24D-5444-BD04-EF6E5EC303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recognize that hydrologic data and models are social objects around which we collaborate.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35098-B24D-5444-BD04-EF6E5EC303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71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HydroShare</a:t>
            </a:r>
            <a:r>
              <a:rPr lang="en-US" dirty="0" smtClean="0"/>
              <a:t> changes the game for a</a:t>
            </a:r>
            <a:r>
              <a:rPr lang="en-US" baseline="0" dirty="0" smtClean="0"/>
              <a:t> much broader class of hydrologic data and models.  We can create them, upload them, share them, comment on them, rate them and eventually formally publish them in a way that they can be formally cited.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35098-B24D-5444-BD04-EF6E5EC303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5242D-7584-FD42-946B-546344BF9D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7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when we teach them how to integrate</a:t>
            </a:r>
            <a:r>
              <a:rPr lang="en-US" baseline="0" dirty="0" smtClean="0"/>
              <a:t> things like </a:t>
            </a:r>
            <a:r>
              <a:rPr lang="en-US" baseline="0" dirty="0" err="1" smtClean="0"/>
              <a:t>HydroShare</a:t>
            </a:r>
            <a:r>
              <a:rPr lang="en-US" baseline="0" dirty="0" smtClean="0"/>
              <a:t> and Python programming and </a:t>
            </a:r>
            <a:r>
              <a:rPr lang="en-US" baseline="0" dirty="0" err="1" smtClean="0"/>
              <a:t>GitHub</a:t>
            </a:r>
            <a:r>
              <a:rPr lang="en-US" baseline="0" dirty="0" smtClean="0"/>
              <a:t> into their personal </a:t>
            </a:r>
            <a:r>
              <a:rPr lang="en-US" baseline="0" dirty="0" err="1" smtClean="0"/>
              <a:t>cyberinfrastructure</a:t>
            </a:r>
            <a:r>
              <a:rPr lang="en-US" baseline="0" dirty="0" smtClean="0"/>
              <a:t>, their scientific workflow starts to look a lot different, more social, more collaborative, easier to track, and more reproducible.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35098-B24D-5444-BD04-EF6E5EC303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1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EEAD8-BD8B-714D-94E0-54B9B29D3E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3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5242D-7584-FD42-946B-546344BF9D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some</a:t>
            </a:r>
            <a:r>
              <a:rPr lang="en-US" baseline="0" dirty="0" smtClean="0"/>
              <a:t> opportunities: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We still need better tools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But beyond better tools, we need to integrate them into our personal </a:t>
            </a:r>
            <a:r>
              <a:rPr lang="en-US" baseline="0" dirty="0" err="1" smtClean="0"/>
              <a:t>cyberinfrastructure</a:t>
            </a:r>
            <a:r>
              <a:rPr lang="en-US" baseline="0" dirty="0" smtClean="0"/>
              <a:t>, which means that we need to know how to use them, and we need to teach our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35098-B24D-5444-BD04-EF6E5EC303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A6FF-7689-C648-819B-E1C86E23EC79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F6FD-B51C-414F-88E6-4B9068D3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5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jpe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1.jp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10.png"/><Relationship Id="rId4" Type="http://schemas.openxmlformats.org/officeDocument/2006/relationships/image" Target="../media/image21.jp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0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4.png"/><Relationship Id="rId5" Type="http://schemas.openxmlformats.org/officeDocument/2006/relationships/hyperlink" Target="http://repository.iutahepscor.org/" TargetMode="External"/><Relationship Id="rId6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hyperlink" Target="http://dx.doi.org/10.1016/j.envsoft.2016.07.013" TargetMode="External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pository.iutahepscor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985" y="381000"/>
            <a:ext cx="10519507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Cyberinfrastructure</a:t>
            </a:r>
            <a:br>
              <a:rPr lang="en-US" dirty="0" smtClean="0"/>
            </a:br>
            <a:r>
              <a:rPr lang="en-US" sz="2800" dirty="0"/>
              <a:t>Promoting Collaborative Publication, Interoperability, and </a:t>
            </a:r>
            <a:r>
              <a:rPr lang="en-US" sz="2800" dirty="0" smtClean="0"/>
              <a:t>Reuse</a:t>
            </a:r>
            <a:br>
              <a:rPr lang="en-US" sz="2800" dirty="0" smtClean="0"/>
            </a:br>
            <a:r>
              <a:rPr lang="en-US" sz="2800" dirty="0" smtClean="0"/>
              <a:t>of </a:t>
            </a:r>
            <a:r>
              <a:rPr lang="en-US" sz="2800" dirty="0" err="1"/>
              <a:t>iUTAH</a:t>
            </a:r>
            <a:r>
              <a:rPr lang="en-US" sz="2800" dirty="0"/>
              <a:t> Data and Research Products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1450" y="3994151"/>
            <a:ext cx="6858000" cy="10096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Jeffery S. Horsburgh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Amber Jones and the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iUTAH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CI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247650"/>
            <a:ext cx="3327400" cy="1426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89580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Fall 2016 All Hands Meeting</a:t>
            </a:r>
          </a:p>
          <a:p>
            <a:pPr algn="ctr"/>
            <a:r>
              <a:rPr lang="en-US" sz="2400" dirty="0"/>
              <a:t>“Focus on Facilities”</a:t>
            </a:r>
          </a:p>
        </p:txBody>
      </p:sp>
    </p:spTree>
    <p:extLst>
      <p:ext uri="{BB962C8B-B14F-4D97-AF65-F5344CB8AC3E}">
        <p14:creationId xmlns:p14="http://schemas.microsoft.com/office/powerpoint/2010/main" val="8196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0" name="Picture 32" descr="http://www.pd4pic.com/images/sign-icon-symbol-sun-signs-symbols-weather-s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43" y="166619"/>
            <a:ext cx="12757638" cy="121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093" y="5955836"/>
            <a:ext cx="5123689" cy="833215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The Scientific Workflow</a:t>
            </a:r>
            <a:endParaRPr lang="en-US" b="1" dirty="0"/>
          </a:p>
        </p:txBody>
      </p:sp>
      <p:pic>
        <p:nvPicPr>
          <p:cNvPr id="7172" name="Picture 4" descr="http://cliparts.co/cliparts/6Ty/5X7/6Ty5X7Ma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69" y="4088881"/>
            <a:ext cx="2045316" cy="21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ydroshare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6" y="2196899"/>
            <a:ext cx="2567054" cy="516479"/>
          </a:xfrm>
          <a:prstGeom prst="rect">
            <a:avLst/>
          </a:prstGeom>
        </p:spPr>
      </p:pic>
      <p:pic>
        <p:nvPicPr>
          <p:cNvPr id="10" name="Picture 6" descr="https://cdn2.iconfinder.com/data/icons/windows-8-metro-style/512/add_databa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4" y="4977665"/>
            <a:ext cx="1423856" cy="14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kinlane-productions.s3.amazonaws.com/api-evangelist-site/building-blocks/bw-annotat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833" y="651787"/>
            <a:ext cx="1316102" cy="14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alexkessock.com/img/icon_2347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4" y="438620"/>
            <a:ext cx="1656988" cy="165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93" name="Group 7192"/>
          <p:cNvGrpSpPr/>
          <p:nvPr/>
        </p:nvGrpSpPr>
        <p:grpSpPr>
          <a:xfrm>
            <a:off x="9456687" y="3062572"/>
            <a:ext cx="2081951" cy="1629295"/>
            <a:chOff x="9456687" y="3062572"/>
            <a:chExt cx="2081951" cy="1629295"/>
          </a:xfrm>
        </p:grpSpPr>
        <p:pic>
          <p:nvPicPr>
            <p:cNvPr id="17" name="Picture 10" descr="http://static1.squarespace.com/static/512f7f28e4b0e0699d176018/t/53eb2ad3e4b0ba68f27e9ace/1395302651370/iconmonstr-database-8-icon-256.png?format=300w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8539" y="3301276"/>
              <a:ext cx="1243284" cy="121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10375507" y="3062572"/>
              <a:ext cx="802882" cy="481700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DOI</a:t>
              </a:r>
              <a:endParaRPr lang="en-US" sz="2400" b="1" dirty="0"/>
            </a:p>
          </p:txBody>
        </p:sp>
        <p:sp>
          <p:nvSpPr>
            <p:cNvPr id="19" name="Folded Corner 18"/>
            <p:cNvSpPr/>
            <p:nvPr/>
          </p:nvSpPr>
          <p:spPr>
            <a:xfrm>
              <a:off x="9456687" y="3765936"/>
              <a:ext cx="767286" cy="802723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META</a:t>
              </a:r>
              <a:endParaRPr lang="en-US" b="1" dirty="0"/>
            </a:p>
          </p:txBody>
        </p:sp>
        <p:pic>
          <p:nvPicPr>
            <p:cNvPr id="20" name="Picture 20" descr="http://icons.iconarchive.com/icons/icons8/windows-8/512/Very-Basic-Share-ico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824" y="3646152"/>
              <a:ext cx="1072814" cy="104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4" name="Picture 6" descr="http://static1.squarespace.com/static/512f7f28e4b0e0699d176018/t/53eb2ad3e4b0ba68f27e9ace/1395302651370/iconmonstr-database-8-icon-25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507" y="455915"/>
            <a:ext cx="1177879" cy="11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myiconfinder.com/uploads/iconsets/3bfedbeee0930699d0cda9fa740170c3-clou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3" y="2802516"/>
            <a:ext cx="1483511" cy="14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retrodatarecovery.com/wp-content/uploads/2015/04/iconmonstr-database-10-icon-0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39" y="628038"/>
            <a:ext cx="1556828" cy="155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molecularecologist.com/wp-content/uploads/2013/11/github-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59" y="234472"/>
            <a:ext cx="2088173" cy="13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2.psd100.com/ppp/2013/11/2701/python-file-112715253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22" y="1068123"/>
            <a:ext cx="1616686" cy="16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ydroshare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29" y="2267169"/>
            <a:ext cx="2567054" cy="516479"/>
          </a:xfrm>
          <a:prstGeom prst="rect">
            <a:avLst/>
          </a:prstGeom>
        </p:spPr>
      </p:pic>
      <p:pic>
        <p:nvPicPr>
          <p:cNvPr id="7190" name="Picture 22" descr="http://www.alexandrepieri.com/papers_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30" y="5039132"/>
            <a:ext cx="1554030" cy="15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0906636" y="5575297"/>
            <a:ext cx="802882" cy="481700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DOI</a:t>
            </a:r>
            <a:endParaRPr lang="en-US" sz="24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074985" y="5565531"/>
            <a:ext cx="2584938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22941" y="5232449"/>
            <a:ext cx="8890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Creates</a:t>
            </a:r>
          </a:p>
          <a:p>
            <a:r>
              <a:rPr lang="en-US" dirty="0" smtClean="0"/>
              <a:t>dataset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2483008" y="3370385"/>
            <a:ext cx="2291215" cy="140383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401064" y="3824428"/>
            <a:ext cx="233416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Uploads to </a:t>
            </a:r>
            <a:r>
              <a:rPr lang="en-US" dirty="0" err="1" smtClean="0"/>
              <a:t>Hydroshare</a:t>
            </a:r>
            <a:endParaRPr lang="en-US" dirty="0" smtClean="0"/>
          </a:p>
          <a:p>
            <a:r>
              <a:rPr lang="en-US" dirty="0" smtClean="0"/>
              <a:t>Shares with colleagues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4754069" y="2279428"/>
            <a:ext cx="593216" cy="180945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909890" y="2999821"/>
            <a:ext cx="21791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Iterates and versions </a:t>
            </a:r>
          </a:p>
          <a:p>
            <a:pPr algn="ctr"/>
            <a:r>
              <a:rPr lang="en-US" dirty="0" smtClean="0"/>
              <a:t>using Python code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336322" y="2624024"/>
            <a:ext cx="649644" cy="151657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343576" y="3091444"/>
            <a:ext cx="24800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Shares code </a:t>
            </a:r>
            <a:r>
              <a:rPr lang="en-US" smtClean="0"/>
              <a:t>and iterates</a:t>
            </a:r>
          </a:p>
          <a:p>
            <a:pPr algn="ctr"/>
            <a:r>
              <a:rPr lang="en-US" dirty="0" smtClean="0"/>
              <a:t>with colleagues 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6951139" y="2353438"/>
            <a:ext cx="2031643" cy="20143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951139" y="3230488"/>
            <a:ext cx="181536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Creates and</a:t>
            </a:r>
          </a:p>
          <a:p>
            <a:pPr algn="ctr"/>
            <a:r>
              <a:rPr lang="en-US" dirty="0" smtClean="0"/>
              <a:t>verifies metadata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7172155" y="3962669"/>
            <a:ext cx="2128321" cy="92586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617431" y="4140594"/>
            <a:ext cx="11224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Publishes </a:t>
            </a:r>
          </a:p>
          <a:p>
            <a:pPr algn="ctr"/>
            <a:r>
              <a:rPr lang="en-US" dirty="0" smtClean="0"/>
              <a:t>dataset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234855" y="5641261"/>
            <a:ext cx="2417978" cy="8361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724979" y="5490702"/>
            <a:ext cx="1398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Writes paper</a:t>
            </a:r>
            <a:endParaRPr lang="en-US" dirty="0" smtClean="0"/>
          </a:p>
        </p:txBody>
      </p:sp>
      <p:grpSp>
        <p:nvGrpSpPr>
          <p:cNvPr id="33" name="Group 32"/>
          <p:cNvGrpSpPr/>
          <p:nvPr/>
        </p:nvGrpSpPr>
        <p:grpSpPr>
          <a:xfrm>
            <a:off x="2793491" y="1533566"/>
            <a:ext cx="1054986" cy="685800"/>
            <a:chOff x="2670954" y="6401521"/>
            <a:chExt cx="1054986" cy="685800"/>
          </a:xfrm>
        </p:grpSpPr>
        <p:cxnSp>
          <p:nvCxnSpPr>
            <p:cNvPr id="7197" name="Straight Connector 7196"/>
            <p:cNvCxnSpPr/>
            <p:nvPr/>
          </p:nvCxnSpPr>
          <p:spPr>
            <a:xfrm>
              <a:off x="3010655" y="6547081"/>
              <a:ext cx="644313" cy="4353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006945" y="6670088"/>
              <a:ext cx="644313" cy="4353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011380" y="6807826"/>
              <a:ext cx="644313" cy="4353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11381" y="6941211"/>
              <a:ext cx="644313" cy="4353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Oval 7193"/>
            <p:cNvSpPr/>
            <p:nvPr/>
          </p:nvSpPr>
          <p:spPr>
            <a:xfrm>
              <a:off x="2670954" y="6401521"/>
              <a:ext cx="685800" cy="685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spc="40" dirty="0" smtClean="0"/>
                <a:t>API</a:t>
              </a:r>
              <a:endParaRPr lang="en-US" sz="1600" b="1" spc="40" dirty="0"/>
            </a:p>
          </p:txBody>
        </p:sp>
        <p:sp>
          <p:nvSpPr>
            <p:cNvPr id="7199" name="Oval 7198"/>
            <p:cNvSpPr/>
            <p:nvPr/>
          </p:nvSpPr>
          <p:spPr>
            <a:xfrm>
              <a:off x="3628615" y="649501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632905" y="664057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634500" y="677237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628615" y="689926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02" name="Picture 34" descr="http://www.unixstickers.com/image/cache/data/stickers/python/python_sh-600x60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93" y="234412"/>
            <a:ext cx="1239217" cy="123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8756858" y="4148254"/>
            <a:ext cx="1033913" cy="1293541"/>
          </a:xfrm>
          <a:custGeom>
            <a:avLst/>
            <a:gdLst>
              <a:gd name="connsiteX0" fmla="*/ 1033913 w 1033913"/>
              <a:gd name="connsiteY0" fmla="*/ 1293541 h 1293541"/>
              <a:gd name="connsiteX1" fmla="*/ 543259 w 1033913"/>
              <a:gd name="connsiteY1" fmla="*/ 1226634 h 1293541"/>
              <a:gd name="connsiteX2" fmla="*/ 231025 w 1033913"/>
              <a:gd name="connsiteY2" fmla="*/ 1081668 h 1293541"/>
              <a:gd name="connsiteX3" fmla="*/ 41454 w 1033913"/>
              <a:gd name="connsiteY3" fmla="*/ 892097 h 1293541"/>
              <a:gd name="connsiteX4" fmla="*/ 8001 w 1033913"/>
              <a:gd name="connsiteY4" fmla="*/ 624468 h 1293541"/>
              <a:gd name="connsiteX5" fmla="*/ 152966 w 1033913"/>
              <a:gd name="connsiteY5" fmla="*/ 234175 h 1293541"/>
              <a:gd name="connsiteX6" fmla="*/ 532108 w 1033913"/>
              <a:gd name="connsiteY6" fmla="*/ 0 h 129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3913" h="1293541">
                <a:moveTo>
                  <a:pt x="1033913" y="1293541"/>
                </a:moveTo>
                <a:cubicBezTo>
                  <a:pt x="855493" y="1277743"/>
                  <a:pt x="677074" y="1261946"/>
                  <a:pt x="543259" y="1226634"/>
                </a:cubicBezTo>
                <a:cubicBezTo>
                  <a:pt x="409444" y="1191322"/>
                  <a:pt x="314659" y="1137424"/>
                  <a:pt x="231025" y="1081668"/>
                </a:cubicBezTo>
                <a:cubicBezTo>
                  <a:pt x="147391" y="1025912"/>
                  <a:pt x="78625" y="968297"/>
                  <a:pt x="41454" y="892097"/>
                </a:cubicBezTo>
                <a:cubicBezTo>
                  <a:pt x="4283" y="815897"/>
                  <a:pt x="-10584" y="734122"/>
                  <a:pt x="8001" y="624468"/>
                </a:cubicBezTo>
                <a:cubicBezTo>
                  <a:pt x="26586" y="514814"/>
                  <a:pt x="65615" y="338253"/>
                  <a:pt x="152966" y="234175"/>
                </a:cubicBezTo>
                <a:cubicBezTo>
                  <a:pt x="240317" y="130097"/>
                  <a:pt x="532108" y="0"/>
                  <a:pt x="532108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90351" y="4675265"/>
            <a:ext cx="1396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Cites dataset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7192537" y="2698595"/>
            <a:ext cx="1906858" cy="1059366"/>
          </a:xfrm>
          <a:custGeom>
            <a:avLst/>
            <a:gdLst>
              <a:gd name="connsiteX0" fmla="*/ 1906858 w 1906858"/>
              <a:gd name="connsiteY0" fmla="*/ 1059366 h 1059366"/>
              <a:gd name="connsiteX1" fmla="*/ 1092819 w 1906858"/>
              <a:gd name="connsiteY1" fmla="*/ 914400 h 1059366"/>
              <a:gd name="connsiteX2" fmla="*/ 457200 w 1906858"/>
              <a:gd name="connsiteY2" fmla="*/ 657922 h 1059366"/>
              <a:gd name="connsiteX3" fmla="*/ 0 w 1906858"/>
              <a:gd name="connsiteY3" fmla="*/ 0 h 105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858" h="1059366">
                <a:moveTo>
                  <a:pt x="1906858" y="1059366"/>
                </a:moveTo>
                <a:cubicBezTo>
                  <a:pt x="1620643" y="1020336"/>
                  <a:pt x="1334429" y="981307"/>
                  <a:pt x="1092819" y="914400"/>
                </a:cubicBezTo>
                <a:cubicBezTo>
                  <a:pt x="851209" y="847493"/>
                  <a:pt x="639336" y="810322"/>
                  <a:pt x="457200" y="657922"/>
                </a:cubicBezTo>
                <a:cubicBezTo>
                  <a:pt x="275064" y="505522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01881" y="3234582"/>
            <a:ext cx="1148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Cites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5" grpId="0" animBg="1"/>
      <p:bldP spid="25" grpId="1" animBg="1"/>
      <p:bldP spid="43" grpId="0" animBg="1"/>
      <p:bldP spid="43" grpId="1" animBg="1"/>
      <p:bldP spid="47" grpId="0" animBg="1"/>
      <p:bldP spid="47" grpId="1" animBg="1"/>
      <p:bldP spid="52" grpId="0" animBg="1"/>
      <p:bldP spid="52" grpId="1" animBg="1"/>
      <p:bldP spid="57" grpId="0" animBg="1"/>
      <p:bldP spid="57" grpId="1" animBg="1"/>
      <p:bldP spid="60" grpId="0" animBg="1"/>
      <p:bldP spid="60" grpId="1" animBg="1"/>
      <p:bldP spid="64" grpId="0" animBg="1"/>
      <p:bldP spid="6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DEMO: Creating a Resource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en-US" b="1" dirty="0" err="1" smtClean="0"/>
              <a:t>iUTAH</a:t>
            </a:r>
            <a:r>
              <a:rPr lang="en-US" b="1" dirty="0" smtClean="0"/>
              <a:t> Resources in </a:t>
            </a:r>
            <a:r>
              <a:rPr lang="en-US" b="1" dirty="0" err="1" smtClean="0"/>
              <a:t>HydroShare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5" y="1874521"/>
            <a:ext cx="3749039" cy="4660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00" y="1874520"/>
            <a:ext cx="3749039" cy="46690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116" y="1874520"/>
            <a:ext cx="3749039" cy="46645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1677" y="1413273"/>
            <a:ext cx="314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GAMUT </a:t>
            </a:r>
            <a:r>
              <a:rPr lang="en-US" b="1" smtClean="0"/>
              <a:t>Raw and QC1 </a:t>
            </a:r>
            <a:r>
              <a:rPr lang="en-US" b="1" dirty="0" smtClean="0"/>
              <a:t>Datasets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87195" y="1416846"/>
            <a:ext cx="327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GAMUT Discharge Rating Curves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487079" y="1413273"/>
            <a:ext cx="319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Individual Investigator Datasets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31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Collaborative Groups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collaborative group</a:t>
            </a:r>
          </a:p>
          <a:p>
            <a:r>
              <a:rPr lang="en-US" dirty="0" smtClean="0"/>
              <a:t>Share resources with a group</a:t>
            </a:r>
          </a:p>
          <a:p>
            <a:r>
              <a:rPr lang="en-US" dirty="0" smtClean="0"/>
              <a:t>Manage group membership</a:t>
            </a:r>
          </a:p>
          <a:p>
            <a:r>
              <a:rPr lang="en-US" dirty="0" smtClean="0"/>
              <a:t>Find groups you are interested in</a:t>
            </a:r>
          </a:p>
          <a:p>
            <a:r>
              <a:rPr lang="en-US" dirty="0" smtClean="0"/>
              <a:t>Request group membership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228475" y="266700"/>
            <a:ext cx="4754880" cy="6309360"/>
            <a:chOff x="7228475" y="266700"/>
            <a:chExt cx="4774155" cy="62712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8475" y="266700"/>
              <a:ext cx="4774155" cy="627126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Oval 4"/>
            <p:cNvSpPr/>
            <p:nvPr/>
          </p:nvSpPr>
          <p:spPr>
            <a:xfrm>
              <a:off x="7566660" y="1143000"/>
              <a:ext cx="1203960" cy="4648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28475" y="266700"/>
            <a:ext cx="4754880" cy="63093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7228475" y="266700"/>
            <a:ext cx="4754880" cy="6309360"/>
            <a:chOff x="6747407" y="840862"/>
            <a:chExt cx="4754880" cy="6309360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7407" y="840862"/>
              <a:ext cx="4754880" cy="630936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/>
            <p:cNvSpPr/>
            <p:nvPr/>
          </p:nvSpPr>
          <p:spPr>
            <a:xfrm>
              <a:off x="8568587" y="2812638"/>
              <a:ext cx="1112520" cy="4824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24621" y="266700"/>
            <a:ext cx="4754880" cy="63093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6486014" y="1631208"/>
            <a:ext cx="4754880" cy="4091521"/>
            <a:chOff x="6217917" y="1756256"/>
            <a:chExt cx="4754880" cy="409152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7917" y="1756256"/>
              <a:ext cx="4754880" cy="409152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6873240" y="4655820"/>
              <a:ext cx="1203960" cy="67818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60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Collaborative Capabilities of </a:t>
            </a:r>
            <a:r>
              <a:rPr lang="en-US" b="1" dirty="0" err="1" smtClean="0"/>
              <a:t>HydroShare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Dataset/model creation as a “Resource” – </a:t>
            </a:r>
            <a:r>
              <a:rPr lang="en-US" b="1" u="sng" dirty="0" smtClean="0"/>
              <a:t>the Social Objects</a:t>
            </a:r>
            <a:r>
              <a:rPr lang="en-US" b="1" dirty="0" smtClean="0"/>
              <a:t>!</a:t>
            </a:r>
          </a:p>
          <a:p>
            <a:r>
              <a:rPr lang="en-US" dirty="0" smtClean="0"/>
              <a:t>Resource sharing (public and private)</a:t>
            </a:r>
          </a:p>
          <a:p>
            <a:r>
              <a:rPr lang="en-US" dirty="0" smtClean="0"/>
              <a:t>Collaborative groups and sharing within groups</a:t>
            </a:r>
          </a:p>
          <a:p>
            <a:r>
              <a:rPr lang="en-US" dirty="0" smtClean="0"/>
              <a:t>Resource versioning</a:t>
            </a:r>
          </a:p>
          <a:p>
            <a:r>
              <a:rPr lang="en-US" dirty="0" smtClean="0"/>
              <a:t>Formal </a:t>
            </a:r>
            <a:r>
              <a:rPr lang="en-US" u="sng" dirty="0" smtClean="0"/>
              <a:t>P</a:t>
            </a:r>
            <a:r>
              <a:rPr lang="en-US" dirty="0" smtClean="0"/>
              <a:t>ublication of resources and assignment of DOIs</a:t>
            </a:r>
          </a:p>
          <a:p>
            <a:r>
              <a:rPr lang="en-US" dirty="0" smtClean="0"/>
              <a:t>Rating and commenting on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773" y="210531"/>
            <a:ext cx="2721368" cy="20862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455" y="6102125"/>
            <a:ext cx="3312686" cy="83034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The Steven Hall Story</a:t>
            </a:r>
            <a:endParaRPr lang="en-US" sz="2800" b="1" dirty="0"/>
          </a:p>
        </p:txBody>
      </p:sp>
      <p:pic>
        <p:nvPicPr>
          <p:cNvPr id="5" name="Picture 6" descr="https://cdn2.iconfinder.com/data/icons/windows-8-metro-style/512/add_databa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83" y="1170463"/>
            <a:ext cx="1207579" cy="12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ydroshare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493426"/>
            <a:ext cx="2567054" cy="516479"/>
          </a:xfrm>
          <a:prstGeom prst="rect">
            <a:avLst/>
          </a:prstGeom>
        </p:spPr>
      </p:pic>
      <p:pic>
        <p:nvPicPr>
          <p:cNvPr id="8" name="Picture 7" descr="Amb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9" y="1549694"/>
            <a:ext cx="1138939" cy="1397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613" y="3387833"/>
            <a:ext cx="2463967" cy="31796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714" y="117462"/>
            <a:ext cx="2499764" cy="31102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6" descr="http://alexkessock.com/img/icon_2347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11" y="1809829"/>
            <a:ext cx="855877" cy="85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tatic1.squarespace.com/static/512f7f28e4b0e0699d176018/t/53eb2ad3e4b0ba68f27e9ace/1395302651370/iconmonstr-database-8-icon-25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531" y="1162729"/>
            <a:ext cx="773930" cy="77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kinlane-productions.s3.amazonaws.com/api-evangelist-site/building-blocks/bw-annotat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45" y="117463"/>
            <a:ext cx="890047" cy="9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13982" y="4118228"/>
            <a:ext cx="2292057" cy="2578913"/>
            <a:chOff x="226751" y="3309758"/>
            <a:chExt cx="2635614" cy="34389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751" y="3309758"/>
              <a:ext cx="2635614" cy="343895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6899" y="3746971"/>
              <a:ext cx="2598230" cy="2963641"/>
            </a:xfrm>
            <a:prstGeom prst="rect">
              <a:avLst/>
            </a:prstGeom>
          </p:spPr>
        </p:pic>
      </p:grpSp>
      <p:cxnSp>
        <p:nvCxnSpPr>
          <p:cNvPr id="27" name="Straight Arrow Connector 26"/>
          <p:cNvCxnSpPr/>
          <p:nvPr/>
        </p:nvCxnSpPr>
        <p:spPr>
          <a:xfrm flipH="1" flipV="1">
            <a:off x="2715065" y="5260731"/>
            <a:ext cx="2938975" cy="1992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148841" y="2522171"/>
            <a:ext cx="3505199" cy="236986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339788" y="2034541"/>
            <a:ext cx="763832" cy="264414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618907" y="2554978"/>
            <a:ext cx="2511366" cy="23370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682740" y="4579621"/>
            <a:ext cx="3078480" cy="7010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8630" y="3040156"/>
            <a:ext cx="24472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Amber and Abby moved Steven’s Datasets to </a:t>
            </a:r>
            <a:r>
              <a:rPr lang="en-US" dirty="0" err="1" smtClean="0"/>
              <a:t>HydroShare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77868" y="4636514"/>
            <a:ext cx="144097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Steven deposited his data in the </a:t>
            </a:r>
            <a:r>
              <a:rPr lang="en-US" dirty="0" err="1" smtClean="0"/>
              <a:t>iUTAH</a:t>
            </a:r>
            <a:r>
              <a:rPr lang="en-US" dirty="0" smtClean="0"/>
              <a:t> Repository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705129" y="2619621"/>
            <a:ext cx="24472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Amber sent Steven instructions for taking ownership of his data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24487" y="2892262"/>
            <a:ext cx="223935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Steven verified his data and metadata were correct but kept the data private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1364" y="1978554"/>
            <a:ext cx="4916170" cy="4614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3937" y="515649"/>
            <a:ext cx="5098043" cy="11190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Straight Arrow Connector 43"/>
          <p:cNvCxnSpPr/>
          <p:nvPr/>
        </p:nvCxnSpPr>
        <p:spPr>
          <a:xfrm flipV="1">
            <a:off x="6618907" y="2554978"/>
            <a:ext cx="2511366" cy="23370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41095" y="3060062"/>
            <a:ext cx="20120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Steven published his data and received a DOI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682740" y="4583340"/>
            <a:ext cx="3078480" cy="7010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272527" y="4480260"/>
            <a:ext cx="193691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Steven submitted his paper for publication and responded to reviews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84717" y="4426018"/>
            <a:ext cx="193691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Steven published his paper and cited published data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54653" y="5218924"/>
            <a:ext cx="3131886" cy="15087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3907" y="4118229"/>
            <a:ext cx="1590189" cy="2120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25" grpId="0" animBg="1"/>
      <p:bldP spid="25" grpId="1" animBg="1"/>
      <p:bldP spid="45" grpId="1" animBg="1"/>
      <p:bldP spid="47" grpId="1" animBg="1"/>
      <p:bldP spid="47" grpId="2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795261" y="1438102"/>
            <a:ext cx="3933998" cy="5209532"/>
            <a:chOff x="7065108" y="265723"/>
            <a:chExt cx="4891097" cy="63819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5108" y="265723"/>
              <a:ext cx="4891097" cy="63819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b="3320"/>
            <a:stretch/>
          </p:blipFill>
          <p:spPr>
            <a:xfrm>
              <a:off x="7091070" y="885079"/>
              <a:ext cx="4839171" cy="570622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Moving </a:t>
            </a:r>
            <a:r>
              <a:rPr lang="en-US" b="1" dirty="0" err="1" smtClean="0"/>
              <a:t>iUTAH</a:t>
            </a:r>
            <a:r>
              <a:rPr lang="en-US" b="1" dirty="0" smtClean="0"/>
              <a:t> Repository to </a:t>
            </a:r>
            <a:r>
              <a:rPr lang="en-US" b="1" dirty="0" err="1" smtClean="0"/>
              <a:t>HydroShare</a:t>
            </a:r>
            <a:r>
              <a:rPr lang="en-US" b="1" dirty="0"/>
              <a:t>:</a:t>
            </a:r>
            <a:r>
              <a:rPr lang="en-US" dirty="0" smtClean="0"/>
              <a:t>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61857" cy="4351338"/>
          </a:xfrm>
        </p:spPr>
        <p:txBody>
          <a:bodyPr>
            <a:normAutofit fontScale="55000" lnSpcReduction="20000"/>
          </a:bodyPr>
          <a:lstStyle/>
          <a:p>
            <a:r>
              <a:rPr lang="en-US" sz="4600" dirty="0" smtClean="0"/>
              <a:t>Your data collection plans are still valid and your datasets still need to be published</a:t>
            </a:r>
          </a:p>
          <a:p>
            <a:r>
              <a:rPr lang="en-US" sz="4600" u="sng" dirty="0" smtClean="0"/>
              <a:t>Modelers</a:t>
            </a:r>
            <a:r>
              <a:rPr lang="en-US" sz="4600" dirty="0" smtClean="0"/>
              <a:t> – there is now a way for you to share your results!</a:t>
            </a:r>
          </a:p>
          <a:p>
            <a:endParaRPr lang="en-US" dirty="0" smtClean="0"/>
          </a:p>
          <a:p>
            <a:r>
              <a:rPr lang="en-US" dirty="0" smtClean="0"/>
              <a:t>If you had a dataset in </a:t>
            </a:r>
            <a:r>
              <a:rPr lang="en-US" dirty="0" smtClean="0">
                <a:hlinkClick r:id="rId5"/>
              </a:rPr>
              <a:t>http://repository.iutahepscor.org</a:t>
            </a:r>
            <a:r>
              <a:rPr lang="en-US" dirty="0" smtClean="0"/>
              <a:t> - we have moved it to </a:t>
            </a:r>
            <a:r>
              <a:rPr lang="en-US" dirty="0" err="1" smtClean="0"/>
              <a:t>HydroShare</a:t>
            </a:r>
            <a:r>
              <a:rPr lang="en-US" dirty="0" smtClean="0"/>
              <a:t> for you</a:t>
            </a:r>
          </a:p>
          <a:p>
            <a:pPr lvl="1"/>
            <a:r>
              <a:rPr lang="en-US" b="1" u="sng" dirty="0" smtClean="0">
                <a:solidFill>
                  <a:srgbClr val="FF0000"/>
                </a:solidFill>
              </a:rPr>
              <a:t>You will receive an email from the </a:t>
            </a:r>
            <a:r>
              <a:rPr lang="en-US" b="1" u="sng" dirty="0" err="1" smtClean="0">
                <a:solidFill>
                  <a:srgbClr val="FF0000"/>
                </a:solidFill>
              </a:rPr>
              <a:t>iUTAH</a:t>
            </a:r>
            <a:r>
              <a:rPr lang="en-US" b="1" u="sng" dirty="0" smtClean="0">
                <a:solidFill>
                  <a:srgbClr val="FF0000"/>
                </a:solidFill>
              </a:rPr>
              <a:t> Data Manager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with specific instructions for:</a:t>
            </a:r>
          </a:p>
          <a:p>
            <a:pPr lvl="2"/>
            <a:r>
              <a:rPr lang="en-US" dirty="0" smtClean="0"/>
              <a:t>Creating an account in </a:t>
            </a:r>
            <a:r>
              <a:rPr lang="en-US" dirty="0" err="1" smtClean="0"/>
              <a:t>HydroShare</a:t>
            </a:r>
            <a:endParaRPr lang="en-US" dirty="0" smtClean="0"/>
          </a:p>
          <a:p>
            <a:pPr lvl="2"/>
            <a:r>
              <a:rPr lang="en-US" dirty="0" smtClean="0"/>
              <a:t>Asserting ownership of your resource</a:t>
            </a:r>
          </a:p>
          <a:p>
            <a:pPr lvl="2"/>
            <a:r>
              <a:rPr lang="en-US" dirty="0" smtClean="0"/>
              <a:t>Publishing your dataset</a:t>
            </a:r>
          </a:p>
          <a:p>
            <a:r>
              <a:rPr lang="en-US" u="sng" dirty="0" smtClean="0"/>
              <a:t>If you have not submitted your data yet</a:t>
            </a:r>
          </a:p>
          <a:p>
            <a:pPr lvl="1"/>
            <a:r>
              <a:rPr lang="en-US" dirty="0" smtClean="0"/>
              <a:t>Work directly with Amber to get it set </a:t>
            </a:r>
            <a:br>
              <a:rPr lang="en-US" dirty="0" smtClean="0"/>
            </a:br>
            <a:r>
              <a:rPr lang="en-US" dirty="0" smtClean="0"/>
              <a:t>up in </a:t>
            </a:r>
            <a:r>
              <a:rPr lang="en-US" dirty="0" err="1" smtClean="0"/>
              <a:t>HydroShare</a:t>
            </a:r>
            <a:endParaRPr lang="en-US" dirty="0" smtClean="0"/>
          </a:p>
          <a:p>
            <a:pPr lvl="1"/>
            <a:r>
              <a:rPr lang="en-US" dirty="0" smtClean="0"/>
              <a:t>We’ll be making some instructional videos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940" y="1897694"/>
            <a:ext cx="4427220" cy="44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02" y="286496"/>
            <a:ext cx="7071360" cy="1325563"/>
          </a:xfrm>
        </p:spPr>
        <p:txBody>
          <a:bodyPr/>
          <a:lstStyle/>
          <a:p>
            <a:r>
              <a:rPr lang="en-US" b="1" dirty="0" smtClean="0"/>
              <a:t>Reusability of CI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467485"/>
            <a:ext cx="3970020" cy="4351338"/>
          </a:xfrm>
        </p:spPr>
        <p:txBody>
          <a:bodyPr/>
          <a:lstStyle/>
          <a:p>
            <a:r>
              <a:rPr lang="en-US" dirty="0" smtClean="0"/>
              <a:t>We have worked hard to ensure that what we have developed for </a:t>
            </a:r>
            <a:r>
              <a:rPr lang="en-US" dirty="0" err="1" smtClean="0"/>
              <a:t>iUTAH</a:t>
            </a:r>
            <a:r>
              <a:rPr lang="en-US" dirty="0" smtClean="0"/>
              <a:t> is reusable</a:t>
            </a:r>
          </a:p>
          <a:p>
            <a:r>
              <a:rPr lang="en-US" dirty="0" smtClean="0"/>
              <a:t>All of our source code is in open source code repositories in GitHub</a:t>
            </a:r>
          </a:p>
          <a:p>
            <a:r>
              <a:rPr lang="en-US" dirty="0" smtClean="0"/>
              <a:t>We have published papers about many of the things we have done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78" y="141730"/>
            <a:ext cx="3790823" cy="5116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27" y="1612059"/>
            <a:ext cx="3750752" cy="5007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Octoca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02" y="5709371"/>
            <a:ext cx="1166224" cy="969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753" y="5984571"/>
            <a:ext cx="1564112" cy="419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878" y="2879491"/>
            <a:ext cx="3287782" cy="3848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9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en-US" b="1" dirty="0" smtClean="0"/>
              <a:t>Example 1: </a:t>
            </a:r>
            <a:r>
              <a:rPr lang="en-US" b="1" dirty="0" err="1" smtClean="0"/>
              <a:t>iUTAH</a:t>
            </a:r>
            <a:r>
              <a:rPr lang="en-US" b="1" dirty="0" smtClean="0"/>
              <a:t> Survey Data Viewer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843" y="1363504"/>
            <a:ext cx="4835805" cy="43530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213" y="4510199"/>
            <a:ext cx="2148392" cy="19290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798" y="4234148"/>
            <a:ext cx="2251569" cy="20251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75" y="1440180"/>
            <a:ext cx="4741272" cy="41996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9963" y="5843783"/>
            <a:ext cx="48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Jones, A. S., Horsburgh, J. S., Jackson-Smith, D., Ramirez, M., Flint, C. G., Caraballo, J. (2016). A web-based, interactive visualization tool for social environmental survey data, Environmental Modelling &amp; Software, 84, 412-426,</a:t>
            </a:r>
            <a:r>
              <a:rPr lang="en-US" sz="1200" dirty="0">
                <a:hlinkClick r:id="rId6"/>
              </a:rPr>
              <a:t>http://dx.doi.org/10.1016/j.envsoft.2016.07.013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4530" y="1327528"/>
            <a:ext cx="6656694" cy="5347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2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 2: </a:t>
            </a:r>
            <a:r>
              <a:rPr lang="en-US" b="1" dirty="0" err="1" smtClean="0"/>
              <a:t>iUTAH</a:t>
            </a:r>
            <a:r>
              <a:rPr lang="en-US" b="1" dirty="0" smtClean="0"/>
              <a:t> Virtual Machines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7398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now have 2 virtualization clusters</a:t>
            </a:r>
          </a:p>
          <a:p>
            <a:r>
              <a:rPr lang="en-US" dirty="0" smtClean="0"/>
              <a:t>6 Virtualization Hosts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Dual quad core processors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72 GB of RAM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~50(</a:t>
            </a:r>
            <a:r>
              <a:rPr lang="en-US" dirty="0" err="1" smtClean="0"/>
              <a:t>ish</a:t>
            </a:r>
            <a:r>
              <a:rPr lang="en-US" dirty="0" smtClean="0"/>
              <a:t>) TB of Shared Storage</a:t>
            </a:r>
          </a:p>
          <a:p>
            <a:r>
              <a:rPr lang="en-US" dirty="0" smtClean="0"/>
              <a:t>Hosting our production servers</a:t>
            </a:r>
          </a:p>
          <a:p>
            <a:r>
              <a:rPr lang="en-US" dirty="0" smtClean="0"/>
              <a:t>Also useful for “medium-scale” computation</a:t>
            </a:r>
          </a:p>
          <a:p>
            <a:r>
              <a:rPr lang="en-US" dirty="0" smtClean="0"/>
              <a:t>Ability to stand up any operating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40" y="1523048"/>
            <a:ext cx="3531560" cy="498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Major CI Components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4" y="2344775"/>
            <a:ext cx="2967883" cy="4188848"/>
          </a:xfrm>
          <a:prstGeom prst="rect">
            <a:avLst/>
          </a:prstGeom>
        </p:spPr>
      </p:pic>
      <p:pic>
        <p:nvPicPr>
          <p:cNvPr id="5" name="Picture 4" descr="Fig4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470" y="3141802"/>
            <a:ext cx="4179088" cy="2477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985" y="1803862"/>
            <a:ext cx="3212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Hardware (Servers and Storage)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3344" y="2270089"/>
            <a:ext cx="3155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Operational Data Management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(GAMUT Workflow)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5335" y="704740"/>
            <a:ext cx="351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Software for 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Data Sharing, Publication, and Visualization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61932" y="1516879"/>
            <a:ext cx="2402875" cy="2625274"/>
            <a:chOff x="7065108" y="265723"/>
            <a:chExt cx="4891098" cy="63819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5108" y="265723"/>
              <a:ext cx="4891097" cy="63819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5108" y="625230"/>
              <a:ext cx="4891098" cy="602240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86" y="2476328"/>
            <a:ext cx="2325944" cy="20937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932" y="3949423"/>
            <a:ext cx="2567751" cy="19567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7245" y="4713529"/>
            <a:ext cx="2487185" cy="1963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260" y="5949034"/>
            <a:ext cx="6560243" cy="9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Opportunities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Better tools for working with heterogeneous data</a:t>
            </a:r>
          </a:p>
          <a:p>
            <a:r>
              <a:rPr lang="en-US" dirty="0" smtClean="0"/>
              <a:t>Software/apps/systems that enhance our “personal cyberinfrastructure”</a:t>
            </a:r>
          </a:p>
          <a:p>
            <a:r>
              <a:rPr lang="en-US" dirty="0" smtClean="0"/>
              <a:t>Freedom to move data and models from one platform/app/software to another</a:t>
            </a:r>
          </a:p>
          <a:p>
            <a:r>
              <a:rPr lang="en-US" dirty="0" smtClean="0"/>
              <a:t>Training a </a:t>
            </a:r>
            <a:r>
              <a:rPr lang="en-US" dirty="0"/>
              <a:t>next generation of “cyber-savvy” engineers and scientists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4000" b="1" dirty="0" smtClean="0"/>
              <a:t>An enhanced, cloud connected, and social scientific workflow</a:t>
            </a:r>
          </a:p>
        </p:txBody>
      </p:sp>
    </p:spTree>
    <p:extLst>
      <p:ext uri="{BB962C8B-B14F-4D97-AF65-F5344CB8AC3E}">
        <p14:creationId xmlns:p14="http://schemas.microsoft.com/office/powerpoint/2010/main" val="646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iUTAH</a:t>
            </a:r>
            <a:r>
              <a:rPr lang="en-US" b="1" dirty="0" smtClean="0"/>
              <a:t> Data Repository</a:t>
            </a:r>
            <a:br>
              <a:rPr lang="en-US" b="1" dirty="0" smtClean="0"/>
            </a:br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://repository.iutahepscor.org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17123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Dataset upload and publication</a:t>
            </a:r>
          </a:p>
          <a:p>
            <a:r>
              <a:rPr lang="en-US" dirty="0" smtClean="0"/>
              <a:t>Dataset landing page</a:t>
            </a:r>
          </a:p>
          <a:p>
            <a:r>
              <a:rPr lang="en-US" dirty="0" smtClean="0"/>
              <a:t>Permanent URL and citation</a:t>
            </a:r>
          </a:p>
          <a:p>
            <a:r>
              <a:rPr lang="en-US" dirty="0" smtClean="0"/>
              <a:t>Limited curation process</a:t>
            </a:r>
          </a:p>
          <a:p>
            <a:endParaRPr lang="en-US" dirty="0"/>
          </a:p>
          <a:p>
            <a:r>
              <a:rPr lang="en-US" dirty="0" smtClean="0"/>
              <a:t>Limitations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Not flexible (enough)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Hard to maintain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No real collaboration capabilities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No DOI for published resources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065108" y="265723"/>
            <a:ext cx="4891097" cy="6381912"/>
            <a:chOff x="7065108" y="265723"/>
            <a:chExt cx="4891097" cy="63819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5108" y="265723"/>
              <a:ext cx="4891097" cy="63819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8895" y="628152"/>
              <a:ext cx="4843521" cy="5963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7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881"/>
            <a:ext cx="10515600" cy="1325563"/>
          </a:xfrm>
        </p:spPr>
        <p:txBody>
          <a:bodyPr/>
          <a:lstStyle/>
          <a:p>
            <a:r>
              <a:rPr lang="en-US" b="1" dirty="0" smtClean="0"/>
              <a:t>What do we want to do?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4074"/>
            <a:ext cx="10515600" cy="4351338"/>
          </a:xfrm>
        </p:spPr>
        <p:txBody>
          <a:bodyPr/>
          <a:lstStyle/>
          <a:p>
            <a:r>
              <a:rPr lang="en-US" dirty="0" smtClean="0"/>
              <a:t>Easily create a digital instance of a dataset or model </a:t>
            </a:r>
          </a:p>
          <a:p>
            <a:r>
              <a:rPr lang="en-US" dirty="0" smtClean="0"/>
              <a:t>Quickly share it with colleagues (perhaps privately at first)</a:t>
            </a:r>
          </a:p>
          <a:p>
            <a:r>
              <a:rPr lang="en-US" dirty="0" smtClean="0"/>
              <a:t>Add value through collaboration, annotation, and iteration</a:t>
            </a:r>
          </a:p>
          <a:p>
            <a:r>
              <a:rPr lang="en-US" dirty="0" smtClean="0"/>
              <a:t>Describe with metadata</a:t>
            </a:r>
          </a:p>
          <a:p>
            <a:r>
              <a:rPr lang="en-US" dirty="0" smtClean="0"/>
              <a:t>Eventually…share publicly or formally </a:t>
            </a:r>
            <a:r>
              <a:rPr lang="en-US" u="sng" dirty="0" smtClean="0"/>
              <a:t>P</a:t>
            </a:r>
            <a:r>
              <a:rPr lang="en-US" dirty="0" smtClean="0"/>
              <a:t>ublish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105" y="5997017"/>
            <a:ext cx="1199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Data and models </a:t>
            </a:r>
            <a:r>
              <a:rPr lang="en-US" sz="3600" b="1">
                <a:solidFill>
                  <a:srgbClr val="FF0000"/>
                </a:solidFill>
              </a:rPr>
              <a:t>are </a:t>
            </a:r>
            <a:r>
              <a:rPr lang="en-US" sz="3600" b="1" smtClean="0">
                <a:solidFill>
                  <a:srgbClr val="FF0000"/>
                </a:solidFill>
              </a:rPr>
              <a:t>“social objects” </a:t>
            </a:r>
            <a:r>
              <a:rPr lang="en-US" sz="3600" b="1" dirty="0">
                <a:solidFill>
                  <a:srgbClr val="FF0000"/>
                </a:solidFill>
              </a:rPr>
              <a:t>shared among scientists</a:t>
            </a:r>
          </a:p>
        </p:txBody>
      </p:sp>
      <p:pic>
        <p:nvPicPr>
          <p:cNvPr id="1030" name="Picture 6" descr="https://cdn2.iconfinder.com/data/icons/windows-8-metro-style/512/add_databa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9" y="4165096"/>
            <a:ext cx="1629295" cy="16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ixempire.com/images/preview/myspace-social-share-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59" y="4165096"/>
            <a:ext cx="1587503" cy="15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kinlane-productions.s3.amazonaws.com/api-evangelist-site/building-blocks/bw-annota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91" y="4149683"/>
            <a:ext cx="1644708" cy="164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17078" y="4053626"/>
            <a:ext cx="2627565" cy="1729047"/>
            <a:chOff x="5231476" y="4312611"/>
            <a:chExt cx="2627565" cy="1729047"/>
          </a:xfrm>
        </p:grpSpPr>
        <p:pic>
          <p:nvPicPr>
            <p:cNvPr id="1032" name="Picture 8" descr="http://haztab.com/wp-content/uploads/2014/04/inregrat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23" y="4457331"/>
              <a:ext cx="898518" cy="898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alexkessock.com/img/icon_2347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476" y="4312611"/>
              <a:ext cx="1729047" cy="172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402174" y="3937250"/>
            <a:ext cx="2502387" cy="2009067"/>
            <a:chOff x="9801184" y="4229485"/>
            <a:chExt cx="2502387" cy="2009067"/>
          </a:xfrm>
        </p:grpSpPr>
        <p:pic>
          <p:nvPicPr>
            <p:cNvPr id="1034" name="Picture 10" descr="http://static1.squarespace.com/static/512f7f28e4b0e0699d176018/t/53eb2ad3e4b0ba68f27e9ace/1395302651370/iconmonstr-database-8-icon-256.png?format=300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876" y="4523829"/>
              <a:ext cx="1494357" cy="1494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10905554" y="4229485"/>
              <a:ext cx="965019" cy="59397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/>
                <a:t>DOI</a:t>
              </a:r>
              <a:endParaRPr lang="en-US" sz="3200" b="1"/>
            </a:p>
          </p:txBody>
        </p:sp>
        <p:sp>
          <p:nvSpPr>
            <p:cNvPr id="8" name="Folded Corner 7"/>
            <p:cNvSpPr/>
            <p:nvPr/>
          </p:nvSpPr>
          <p:spPr>
            <a:xfrm>
              <a:off x="9801184" y="5096796"/>
              <a:ext cx="922234" cy="989830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/>
                <a:t>META</a:t>
              </a:r>
              <a:endParaRPr lang="en-US" sz="2400" b="1"/>
            </a:p>
          </p:txBody>
        </p:sp>
        <p:pic>
          <p:nvPicPr>
            <p:cNvPr id="1044" name="Picture 20" descr="http://icons.iconarchive.com/icons/icons8/windows-8/512/Very-Basic-Share-icon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4110" y="4949091"/>
              <a:ext cx="1289461" cy="1289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2125363" y="3782067"/>
            <a:ext cx="5008066" cy="21889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7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320666"/>
            <a:ext cx="4510454" cy="1325563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Social Objects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141" y="1691038"/>
            <a:ext cx="7902367" cy="1244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“Objects around which social networks form”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79" y="3083903"/>
            <a:ext cx="4229098" cy="34678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28839" y="2325551"/>
            <a:ext cx="201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Jyri</a:t>
            </a:r>
            <a:r>
              <a:rPr lang="en-US" sz="2400" dirty="0"/>
              <a:t> </a:t>
            </a:r>
            <a:r>
              <a:rPr lang="en-US" sz="2400" dirty="0" err="1"/>
              <a:t>Engeström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940" y="583422"/>
            <a:ext cx="3092269" cy="55001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http://sharinglab.dk/wp-content/uploads/2015/04/Slide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3" y="3048388"/>
            <a:ext cx="3824654" cy="28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0825" y="5852706"/>
            <a:ext cx="309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Hugh MacLeod</a:t>
            </a:r>
          </a:p>
          <a:p>
            <a:r>
              <a:rPr lang="en-US" sz="1200" dirty="0"/>
              <a:t>http://</a:t>
            </a:r>
            <a:r>
              <a:rPr lang="en-US" sz="1200" dirty="0" err="1"/>
              <a:t>sharinglab.dk</a:t>
            </a:r>
            <a:r>
              <a:rPr lang="en-US" sz="1200" dirty="0"/>
              <a:t>/what-is-a-social-object/</a:t>
            </a:r>
          </a:p>
        </p:txBody>
      </p:sp>
    </p:spTree>
    <p:extLst>
      <p:ext uri="{BB962C8B-B14F-4D97-AF65-F5344CB8AC3E}">
        <p14:creationId xmlns:p14="http://schemas.microsoft.com/office/powerpoint/2010/main" val="14534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639" y="131422"/>
            <a:ext cx="5967739" cy="65917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26" y="1881122"/>
            <a:ext cx="5162873" cy="3109978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Collaborative development project that started about the same time as </a:t>
            </a:r>
            <a:r>
              <a:rPr lang="en-US" sz="3600" dirty="0" err="1" smtClean="0"/>
              <a:t>iUTAH</a:t>
            </a:r>
            <a:endParaRPr lang="en-US" sz="3600" dirty="0" smtClean="0"/>
          </a:p>
          <a:p>
            <a:r>
              <a:rPr lang="en-US" sz="3600" u="sng" dirty="0" smtClean="0"/>
              <a:t>Sharing</a:t>
            </a:r>
            <a:r>
              <a:rPr lang="en-US" sz="3600" dirty="0" smtClean="0"/>
              <a:t> and </a:t>
            </a:r>
            <a:r>
              <a:rPr lang="en-US" sz="3600" u="sng" dirty="0" smtClean="0"/>
              <a:t>collaborating</a:t>
            </a:r>
            <a:r>
              <a:rPr lang="en-US" sz="3600" dirty="0" smtClean="0"/>
              <a:t> around diverse data types used by water scientists</a:t>
            </a:r>
            <a:endParaRPr lang="en-US" sz="3600" dirty="0"/>
          </a:p>
        </p:txBody>
      </p:sp>
      <p:pic>
        <p:nvPicPr>
          <p:cNvPr id="4" name="Picture 3" descr="Hydroshare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7" y="368337"/>
            <a:ext cx="4600324" cy="925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871" y="2196330"/>
            <a:ext cx="4604170" cy="45069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34932" y="5133666"/>
            <a:ext cx="5097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HydroShare’s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goal:  </a:t>
            </a:r>
            <a:r>
              <a:rPr lang="en-US" sz="3200" dirty="0" smtClean="0">
                <a:solidFill>
                  <a:srgbClr val="FF0000"/>
                </a:solidFill>
              </a:rPr>
              <a:t>Enable </a:t>
            </a:r>
            <a:r>
              <a:rPr lang="en-US" sz="3200" dirty="0">
                <a:solidFill>
                  <a:srgbClr val="FF0000"/>
                </a:solidFill>
              </a:rPr>
              <a:t>scientists to create </a:t>
            </a:r>
            <a:r>
              <a:rPr lang="en-US" sz="3200" b="1" dirty="0">
                <a:solidFill>
                  <a:srgbClr val="FF0000"/>
                </a:solidFill>
              </a:rPr>
              <a:t>social objects </a:t>
            </a:r>
            <a:r>
              <a:rPr lang="en-US" sz="3200" dirty="0">
                <a:solidFill>
                  <a:srgbClr val="FF0000"/>
                </a:solidFill>
              </a:rPr>
              <a:t>that add </a:t>
            </a:r>
            <a:r>
              <a:rPr lang="en-US" sz="3200" dirty="0" smtClean="0">
                <a:solidFill>
                  <a:srgbClr val="FF0000"/>
                </a:solidFill>
              </a:rPr>
              <a:t>value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4158" y="1159842"/>
            <a:ext cx="4218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http://</a:t>
            </a:r>
            <a:r>
              <a:rPr lang="en-US" sz="2800" dirty="0" err="1" smtClean="0"/>
              <a:t>www.hydroshare.org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27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66" y="348178"/>
            <a:ext cx="7737109" cy="857250"/>
          </a:xfrm>
        </p:spPr>
        <p:txBody>
          <a:bodyPr/>
          <a:lstStyle/>
          <a:p>
            <a:r>
              <a:rPr lang="en-US" b="1" dirty="0" smtClean="0"/>
              <a:t>HydroShare “Resources”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779" y="1364890"/>
            <a:ext cx="6318601" cy="3394472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/>
              <a:t>Resource</a:t>
            </a:r>
            <a:r>
              <a:rPr lang="en-US" dirty="0" smtClean="0"/>
              <a:t> = primary unit of digital content</a:t>
            </a:r>
          </a:p>
          <a:p>
            <a:pPr lvl="1"/>
            <a:r>
              <a:rPr lang="en-US" dirty="0" smtClean="0"/>
              <a:t>Create</a:t>
            </a:r>
          </a:p>
          <a:p>
            <a:pPr lvl="1"/>
            <a:r>
              <a:rPr lang="en-US" dirty="0" smtClean="0"/>
              <a:t>Share</a:t>
            </a:r>
          </a:p>
          <a:p>
            <a:pPr lvl="1"/>
            <a:r>
              <a:rPr lang="en-US" dirty="0" smtClean="0"/>
              <a:t>Own</a:t>
            </a:r>
          </a:p>
          <a:p>
            <a:pPr lvl="1"/>
            <a:r>
              <a:rPr lang="en-US" dirty="0" smtClean="0"/>
              <a:t>Access</a:t>
            </a:r>
          </a:p>
          <a:p>
            <a:pPr lvl="1"/>
            <a:r>
              <a:rPr lang="en-US" dirty="0" smtClean="0"/>
              <a:t>Filter</a:t>
            </a:r>
          </a:p>
          <a:p>
            <a:pPr lvl="1"/>
            <a:r>
              <a:rPr lang="en-US" dirty="0" smtClean="0"/>
              <a:t>Discover</a:t>
            </a:r>
          </a:p>
          <a:p>
            <a:pPr lvl="1"/>
            <a:r>
              <a:rPr lang="en-US" dirty="0" smtClean="0"/>
              <a:t>Publish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77422" y="348178"/>
            <a:ext cx="520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Resources can be datasets, models, or other digital content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420" y="1460698"/>
            <a:ext cx="5594602" cy="52601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9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439"/>
            <a:ext cx="10515600" cy="1471536"/>
          </a:xfrm>
        </p:spPr>
        <p:txBody>
          <a:bodyPr/>
          <a:lstStyle/>
          <a:p>
            <a:r>
              <a:rPr lang="en-US" b="1" dirty="0" smtClean="0"/>
              <a:t>Resource Types in </a:t>
            </a:r>
            <a:r>
              <a:rPr lang="en-US" b="1" dirty="0" err="1" smtClean="0"/>
              <a:t>HydroShare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265" y="1118004"/>
            <a:ext cx="4051570" cy="5610456"/>
          </a:xfrm>
        </p:spPr>
        <p:txBody>
          <a:bodyPr>
            <a:noAutofit/>
          </a:bodyPr>
          <a:lstStyle/>
          <a:p>
            <a:r>
              <a:rPr lang="en-US" sz="2400" dirty="0" smtClean="0"/>
              <a:t>Generic</a:t>
            </a:r>
          </a:p>
          <a:p>
            <a:r>
              <a:rPr lang="en-US" sz="2400" dirty="0" smtClean="0"/>
              <a:t>Multidimensional (</a:t>
            </a:r>
            <a:r>
              <a:rPr lang="en-US" sz="2400" dirty="0" err="1" smtClean="0"/>
              <a:t>NetCDF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Collections</a:t>
            </a:r>
          </a:p>
          <a:p>
            <a:r>
              <a:rPr lang="en-US" sz="2400" dirty="0" smtClean="0"/>
              <a:t>Geographic</a:t>
            </a:r>
          </a:p>
          <a:p>
            <a:pPr lvl="1"/>
            <a:r>
              <a:rPr lang="en-US" sz="1800" dirty="0" smtClean="0"/>
              <a:t>Raster</a:t>
            </a:r>
          </a:p>
          <a:p>
            <a:pPr lvl="1"/>
            <a:r>
              <a:rPr lang="en-US" sz="1800" dirty="0" smtClean="0"/>
              <a:t>Feature (ESRI Shapefiles)</a:t>
            </a:r>
          </a:p>
          <a:p>
            <a:r>
              <a:rPr lang="en-US" sz="2400" dirty="0" smtClean="0"/>
              <a:t>Time Series</a:t>
            </a:r>
          </a:p>
          <a:p>
            <a:pPr lvl="1"/>
            <a:r>
              <a:rPr lang="en-US" sz="1800" dirty="0" smtClean="0"/>
              <a:t>Time Series</a:t>
            </a:r>
          </a:p>
          <a:p>
            <a:pPr lvl="1"/>
            <a:r>
              <a:rPr lang="en-US" sz="1800" dirty="0" smtClean="0"/>
              <a:t>Referenced Time Series</a:t>
            </a:r>
          </a:p>
          <a:p>
            <a:r>
              <a:rPr lang="en-US" sz="2400" dirty="0" smtClean="0"/>
              <a:t>Modeling</a:t>
            </a:r>
          </a:p>
          <a:p>
            <a:pPr lvl="1"/>
            <a:r>
              <a:rPr lang="en-US" sz="1800" dirty="0" smtClean="0"/>
              <a:t>Model Program</a:t>
            </a:r>
          </a:p>
          <a:p>
            <a:pPr lvl="1"/>
            <a:r>
              <a:rPr lang="en-US" sz="1800" dirty="0" smtClean="0"/>
              <a:t>Model Instance</a:t>
            </a:r>
          </a:p>
          <a:p>
            <a:pPr lvl="1"/>
            <a:r>
              <a:rPr lang="en-US" sz="1800" dirty="0" smtClean="0"/>
              <a:t>SWAT Model Instance</a:t>
            </a:r>
          </a:p>
          <a:p>
            <a:pPr lvl="1"/>
            <a:r>
              <a:rPr lang="en-US" sz="1800" dirty="0" smtClean="0"/>
              <a:t>MODFLOW Model Instance</a:t>
            </a:r>
          </a:p>
          <a:p>
            <a:pPr lvl="1"/>
            <a:r>
              <a:rPr lang="en-US" sz="1800" dirty="0" smtClean="0"/>
              <a:t>Script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4642" y="1241441"/>
            <a:ext cx="521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Specific Resource types have: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 specific metadata description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An expected file format and structure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81445" y="2735939"/>
            <a:ext cx="6355668" cy="4666034"/>
            <a:chOff x="4793641" y="3056731"/>
            <a:chExt cx="6355668" cy="46660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3641" y="3056731"/>
              <a:ext cx="6355668" cy="466603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6332220" y="4186505"/>
              <a:ext cx="662940" cy="2026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841159" y="4001294"/>
              <a:ext cx="1026741" cy="121391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751450" y="4892040"/>
              <a:ext cx="197631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Is automatically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r</a:t>
              </a:r>
              <a:r>
                <a:rPr lang="en-US" dirty="0" smtClean="0">
                  <a:solidFill>
                    <a:srgbClr val="FF0000"/>
                  </a:solidFill>
                </a:rPr>
                <a:t>ecognized by apps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90505" y="3924191"/>
              <a:ext cx="169071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 geographic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Raster Resource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81445" y="2743174"/>
            <a:ext cx="6349403" cy="6191614"/>
            <a:chOff x="5725899" y="3177300"/>
            <a:chExt cx="6349403" cy="61916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5899" y="3177300"/>
              <a:ext cx="6349403" cy="619161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9009093" y="3770213"/>
              <a:ext cx="27804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You can create a model instance resource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95947" y="2735939"/>
            <a:ext cx="6338033" cy="6750365"/>
            <a:chOff x="3409292" y="4371205"/>
            <a:chExt cx="6338033" cy="6750365"/>
          </a:xfrm>
        </p:grpSpPr>
        <p:grpSp>
          <p:nvGrpSpPr>
            <p:cNvPr id="14" name="Group 13"/>
            <p:cNvGrpSpPr/>
            <p:nvPr/>
          </p:nvGrpSpPr>
          <p:grpSpPr>
            <a:xfrm>
              <a:off x="3409292" y="4371205"/>
              <a:ext cx="6338033" cy="6750365"/>
              <a:chOff x="5594677" y="3672487"/>
              <a:chExt cx="6685221" cy="68580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4677" y="3672487"/>
                <a:ext cx="6685221" cy="6858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5695121" y="5068956"/>
                <a:ext cx="4396833" cy="120160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878813" y="4940433"/>
              <a:ext cx="27804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Link it </a:t>
              </a:r>
              <a:r>
                <a:rPr lang="en-US" sz="2400" smtClean="0">
                  <a:solidFill>
                    <a:srgbClr val="FF0000"/>
                  </a:solidFill>
                </a:rPr>
                <a:t>to a specific model program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95947" y="2735939"/>
            <a:ext cx="6343380" cy="6519760"/>
            <a:chOff x="4595947" y="2735939"/>
            <a:chExt cx="6343380" cy="65197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5947" y="2735939"/>
              <a:ext cx="6343380" cy="6519760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539254" y="4008913"/>
              <a:ext cx="31646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And describe the model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p</a:t>
              </a:r>
              <a:r>
                <a:rPr lang="en-US" sz="2400" dirty="0" smtClean="0">
                  <a:solidFill>
                    <a:srgbClr val="FF0000"/>
                  </a:solidFill>
                </a:rPr>
                <a:t>rogram as a resource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50226" cy="1325563"/>
          </a:xfrm>
        </p:spPr>
        <p:txBody>
          <a:bodyPr/>
          <a:lstStyle/>
          <a:p>
            <a:r>
              <a:rPr lang="en-US" b="1" dirty="0" smtClean="0"/>
              <a:t>Resource Sharing in </a:t>
            </a:r>
            <a:r>
              <a:rPr lang="en-US" b="1" dirty="0" err="1" smtClean="0"/>
              <a:t>HydroShare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4748321" cy="46705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You control who has access</a:t>
            </a:r>
          </a:p>
          <a:p>
            <a:r>
              <a:rPr lang="en-US" dirty="0" smtClean="0"/>
              <a:t>5 Options:</a:t>
            </a:r>
          </a:p>
          <a:p>
            <a:pPr lvl="1"/>
            <a:r>
              <a:rPr lang="en-US" b="1" u="sng" dirty="0" smtClean="0"/>
              <a:t>Private</a:t>
            </a:r>
            <a:r>
              <a:rPr lang="en-US" b="1" dirty="0" smtClean="0"/>
              <a:t> </a:t>
            </a:r>
            <a:r>
              <a:rPr lang="en-US" dirty="0" smtClean="0"/>
              <a:t>– Only individual users you have given access can view metadata or access content</a:t>
            </a:r>
            <a:endParaRPr lang="en-US" dirty="0"/>
          </a:p>
          <a:p>
            <a:pPr lvl="1"/>
            <a:r>
              <a:rPr lang="en-US" b="1" u="sng" dirty="0" smtClean="0"/>
              <a:t>Discoverable</a:t>
            </a:r>
            <a:r>
              <a:rPr lang="en-US" dirty="0" smtClean="0"/>
              <a:t> – Anyone can view the metadata, but only users with permission can access content</a:t>
            </a:r>
            <a:endParaRPr lang="en-US" dirty="0"/>
          </a:p>
          <a:p>
            <a:pPr lvl="1"/>
            <a:r>
              <a:rPr lang="en-US" b="1" u="sng" dirty="0" smtClean="0"/>
              <a:t>Public</a:t>
            </a:r>
            <a:r>
              <a:rPr lang="en-US" dirty="0" smtClean="0"/>
              <a:t> – Anyone can view the metadata and access content</a:t>
            </a:r>
          </a:p>
          <a:p>
            <a:pPr lvl="1"/>
            <a:r>
              <a:rPr lang="en-US" b="1" u="sng" dirty="0" smtClean="0"/>
              <a:t>Published</a:t>
            </a:r>
            <a:r>
              <a:rPr lang="en-US" dirty="0" smtClean="0"/>
              <a:t> – Same as public, but the resource is made immutable and a DOI is assigned</a:t>
            </a:r>
          </a:p>
          <a:p>
            <a:pPr lvl="1"/>
            <a:r>
              <a:rPr lang="en-US" b="1" u="sng" dirty="0" smtClean="0"/>
              <a:t>Shareable</a:t>
            </a:r>
            <a:r>
              <a:rPr lang="en-US" dirty="0" smtClean="0"/>
              <a:t> – Other users can grant access at their same level of access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425" y="334518"/>
            <a:ext cx="5341742" cy="24059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768" y="2078313"/>
            <a:ext cx="3237176" cy="4328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8431696" y="5015027"/>
            <a:ext cx="185166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378810" y="4794365"/>
            <a:ext cx="1052886" cy="5826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965343" y="3647055"/>
            <a:ext cx="1699425" cy="9647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86522" y="3991982"/>
            <a:ext cx="201492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Share with individuals or groups</a:t>
            </a:r>
          </a:p>
        </p:txBody>
      </p:sp>
    </p:spTree>
    <p:extLst>
      <p:ext uri="{BB962C8B-B14F-4D97-AF65-F5344CB8AC3E}">
        <p14:creationId xmlns:p14="http://schemas.microsoft.com/office/powerpoint/2010/main" val="66465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1070</Words>
  <Application>Microsoft Macintosh PowerPoint</Application>
  <PresentationFormat>Widescreen</PresentationFormat>
  <Paragraphs>182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Courier New</vt:lpstr>
      <vt:lpstr>Arial</vt:lpstr>
      <vt:lpstr>Office Theme</vt:lpstr>
      <vt:lpstr>Cyberinfrastructure Promoting Collaborative Publication, Interoperability, and Reuse of iUTAH Data and Research Products</vt:lpstr>
      <vt:lpstr>Major CI Components</vt:lpstr>
      <vt:lpstr>iUTAH Data Repository http://repository.iutahepscor.org</vt:lpstr>
      <vt:lpstr>What do we want to do?</vt:lpstr>
      <vt:lpstr>Social Objects</vt:lpstr>
      <vt:lpstr>PowerPoint Presentation</vt:lpstr>
      <vt:lpstr>HydroShare “Resources”</vt:lpstr>
      <vt:lpstr>Resource Types in HydroShare</vt:lpstr>
      <vt:lpstr>Resource Sharing in HydroShare</vt:lpstr>
      <vt:lpstr>The Scientific Workflow</vt:lpstr>
      <vt:lpstr>DEMO: Creating a Resource in HydroShare</vt:lpstr>
      <vt:lpstr>iUTAH Resources in HydroShare</vt:lpstr>
      <vt:lpstr>Collaborative Groups</vt:lpstr>
      <vt:lpstr>Collaborative Capabilities of HydroShare</vt:lpstr>
      <vt:lpstr>The Steven Hall Story</vt:lpstr>
      <vt:lpstr>Moving iUTAH Repository to HydroShare: Next Steps</vt:lpstr>
      <vt:lpstr>Reusability of CI Components</vt:lpstr>
      <vt:lpstr>Example 1: iUTAH Survey Data Viewer</vt:lpstr>
      <vt:lpstr>Example 2: iUTAH Virtual Machines</vt:lpstr>
      <vt:lpstr>Opportunities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Horsburgh</dc:creator>
  <cp:lastModifiedBy>Jeff Horsburgh</cp:lastModifiedBy>
  <cp:revision>70</cp:revision>
  <dcterms:created xsi:type="dcterms:W3CDTF">2016-10-28T15:38:50Z</dcterms:created>
  <dcterms:modified xsi:type="dcterms:W3CDTF">2016-11-03T22:51:19Z</dcterms:modified>
</cp:coreProperties>
</file>