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301" r:id="rId3"/>
    <p:sldId id="261" r:id="rId4"/>
    <p:sldId id="262" r:id="rId5"/>
    <p:sldId id="263" r:id="rId6"/>
    <p:sldId id="264" r:id="rId7"/>
    <p:sldId id="265" r:id="rId8"/>
    <p:sldId id="266" r:id="rId9"/>
    <p:sldId id="267" r:id="rId10"/>
    <p:sldId id="268" r:id="rId11"/>
    <p:sldId id="269" r:id="rId12"/>
    <p:sldId id="270" r:id="rId13"/>
    <p:sldId id="271" r:id="rId14"/>
    <p:sldId id="279" r:id="rId15"/>
    <p:sldId id="280" r:id="rId16"/>
    <p:sldId id="272" r:id="rId17"/>
    <p:sldId id="297" r:id="rId18"/>
    <p:sldId id="298" r:id="rId19"/>
    <p:sldId id="273" r:id="rId20"/>
    <p:sldId id="257" r:id="rId21"/>
    <p:sldId id="259" r:id="rId22"/>
    <p:sldId id="300" r:id="rId23"/>
    <p:sldId id="258" r:id="rId24"/>
    <p:sldId id="274" r:id="rId25"/>
    <p:sldId id="278" r:id="rId26"/>
    <p:sldId id="260" r:id="rId27"/>
    <p:sldId id="302" r:id="rId28"/>
    <p:sldId id="275" r:id="rId29"/>
    <p:sldId id="276" r:id="rId30"/>
    <p:sldId id="299" r:id="rId31"/>
    <p:sldId id="283" r:id="rId32"/>
    <p:sldId id="277" r:id="rId33"/>
    <p:sldId id="284" r:id="rId34"/>
    <p:sldId id="286" r:id="rId35"/>
    <p:sldId id="282" r:id="rId36"/>
    <p:sldId id="288" r:id="rId37"/>
    <p:sldId id="289" r:id="rId38"/>
    <p:sldId id="290" r:id="rId39"/>
    <p:sldId id="291" r:id="rId40"/>
    <p:sldId id="292" r:id="rId41"/>
    <p:sldId id="293" r:id="rId42"/>
    <p:sldId id="294" r:id="rId43"/>
    <p:sldId id="295" r:id="rId44"/>
    <p:sldId id="29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67"/>
    <p:restoredTop sz="94524"/>
  </p:normalViewPr>
  <p:slideViewPr>
    <p:cSldViewPr snapToGrid="0" snapToObjects="1">
      <p:cViewPr varScale="1">
        <p:scale>
          <a:sx n="195" d="100"/>
          <a:sy n="195" d="100"/>
        </p:scale>
        <p:origin x="2760" y="192"/>
      </p:cViewPr>
      <p:guideLst>
        <p:guide orient="horz" pos="2160"/>
        <p:guide pos="2880"/>
      </p:guideLst>
    </p:cSldViewPr>
  </p:slideViewPr>
  <p:notesTextViewPr>
    <p:cViewPr>
      <p:scale>
        <a:sx n="100" d="100"/>
        <a:sy n="100" d="100"/>
      </p:scale>
      <p:origin x="0" y="0"/>
    </p:cViewPr>
  </p:notesTextViewPr>
  <p:sorterViewPr>
    <p:cViewPr>
      <p:scale>
        <a:sx n="175" d="100"/>
        <a:sy n="175" d="100"/>
      </p:scale>
      <p:origin x="0" y="2216"/>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631A34-6B01-4B44-860F-F855C597E672}" type="datetimeFigureOut">
              <a:rPr lang="en-US" smtClean="0"/>
              <a:t>11/3/16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C00B8D-CEF1-0641-B0E2-EFA32CF569BA}" type="slidenum">
              <a:rPr lang="en-US" smtClean="0"/>
              <a:t>‹#›</a:t>
            </a:fld>
            <a:endParaRPr lang="en-US"/>
          </a:p>
        </p:txBody>
      </p:sp>
    </p:spTree>
    <p:extLst>
      <p:ext uri="{BB962C8B-B14F-4D97-AF65-F5344CB8AC3E}">
        <p14:creationId xmlns:p14="http://schemas.microsoft.com/office/powerpoint/2010/main" val="4957332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862" indent="-285716" eaLnBrk="0" hangingPunct="0">
              <a:defRPr>
                <a:solidFill>
                  <a:schemeClr val="tx1"/>
                </a:solidFill>
                <a:latin typeface="Arial" charset="0"/>
                <a:cs typeface="Arial" charset="0"/>
              </a:defRPr>
            </a:lvl2pPr>
            <a:lvl3pPr marL="1142865" indent="-228573" eaLnBrk="0" hangingPunct="0">
              <a:defRPr>
                <a:solidFill>
                  <a:schemeClr val="tx1"/>
                </a:solidFill>
                <a:latin typeface="Arial" charset="0"/>
                <a:cs typeface="Arial" charset="0"/>
              </a:defRPr>
            </a:lvl3pPr>
            <a:lvl4pPr marL="1600011" indent="-228573" eaLnBrk="0" hangingPunct="0">
              <a:defRPr>
                <a:solidFill>
                  <a:schemeClr val="tx1"/>
                </a:solidFill>
                <a:latin typeface="Arial" charset="0"/>
                <a:cs typeface="Arial" charset="0"/>
              </a:defRPr>
            </a:lvl4pPr>
            <a:lvl5pPr marL="2057156" indent="-228573" eaLnBrk="0" hangingPunct="0">
              <a:defRPr>
                <a:solidFill>
                  <a:schemeClr val="tx1"/>
                </a:solidFill>
                <a:latin typeface="Arial" charset="0"/>
                <a:cs typeface="Arial" charset="0"/>
              </a:defRPr>
            </a:lvl5pPr>
            <a:lvl6pPr marL="2514303" indent="-228573" defTabSz="457146" eaLnBrk="0" fontAlgn="base" hangingPunct="0">
              <a:spcBef>
                <a:spcPct val="0"/>
              </a:spcBef>
              <a:spcAft>
                <a:spcPct val="0"/>
              </a:spcAft>
              <a:defRPr>
                <a:solidFill>
                  <a:schemeClr val="tx1"/>
                </a:solidFill>
                <a:latin typeface="Arial" charset="0"/>
                <a:cs typeface="Arial" charset="0"/>
              </a:defRPr>
            </a:lvl6pPr>
            <a:lvl7pPr marL="2971449" indent="-228573" defTabSz="457146" eaLnBrk="0" fontAlgn="base" hangingPunct="0">
              <a:spcBef>
                <a:spcPct val="0"/>
              </a:spcBef>
              <a:spcAft>
                <a:spcPct val="0"/>
              </a:spcAft>
              <a:defRPr>
                <a:solidFill>
                  <a:schemeClr val="tx1"/>
                </a:solidFill>
                <a:latin typeface="Arial" charset="0"/>
                <a:cs typeface="Arial" charset="0"/>
              </a:defRPr>
            </a:lvl7pPr>
            <a:lvl8pPr marL="3428594" indent="-228573" defTabSz="457146" eaLnBrk="0" fontAlgn="base" hangingPunct="0">
              <a:spcBef>
                <a:spcPct val="0"/>
              </a:spcBef>
              <a:spcAft>
                <a:spcPct val="0"/>
              </a:spcAft>
              <a:defRPr>
                <a:solidFill>
                  <a:schemeClr val="tx1"/>
                </a:solidFill>
                <a:latin typeface="Arial" charset="0"/>
                <a:cs typeface="Arial" charset="0"/>
              </a:defRPr>
            </a:lvl8pPr>
            <a:lvl9pPr marL="3885741" indent="-228573" defTabSz="457146"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21</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55909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9E77E-9C8B-4546-B530-BF196A80D2E1}" type="slidenum">
              <a:rPr lang="en-US" smtClean="0"/>
              <a:t>24</a:t>
            </a:fld>
            <a:endParaRPr lang="en-US"/>
          </a:p>
        </p:txBody>
      </p:sp>
    </p:spTree>
    <p:extLst>
      <p:ext uri="{BB962C8B-B14F-4D97-AF65-F5344CB8AC3E}">
        <p14:creationId xmlns:p14="http://schemas.microsoft.com/office/powerpoint/2010/main" val="2692546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800" dirty="0" smtClean="0">
                <a:latin typeface="Times New Roman" charset="0"/>
                <a:ea typeface="ＭＳ Ｐゴシック" pitchFamily="34" charset="-128"/>
              </a:rPr>
              <a:t>Greek</a:t>
            </a:r>
            <a:r>
              <a:rPr lang="en-US" sz="1800" baseline="0" dirty="0" smtClean="0">
                <a:latin typeface="Times New Roman" charset="0"/>
                <a:ea typeface="ＭＳ Ｐゴシック" pitchFamily="34" charset="-128"/>
              </a:rPr>
              <a:t> --- with, about, between, or among; typically used as prefix to mean “one level of description higher”</a:t>
            </a:r>
            <a:endParaRPr lang="en-US" sz="1800" dirty="0" smtClean="0">
              <a:latin typeface="Times New Roman" charset="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33</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144172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34</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532514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endParaRPr lang="en-US"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36</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00686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37</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256698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 – relay story…</a:t>
            </a:r>
            <a:endParaRPr lang="en-US" dirty="0"/>
          </a:p>
        </p:txBody>
      </p:sp>
      <p:sp>
        <p:nvSpPr>
          <p:cNvPr id="4" name="Slide Number Placeholder 3"/>
          <p:cNvSpPr>
            <a:spLocks noGrp="1"/>
          </p:cNvSpPr>
          <p:nvPr>
            <p:ph type="sldNum" sz="quarter" idx="10"/>
          </p:nvPr>
        </p:nvSpPr>
        <p:spPr/>
        <p:txBody>
          <a:bodyPr/>
          <a:lstStyle/>
          <a:p>
            <a:fld id="{F6A90139-C370-484C-8059-D6B6265C700F}" type="slidenum">
              <a:rPr lang="en-US" smtClean="0"/>
              <a:t>40</a:t>
            </a:fld>
            <a:endParaRPr lang="en-US"/>
          </a:p>
        </p:txBody>
      </p:sp>
    </p:spTree>
    <p:extLst>
      <p:ext uri="{BB962C8B-B14F-4D97-AF65-F5344CB8AC3E}">
        <p14:creationId xmlns:p14="http://schemas.microsoft.com/office/powerpoint/2010/main" val="4096359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Jeff – relay story…</a:t>
            </a:r>
          </a:p>
          <a:p>
            <a:endParaRPr lang="en-US" dirty="0"/>
          </a:p>
        </p:txBody>
      </p:sp>
      <p:sp>
        <p:nvSpPr>
          <p:cNvPr id="4" name="Slide Number Placeholder 3"/>
          <p:cNvSpPr>
            <a:spLocks noGrp="1"/>
          </p:cNvSpPr>
          <p:nvPr>
            <p:ph type="sldNum" sz="quarter" idx="10"/>
          </p:nvPr>
        </p:nvSpPr>
        <p:spPr/>
        <p:txBody>
          <a:bodyPr/>
          <a:lstStyle/>
          <a:p>
            <a:fld id="{F6A90139-C370-484C-8059-D6B6265C700F}" type="slidenum">
              <a:rPr lang="en-US" smtClean="0"/>
              <a:t>41</a:t>
            </a:fld>
            <a:endParaRPr lang="en-US"/>
          </a:p>
        </p:txBody>
      </p:sp>
    </p:spTree>
    <p:extLst>
      <p:ext uri="{BB962C8B-B14F-4D97-AF65-F5344CB8AC3E}">
        <p14:creationId xmlns:p14="http://schemas.microsoft.com/office/powerpoint/2010/main" val="2166538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Jeff – relay story…</a:t>
            </a:r>
          </a:p>
          <a:p>
            <a:endParaRPr lang="en-US" dirty="0"/>
          </a:p>
        </p:txBody>
      </p:sp>
      <p:sp>
        <p:nvSpPr>
          <p:cNvPr id="4" name="Slide Number Placeholder 3"/>
          <p:cNvSpPr>
            <a:spLocks noGrp="1"/>
          </p:cNvSpPr>
          <p:nvPr>
            <p:ph type="sldNum" sz="quarter" idx="10"/>
          </p:nvPr>
        </p:nvSpPr>
        <p:spPr/>
        <p:txBody>
          <a:bodyPr/>
          <a:lstStyle/>
          <a:p>
            <a:fld id="{F6A90139-C370-484C-8059-D6B6265C700F}" type="slidenum">
              <a:rPr lang="en-US" smtClean="0"/>
              <a:t>42</a:t>
            </a:fld>
            <a:endParaRPr lang="en-US"/>
          </a:p>
        </p:txBody>
      </p:sp>
    </p:spTree>
    <p:extLst>
      <p:ext uri="{BB962C8B-B14F-4D97-AF65-F5344CB8AC3E}">
        <p14:creationId xmlns:p14="http://schemas.microsoft.com/office/powerpoint/2010/main" val="379747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A17AC2-E1E8-6743-8342-F97D8D42A5EB}"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6800D-3B8D-9545-B5D0-B019760DCD7D}" type="slidenum">
              <a:rPr lang="en-US" smtClean="0"/>
              <a:t>‹#›</a:t>
            </a:fld>
            <a:endParaRPr lang="en-US"/>
          </a:p>
        </p:txBody>
      </p:sp>
    </p:spTree>
    <p:extLst>
      <p:ext uri="{BB962C8B-B14F-4D97-AF65-F5344CB8AC3E}">
        <p14:creationId xmlns:p14="http://schemas.microsoft.com/office/powerpoint/2010/main" val="271896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17AC2-E1E8-6743-8342-F97D8D42A5EB}"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6800D-3B8D-9545-B5D0-B019760DCD7D}" type="slidenum">
              <a:rPr lang="en-US" smtClean="0"/>
              <a:t>‹#›</a:t>
            </a:fld>
            <a:endParaRPr lang="en-US"/>
          </a:p>
        </p:txBody>
      </p:sp>
    </p:spTree>
    <p:extLst>
      <p:ext uri="{BB962C8B-B14F-4D97-AF65-F5344CB8AC3E}">
        <p14:creationId xmlns:p14="http://schemas.microsoft.com/office/powerpoint/2010/main" val="106325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17AC2-E1E8-6743-8342-F97D8D42A5EB}"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6800D-3B8D-9545-B5D0-B019760DCD7D}" type="slidenum">
              <a:rPr lang="en-US" smtClean="0"/>
              <a:t>‹#›</a:t>
            </a:fld>
            <a:endParaRPr lang="en-US"/>
          </a:p>
        </p:txBody>
      </p:sp>
    </p:spTree>
    <p:extLst>
      <p:ext uri="{BB962C8B-B14F-4D97-AF65-F5344CB8AC3E}">
        <p14:creationId xmlns:p14="http://schemas.microsoft.com/office/powerpoint/2010/main" val="68185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17AC2-E1E8-6743-8342-F97D8D42A5EB}"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6800D-3B8D-9545-B5D0-B019760DCD7D}" type="slidenum">
              <a:rPr lang="en-US" smtClean="0"/>
              <a:t>‹#›</a:t>
            </a:fld>
            <a:endParaRPr lang="en-US"/>
          </a:p>
        </p:txBody>
      </p:sp>
    </p:spTree>
    <p:extLst>
      <p:ext uri="{BB962C8B-B14F-4D97-AF65-F5344CB8AC3E}">
        <p14:creationId xmlns:p14="http://schemas.microsoft.com/office/powerpoint/2010/main" val="266683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17AC2-E1E8-6743-8342-F97D8D42A5EB}"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6800D-3B8D-9545-B5D0-B019760DCD7D}" type="slidenum">
              <a:rPr lang="en-US" smtClean="0"/>
              <a:t>‹#›</a:t>
            </a:fld>
            <a:endParaRPr lang="en-US"/>
          </a:p>
        </p:txBody>
      </p:sp>
    </p:spTree>
    <p:extLst>
      <p:ext uri="{BB962C8B-B14F-4D97-AF65-F5344CB8AC3E}">
        <p14:creationId xmlns:p14="http://schemas.microsoft.com/office/powerpoint/2010/main" val="148312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A17AC2-E1E8-6743-8342-F97D8D42A5EB}"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6800D-3B8D-9545-B5D0-B019760DCD7D}" type="slidenum">
              <a:rPr lang="en-US" smtClean="0"/>
              <a:t>‹#›</a:t>
            </a:fld>
            <a:endParaRPr lang="en-US"/>
          </a:p>
        </p:txBody>
      </p:sp>
    </p:spTree>
    <p:extLst>
      <p:ext uri="{BB962C8B-B14F-4D97-AF65-F5344CB8AC3E}">
        <p14:creationId xmlns:p14="http://schemas.microsoft.com/office/powerpoint/2010/main" val="419285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A17AC2-E1E8-6743-8342-F97D8D42A5EB}" type="datetimeFigureOut">
              <a:rPr lang="en-US" smtClean="0"/>
              <a:t>11/3/16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06800D-3B8D-9545-B5D0-B019760DCD7D}" type="slidenum">
              <a:rPr lang="en-US" smtClean="0"/>
              <a:t>‹#›</a:t>
            </a:fld>
            <a:endParaRPr lang="en-US"/>
          </a:p>
        </p:txBody>
      </p:sp>
    </p:spTree>
    <p:extLst>
      <p:ext uri="{BB962C8B-B14F-4D97-AF65-F5344CB8AC3E}">
        <p14:creationId xmlns:p14="http://schemas.microsoft.com/office/powerpoint/2010/main" val="49563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A17AC2-E1E8-6743-8342-F97D8D42A5EB}" type="datetimeFigureOut">
              <a:rPr lang="en-US" smtClean="0"/>
              <a:t>11/3/16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06800D-3B8D-9545-B5D0-B019760DCD7D}" type="slidenum">
              <a:rPr lang="en-US" smtClean="0"/>
              <a:t>‹#›</a:t>
            </a:fld>
            <a:endParaRPr lang="en-US"/>
          </a:p>
        </p:txBody>
      </p:sp>
    </p:spTree>
    <p:extLst>
      <p:ext uri="{BB962C8B-B14F-4D97-AF65-F5344CB8AC3E}">
        <p14:creationId xmlns:p14="http://schemas.microsoft.com/office/powerpoint/2010/main" val="4139496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17AC2-E1E8-6743-8342-F97D8D42A5EB}" type="datetimeFigureOut">
              <a:rPr lang="en-US" smtClean="0"/>
              <a:t>11/3/16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06800D-3B8D-9545-B5D0-B019760DCD7D}" type="slidenum">
              <a:rPr lang="en-US" smtClean="0"/>
              <a:t>‹#›</a:t>
            </a:fld>
            <a:endParaRPr lang="en-US"/>
          </a:p>
        </p:txBody>
      </p:sp>
    </p:spTree>
    <p:extLst>
      <p:ext uri="{BB962C8B-B14F-4D97-AF65-F5344CB8AC3E}">
        <p14:creationId xmlns:p14="http://schemas.microsoft.com/office/powerpoint/2010/main" val="263381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17AC2-E1E8-6743-8342-F97D8D42A5EB}"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6800D-3B8D-9545-B5D0-B019760DCD7D}" type="slidenum">
              <a:rPr lang="en-US" smtClean="0"/>
              <a:t>‹#›</a:t>
            </a:fld>
            <a:endParaRPr lang="en-US"/>
          </a:p>
        </p:txBody>
      </p:sp>
    </p:spTree>
    <p:extLst>
      <p:ext uri="{BB962C8B-B14F-4D97-AF65-F5344CB8AC3E}">
        <p14:creationId xmlns:p14="http://schemas.microsoft.com/office/powerpoint/2010/main" val="76305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17AC2-E1E8-6743-8342-F97D8D42A5EB}"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6800D-3B8D-9545-B5D0-B019760DCD7D}" type="slidenum">
              <a:rPr lang="en-US" smtClean="0"/>
              <a:t>‹#›</a:t>
            </a:fld>
            <a:endParaRPr lang="en-US"/>
          </a:p>
        </p:txBody>
      </p:sp>
    </p:spTree>
    <p:extLst>
      <p:ext uri="{BB962C8B-B14F-4D97-AF65-F5344CB8AC3E}">
        <p14:creationId xmlns:p14="http://schemas.microsoft.com/office/powerpoint/2010/main" val="30818782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17AC2-E1E8-6743-8342-F97D8D42A5EB}" type="datetimeFigureOut">
              <a:rPr lang="en-US" smtClean="0"/>
              <a:t>11/3/16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6800D-3B8D-9545-B5D0-B019760DCD7D}" type="slidenum">
              <a:rPr lang="en-US" smtClean="0"/>
              <a:t>‹#›</a:t>
            </a:fld>
            <a:endParaRPr lang="en-US"/>
          </a:p>
        </p:txBody>
      </p:sp>
    </p:spTree>
    <p:extLst>
      <p:ext uri="{BB962C8B-B14F-4D97-AF65-F5344CB8AC3E}">
        <p14:creationId xmlns:p14="http://schemas.microsoft.com/office/powerpoint/2010/main" val="3257429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x.doi.org/10.7287/peerj.preprints.7v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3" Type="http://schemas.openxmlformats.org/officeDocument/2006/relationships/hyperlink" Target="http://it.usu.edu/box/" TargetMode="External"/><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hyperlink" Target="http://box.usu.ed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x.doi.org/10.1890/0012-9623-90.2.205"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jpeg"/><Relationship Id="rId10" Type="http://schemas.openxmlformats.org/officeDocument/2006/relationships/image" Target="../media/image53.png"/><Relationship Id="rId11"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dx.doi.org/10.1016/j.ecoinf.2005.08.004" TargetMode="External"/><Relationship Id="rId4" Type="http://schemas.openxmlformats.org/officeDocument/2006/relationships/hyperlink" Target="NULL" TargetMode="External"/><Relationship Id="rId5" Type="http://schemas.openxmlformats.org/officeDocument/2006/relationships/hyperlink" Target="http://dx.doi.org/10.7287/peerj.preprints.7v2" TargetMode="External"/><Relationship Id="rId1" Type="http://schemas.openxmlformats.org/officeDocument/2006/relationships/slideLayout" Target="../slideLayouts/slideLayout2.xml"/><Relationship Id="rId2" Type="http://schemas.openxmlformats.org/officeDocument/2006/relationships/hyperlink" Target="http://dx.doi.org/10.1890/0012-9623-90.2.20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00449"/>
            <a:ext cx="7772400" cy="2400001"/>
          </a:xfrm>
        </p:spPr>
        <p:txBody>
          <a:bodyPr>
            <a:normAutofit/>
          </a:bodyPr>
          <a:lstStyle/>
          <a:p>
            <a:r>
              <a:rPr lang="en-US" sz="4800" dirty="0"/>
              <a:t>Simple and Effective Methods for Managing and Sharing Scientific Data</a:t>
            </a:r>
          </a:p>
        </p:txBody>
      </p:sp>
      <p:sp>
        <p:nvSpPr>
          <p:cNvPr id="3" name="Subtitle 2"/>
          <p:cNvSpPr>
            <a:spLocks noGrp="1"/>
          </p:cNvSpPr>
          <p:nvPr>
            <p:ph type="subTitle" idx="1"/>
          </p:nvPr>
        </p:nvSpPr>
        <p:spPr/>
        <p:txBody>
          <a:bodyPr/>
          <a:lstStyle/>
          <a:p>
            <a:r>
              <a:rPr lang="en-US" dirty="0" smtClean="0"/>
              <a:t>Jeffery S. Horsburgh</a:t>
            </a:r>
          </a:p>
          <a:p>
            <a:r>
              <a:rPr lang="en-US" dirty="0" smtClean="0"/>
              <a:t>Civil and Environmental </a:t>
            </a:r>
            <a:r>
              <a:rPr lang="en-US" dirty="0" smtClean="0"/>
              <a:t>Engineering</a:t>
            </a:r>
            <a:endParaRPr lang="en-US" dirty="0" smtClean="0"/>
          </a:p>
        </p:txBody>
      </p:sp>
      <p:pic>
        <p:nvPicPr>
          <p:cNvPr id="5" name="Picture 4"/>
          <p:cNvPicPr>
            <a:picLocks noChangeAspect="1"/>
          </p:cNvPicPr>
          <p:nvPr/>
        </p:nvPicPr>
        <p:blipFill>
          <a:blip r:embed="rId2"/>
          <a:stretch>
            <a:fillRect/>
          </a:stretch>
        </p:blipFill>
        <p:spPr>
          <a:xfrm>
            <a:off x="3458468" y="5638800"/>
            <a:ext cx="2439499" cy="829029"/>
          </a:xfrm>
          <a:prstGeom prst="rect">
            <a:avLst/>
          </a:prstGeom>
        </p:spPr>
      </p:pic>
    </p:spTree>
    <p:extLst>
      <p:ext uri="{BB962C8B-B14F-4D97-AF65-F5344CB8AC3E}">
        <p14:creationId xmlns:p14="http://schemas.microsoft.com/office/powerpoint/2010/main" val="346785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dirty="0" smtClean="0"/>
              <a:t>This might not be the best system…</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5128" b="22565"/>
          <a:stretch/>
        </p:blipFill>
        <p:spPr bwMode="auto">
          <a:xfrm>
            <a:off x="446685" y="1287005"/>
            <a:ext cx="8222321" cy="50697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649962" y="4625345"/>
            <a:ext cx="3036838" cy="1938992"/>
          </a:xfrm>
          <a:prstGeom prst="rect">
            <a:avLst/>
          </a:prstGeom>
          <a:noFill/>
        </p:spPr>
        <p:txBody>
          <a:bodyPr wrap="square" rtlCol="0">
            <a:spAutoFit/>
          </a:bodyPr>
          <a:lstStyle/>
          <a:p>
            <a:r>
              <a:rPr lang="en-US" sz="4000" dirty="0" smtClean="0"/>
              <a:t>How could we make this better?</a:t>
            </a:r>
            <a:endParaRPr lang="en-US" sz="4000" dirty="0"/>
          </a:p>
        </p:txBody>
      </p:sp>
    </p:spTree>
    <p:extLst>
      <p:ext uri="{BB962C8B-B14F-4D97-AF65-F5344CB8AC3E}">
        <p14:creationId xmlns:p14="http://schemas.microsoft.com/office/powerpoint/2010/main" val="299114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Use Descriptive Headers in </a:t>
            </a:r>
            <a:br>
              <a:rPr lang="en-US" dirty="0" smtClean="0"/>
            </a:br>
            <a:r>
              <a:rPr lang="en-US" dirty="0" smtClean="0"/>
              <a:t>Files and Tables</a:t>
            </a:r>
            <a:endParaRPr lang="en-US" dirty="0"/>
          </a:p>
        </p:txBody>
      </p:sp>
      <p:sp>
        <p:nvSpPr>
          <p:cNvPr id="3" name="Content Placeholder 2"/>
          <p:cNvSpPr>
            <a:spLocks noGrp="1"/>
          </p:cNvSpPr>
          <p:nvPr>
            <p:ph idx="1"/>
          </p:nvPr>
        </p:nvSpPr>
        <p:spPr/>
        <p:txBody>
          <a:bodyPr/>
          <a:lstStyle/>
          <a:p>
            <a:r>
              <a:rPr lang="en-US" dirty="0" smtClean="0"/>
              <a:t>Standard convention for many software applications</a:t>
            </a:r>
          </a:p>
          <a:p>
            <a:pPr lvl="1"/>
            <a:r>
              <a:rPr lang="en-US" dirty="0" smtClean="0"/>
              <a:t>Excel understands that the first line in a file is the header line </a:t>
            </a:r>
          </a:p>
          <a:p>
            <a:pPr lvl="1"/>
            <a:r>
              <a:rPr lang="en-US" dirty="0"/>
              <a:t>S</a:t>
            </a:r>
            <a:r>
              <a:rPr lang="en-US" dirty="0" smtClean="0"/>
              <a:t>ubsequent lines are interpreted as data</a:t>
            </a:r>
          </a:p>
          <a:p>
            <a:r>
              <a:rPr lang="en-US" dirty="0" smtClean="0"/>
              <a:t>Encapsulate data and descriptive metadata together</a:t>
            </a:r>
          </a:p>
          <a:p>
            <a:endParaRPr lang="en-US" dirty="0"/>
          </a:p>
        </p:txBody>
      </p:sp>
    </p:spTree>
    <p:extLst>
      <p:ext uri="{BB962C8B-B14F-4D97-AF65-F5344CB8AC3E}">
        <p14:creationId xmlns:p14="http://schemas.microsoft.com/office/powerpoint/2010/main" val="75007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err="1" smtClean="0"/>
              <a:t>Streamflow</a:t>
            </a:r>
            <a:r>
              <a:rPr lang="en-US" dirty="0" smtClean="0"/>
              <a:t> Data from USGS</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9" t="13379" r="24214" b="1238"/>
          <a:stretch/>
        </p:blipFill>
        <p:spPr bwMode="auto">
          <a:xfrm>
            <a:off x="1350090" y="1153886"/>
            <a:ext cx="6640288" cy="52686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1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158"/>
            <a:ext cx="8229600" cy="1143000"/>
          </a:xfrm>
        </p:spPr>
        <p:txBody>
          <a:bodyPr>
            <a:noAutofit/>
          </a:bodyPr>
          <a:lstStyle/>
          <a:p>
            <a:r>
              <a:rPr lang="en-US" sz="4000" dirty="0" smtClean="0"/>
              <a:t>4.  Do Not Mix Data Types</a:t>
            </a:r>
            <a:br>
              <a:rPr lang="en-US" sz="4000" dirty="0" smtClean="0"/>
            </a:br>
            <a:r>
              <a:rPr lang="en-US" sz="4000" dirty="0" smtClean="0"/>
              <a:t>in Table Columns</a:t>
            </a:r>
            <a:endParaRPr lang="en-US" sz="4000" dirty="0"/>
          </a:p>
        </p:txBody>
      </p:sp>
      <p:sp>
        <p:nvSpPr>
          <p:cNvPr id="3" name="Content Placeholder 2"/>
          <p:cNvSpPr>
            <a:spLocks noGrp="1"/>
          </p:cNvSpPr>
          <p:nvPr>
            <p:ph idx="1"/>
          </p:nvPr>
        </p:nvSpPr>
        <p:spPr>
          <a:xfrm>
            <a:off x="457200" y="1875299"/>
            <a:ext cx="8229600" cy="4250864"/>
          </a:xfrm>
        </p:spPr>
        <p:txBody>
          <a:bodyPr/>
          <a:lstStyle/>
          <a:p>
            <a:r>
              <a:rPr lang="en-US" dirty="0" smtClean="0"/>
              <a:t>Numeric, strings, date/time, </a:t>
            </a:r>
            <a:r>
              <a:rPr lang="en-US" dirty="0" err="1" smtClean="0"/>
              <a:t>boolean</a:t>
            </a:r>
            <a:endParaRPr lang="en-US" dirty="0" smtClean="0"/>
          </a:p>
          <a:p>
            <a:r>
              <a:rPr lang="en-US" dirty="0" smtClean="0"/>
              <a:t>Different software packages will handle mixed data types inconsistently</a:t>
            </a:r>
          </a:p>
          <a:p>
            <a:r>
              <a:rPr lang="en-US" dirty="0" smtClean="0"/>
              <a:t>Can be more difficult to detect errors in the data</a:t>
            </a:r>
          </a:p>
          <a:p>
            <a:r>
              <a:rPr lang="en-US" dirty="0" smtClean="0"/>
              <a:t>Can cause erroneous results</a:t>
            </a:r>
            <a:endParaRPr lang="en-US" dirty="0"/>
          </a:p>
        </p:txBody>
      </p:sp>
    </p:spTree>
    <p:extLst>
      <p:ext uri="{BB962C8B-B14F-4D97-AF65-F5344CB8AC3E}">
        <p14:creationId xmlns:p14="http://schemas.microsoft.com/office/powerpoint/2010/main" val="337218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Includes Data Entry</a:t>
            </a:r>
            <a:endParaRPr lang="en-US" dirty="0"/>
          </a:p>
        </p:txBody>
      </p:sp>
      <p:sp>
        <p:nvSpPr>
          <p:cNvPr id="3" name="Content Placeholder 2"/>
          <p:cNvSpPr>
            <a:spLocks noGrp="1"/>
          </p:cNvSpPr>
          <p:nvPr>
            <p:ph idx="1"/>
          </p:nvPr>
        </p:nvSpPr>
        <p:spPr/>
        <p:txBody>
          <a:bodyPr/>
          <a:lstStyle/>
          <a:p>
            <a:r>
              <a:rPr lang="en-US" dirty="0" smtClean="0"/>
              <a:t>Recording observations and notes in a field notebook</a:t>
            </a:r>
          </a:p>
          <a:p>
            <a:r>
              <a:rPr lang="en-US" dirty="0" smtClean="0"/>
              <a:t>Transcribing field notebooks and sheets into digital forms</a:t>
            </a:r>
          </a:p>
          <a:p>
            <a:r>
              <a:rPr lang="en-US" dirty="0" smtClean="0"/>
              <a:t>Automated processing of sensor data streams into a database</a:t>
            </a:r>
          </a:p>
          <a:p>
            <a:endParaRPr lang="en-US" dirty="0"/>
          </a:p>
        </p:txBody>
      </p:sp>
    </p:spTree>
    <p:extLst>
      <p:ext uri="{BB962C8B-B14F-4D97-AF65-F5344CB8AC3E}">
        <p14:creationId xmlns:p14="http://schemas.microsoft.com/office/powerpoint/2010/main" val="2510938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Strategies for Data </a:t>
            </a:r>
            <a:r>
              <a:rPr lang="en-US" dirty="0" smtClean="0"/>
              <a:t>Entry</a:t>
            </a:r>
            <a:endParaRPr lang="en-US" dirty="0"/>
          </a:p>
        </p:txBody>
      </p:sp>
      <p:sp>
        <p:nvSpPr>
          <p:cNvPr id="3" name="Content Placeholder 2"/>
          <p:cNvSpPr>
            <a:spLocks noGrp="1"/>
          </p:cNvSpPr>
          <p:nvPr>
            <p:ph idx="1"/>
          </p:nvPr>
        </p:nvSpPr>
        <p:spPr/>
        <p:txBody>
          <a:bodyPr/>
          <a:lstStyle/>
          <a:p>
            <a:r>
              <a:rPr lang="en-US" dirty="0" smtClean="0"/>
              <a:t>When you create data entry tools</a:t>
            </a:r>
          </a:p>
          <a:p>
            <a:pPr lvl="1"/>
            <a:r>
              <a:rPr lang="en-US" dirty="0" smtClean="0"/>
              <a:t>Use pre-designed forms or templates</a:t>
            </a:r>
          </a:p>
          <a:p>
            <a:pPr lvl="2"/>
            <a:r>
              <a:rPr lang="en-US" dirty="0" smtClean="0"/>
              <a:t>Electronic or paper</a:t>
            </a:r>
          </a:p>
          <a:p>
            <a:pPr lvl="1"/>
            <a:r>
              <a:rPr lang="en-US" dirty="0"/>
              <a:t>U</a:t>
            </a:r>
            <a:r>
              <a:rPr lang="en-US" dirty="0" smtClean="0"/>
              <a:t>se lists of valid values rather than free form text entry</a:t>
            </a:r>
          </a:p>
          <a:p>
            <a:pPr lvl="1"/>
            <a:r>
              <a:rPr lang="en-US" dirty="0" smtClean="0"/>
              <a:t>Use validation checks (e.g., range checks) </a:t>
            </a:r>
          </a:p>
          <a:p>
            <a:pPr lvl="2"/>
            <a:r>
              <a:rPr lang="en-US" dirty="0" smtClean="0"/>
              <a:t>Example:  pH must be between 0 and 14.  If it’s not – there is a problem!</a:t>
            </a:r>
          </a:p>
          <a:p>
            <a:endParaRPr lang="en-US" dirty="0"/>
          </a:p>
        </p:txBody>
      </p:sp>
    </p:spTree>
    <p:extLst>
      <p:ext uri="{BB962C8B-B14F-4D97-AF65-F5344CB8AC3E}">
        <p14:creationId xmlns:p14="http://schemas.microsoft.com/office/powerpoint/2010/main" val="2973785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3282"/>
            <a:ext cx="8229600" cy="1143000"/>
          </a:xfrm>
        </p:spPr>
        <p:txBody>
          <a:bodyPr>
            <a:noAutofit/>
          </a:bodyPr>
          <a:lstStyle/>
          <a:p>
            <a:r>
              <a:rPr lang="en-US" sz="4000" dirty="0" smtClean="0"/>
              <a:t>5.  Archive Data in Non-Proprietary Data Formats</a:t>
            </a:r>
            <a:endParaRPr lang="en-US" sz="4000" dirty="0"/>
          </a:p>
        </p:txBody>
      </p:sp>
      <p:sp>
        <p:nvSpPr>
          <p:cNvPr id="3" name="Content Placeholder 2"/>
          <p:cNvSpPr>
            <a:spLocks noGrp="1"/>
          </p:cNvSpPr>
          <p:nvPr>
            <p:ph idx="1"/>
          </p:nvPr>
        </p:nvSpPr>
        <p:spPr>
          <a:xfrm>
            <a:off x="457200" y="2204024"/>
            <a:ext cx="8229600" cy="3922139"/>
          </a:xfrm>
        </p:spPr>
        <p:txBody>
          <a:bodyPr/>
          <a:lstStyle/>
          <a:p>
            <a:r>
              <a:rPr lang="en-US" dirty="0" smtClean="0"/>
              <a:t>Microsoft Excel is widely available and used now, but what about in 10 years? 20 years?</a:t>
            </a:r>
          </a:p>
          <a:p>
            <a:r>
              <a:rPr lang="en-US" dirty="0" smtClean="0"/>
              <a:t>How many other software programs can open your data?</a:t>
            </a:r>
          </a:p>
          <a:p>
            <a:r>
              <a:rPr lang="en-US" dirty="0" smtClean="0"/>
              <a:t>Will your data disappear if the file format/software become obsolete?</a:t>
            </a:r>
          </a:p>
        </p:txBody>
      </p:sp>
    </p:spTree>
    <p:extLst>
      <p:ext uri="{BB962C8B-B14F-4D97-AF65-F5344CB8AC3E}">
        <p14:creationId xmlns:p14="http://schemas.microsoft.com/office/powerpoint/2010/main" val="311787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format to use?</a:t>
            </a:r>
            <a:endParaRPr lang="en-US" dirty="0"/>
          </a:p>
        </p:txBody>
      </p:sp>
      <p:sp>
        <p:nvSpPr>
          <p:cNvPr id="3" name="Content Placeholder 2"/>
          <p:cNvSpPr>
            <a:spLocks noGrp="1"/>
          </p:cNvSpPr>
          <p:nvPr>
            <p:ph idx="1"/>
          </p:nvPr>
        </p:nvSpPr>
        <p:spPr/>
        <p:txBody>
          <a:bodyPr/>
          <a:lstStyle/>
          <a:p>
            <a:r>
              <a:rPr lang="en-US" dirty="0" smtClean="0"/>
              <a:t>Store it in a file format that can be used by many different software programs</a:t>
            </a:r>
          </a:p>
          <a:p>
            <a:pPr lvl="1"/>
            <a:r>
              <a:rPr lang="en-US" dirty="0" smtClean="0"/>
              <a:t>Text files – e.g., comma separated values (CSV) for tabular data</a:t>
            </a:r>
          </a:p>
          <a:p>
            <a:r>
              <a:rPr lang="en-US" dirty="0" smtClean="0"/>
              <a:t>Use a standard file format accepted by your scientific community</a:t>
            </a:r>
          </a:p>
          <a:p>
            <a:r>
              <a:rPr lang="en-US" dirty="0" smtClean="0"/>
              <a:t>Consider both format and syntax (e.g., the structure within the file)</a:t>
            </a:r>
          </a:p>
          <a:p>
            <a:endParaRPr lang="en-US" dirty="0"/>
          </a:p>
        </p:txBody>
      </p:sp>
    </p:spTree>
    <p:extLst>
      <p:ext uri="{BB962C8B-B14F-4D97-AF65-F5344CB8AC3E}">
        <p14:creationId xmlns:p14="http://schemas.microsoft.com/office/powerpoint/2010/main" val="2301064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Tabular Data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Use standard table formats</a:t>
            </a:r>
          </a:p>
          <a:p>
            <a:pPr lvl="1"/>
            <a:r>
              <a:rPr lang="en-US" dirty="0" smtClean="0"/>
              <a:t>Each row should have a single observation</a:t>
            </a:r>
          </a:p>
          <a:p>
            <a:pPr lvl="1"/>
            <a:r>
              <a:rPr lang="en-US" dirty="0" smtClean="0"/>
              <a:t>Each column should represent a single variable</a:t>
            </a:r>
          </a:p>
          <a:p>
            <a:pPr lvl="1"/>
            <a:r>
              <a:rPr lang="en-US" dirty="0" smtClean="0"/>
              <a:t>Every cell should have a single value</a:t>
            </a:r>
          </a:p>
          <a:p>
            <a:pPr lvl="1"/>
            <a:r>
              <a:rPr lang="en-US" dirty="0" smtClean="0"/>
              <a:t>There should be only one column for each type of information</a:t>
            </a:r>
          </a:p>
          <a:p>
            <a:pPr lvl="1"/>
            <a:r>
              <a:rPr lang="en-US" dirty="0" smtClean="0"/>
              <a:t>Use standard formats within cells</a:t>
            </a:r>
          </a:p>
          <a:p>
            <a:pPr lvl="2"/>
            <a:r>
              <a:rPr lang="en-US" dirty="0" smtClean="0"/>
              <a:t>Be consistent</a:t>
            </a:r>
          </a:p>
          <a:p>
            <a:pPr lvl="2"/>
            <a:r>
              <a:rPr lang="en-US" dirty="0" smtClean="0"/>
              <a:t>Avoid special characters</a:t>
            </a:r>
          </a:p>
          <a:p>
            <a:pPr lvl="2"/>
            <a:r>
              <a:rPr lang="en-US" dirty="0" smtClean="0"/>
              <a:t>Avoid using your column delimiter in the data</a:t>
            </a:r>
          </a:p>
          <a:p>
            <a:pPr lvl="2"/>
            <a:r>
              <a:rPr lang="en-US" dirty="0" smtClean="0"/>
              <a:t>Use standard date formats (e.g., YYYY-MM-DD)</a:t>
            </a:r>
          </a:p>
          <a:p>
            <a:pPr lvl="1"/>
            <a:r>
              <a:rPr lang="en-US" dirty="0" smtClean="0"/>
              <a:t>Use null and </a:t>
            </a:r>
            <a:r>
              <a:rPr lang="en-US" dirty="0" err="1" smtClean="0"/>
              <a:t>NoData</a:t>
            </a:r>
            <a:r>
              <a:rPr lang="en-US" dirty="0" smtClean="0"/>
              <a:t> values correctly to represent empty or missing data values</a:t>
            </a:r>
          </a:p>
        </p:txBody>
      </p:sp>
      <p:sp>
        <p:nvSpPr>
          <p:cNvPr id="4" name="TextBox 3"/>
          <p:cNvSpPr txBox="1"/>
          <p:nvPr/>
        </p:nvSpPr>
        <p:spPr>
          <a:xfrm>
            <a:off x="138184" y="6178615"/>
            <a:ext cx="8797717" cy="584776"/>
          </a:xfrm>
          <a:prstGeom prst="rect">
            <a:avLst/>
          </a:prstGeom>
          <a:noFill/>
        </p:spPr>
        <p:txBody>
          <a:bodyPr wrap="square" rtlCol="0">
            <a:spAutoFit/>
          </a:bodyPr>
          <a:lstStyle/>
          <a:p>
            <a:r>
              <a:rPr lang="en-US" sz="1600" dirty="0" smtClean="0"/>
              <a:t>White, E.P, </a:t>
            </a:r>
            <a:r>
              <a:rPr lang="en-US" sz="1600" dirty="0" err="1" smtClean="0"/>
              <a:t>Baldridge</a:t>
            </a:r>
            <a:r>
              <a:rPr lang="en-US" sz="1600" dirty="0" smtClean="0"/>
              <a:t>, E., </a:t>
            </a:r>
            <a:r>
              <a:rPr lang="en-US" sz="1600" dirty="0" err="1" smtClean="0"/>
              <a:t>Brym</a:t>
            </a:r>
            <a:r>
              <a:rPr lang="en-US" sz="1600" dirty="0" smtClean="0"/>
              <a:t>, Z.T., </a:t>
            </a:r>
            <a:r>
              <a:rPr lang="en-US" sz="1600" dirty="0" err="1" smtClean="0"/>
              <a:t>Locey</a:t>
            </a:r>
            <a:r>
              <a:rPr lang="en-US" sz="1600" dirty="0" smtClean="0"/>
              <a:t>, K.J., </a:t>
            </a:r>
            <a:r>
              <a:rPr lang="en-US" sz="1600" dirty="0" err="1" smtClean="0"/>
              <a:t>McGlinn</a:t>
            </a:r>
            <a:r>
              <a:rPr lang="en-US" sz="1600" dirty="0" smtClean="0"/>
              <a:t>, D.J., and S.R. </a:t>
            </a:r>
            <a:r>
              <a:rPr lang="en-US" sz="1600" dirty="0" err="1" smtClean="0"/>
              <a:t>Supp</a:t>
            </a:r>
            <a:r>
              <a:rPr lang="en-US" sz="1600" dirty="0" smtClean="0"/>
              <a:t> (2013). Nine simple ways to make it easier to (re)use your data, </a:t>
            </a:r>
            <a:r>
              <a:rPr lang="en-US" sz="1600" dirty="0" err="1" smtClean="0"/>
              <a:t>PeerJ</a:t>
            </a:r>
            <a:r>
              <a:rPr lang="en-US" sz="1600" dirty="0" smtClean="0"/>
              <a:t> </a:t>
            </a:r>
            <a:r>
              <a:rPr lang="en-US" sz="1600" dirty="0" err="1" smtClean="0"/>
              <a:t>PrePrints</a:t>
            </a:r>
            <a:r>
              <a:rPr lang="en-US" sz="1600" dirty="0" smtClean="0"/>
              <a:t>, </a:t>
            </a:r>
            <a:r>
              <a:rPr lang="en-US" sz="1600" dirty="0" smtClean="0">
                <a:hlinkClick r:id="rId2"/>
              </a:rPr>
              <a:t>http://dx.doi.org/10.7287/peerj.preprints.7v2</a:t>
            </a:r>
            <a:r>
              <a:rPr lang="en-US" sz="1600" dirty="0" smtClean="0"/>
              <a:t> </a:t>
            </a:r>
            <a:endParaRPr lang="en-US" sz="1600" dirty="0"/>
          </a:p>
        </p:txBody>
      </p:sp>
    </p:spTree>
    <p:extLst>
      <p:ext uri="{BB962C8B-B14F-4D97-AF65-F5344CB8AC3E}">
        <p14:creationId xmlns:p14="http://schemas.microsoft.com/office/powerpoint/2010/main" val="399714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472545" cy="1285875"/>
          </a:xfrm>
        </p:spPr>
        <p:txBody>
          <a:bodyPr>
            <a:normAutofit/>
          </a:bodyPr>
          <a:lstStyle/>
          <a:p>
            <a:r>
              <a:rPr lang="en-US" dirty="0" smtClean="0"/>
              <a:t>6.  Consider Media</a:t>
            </a:r>
            <a:endParaRPr lang="en-US" dirty="0"/>
          </a:p>
        </p:txBody>
      </p:sp>
      <p:sp>
        <p:nvSpPr>
          <p:cNvPr id="3" name="Content Placeholder 2"/>
          <p:cNvSpPr>
            <a:spLocks noGrp="1"/>
          </p:cNvSpPr>
          <p:nvPr>
            <p:ph idx="1"/>
          </p:nvPr>
        </p:nvSpPr>
        <p:spPr>
          <a:xfrm>
            <a:off x="457200" y="1071418"/>
            <a:ext cx="4234872" cy="5054745"/>
          </a:xfrm>
        </p:spPr>
        <p:txBody>
          <a:bodyPr/>
          <a:lstStyle/>
          <a:p>
            <a:pPr marL="342900" lvl="1" indent="-342900">
              <a:buFont typeface="Arial"/>
              <a:buChar char="•"/>
            </a:pPr>
            <a:r>
              <a:rPr lang="en-US" dirty="0" smtClean="0"/>
              <a:t>CDs?</a:t>
            </a:r>
          </a:p>
          <a:p>
            <a:pPr marL="342900" lvl="1" indent="-342900">
              <a:buFont typeface="Arial"/>
              <a:buChar char="•"/>
            </a:pPr>
            <a:r>
              <a:rPr lang="en-US" dirty="0" smtClean="0"/>
              <a:t>DVDs?</a:t>
            </a:r>
          </a:p>
          <a:p>
            <a:pPr marL="342900" lvl="1" indent="-342900">
              <a:buFont typeface="Arial"/>
              <a:buChar char="•"/>
            </a:pPr>
            <a:r>
              <a:rPr lang="en-US" dirty="0"/>
              <a:t>E</a:t>
            </a:r>
            <a:r>
              <a:rPr lang="en-US" dirty="0" smtClean="0"/>
              <a:t>xternal </a:t>
            </a:r>
            <a:r>
              <a:rPr lang="en-US" dirty="0"/>
              <a:t>hard drives</a:t>
            </a:r>
            <a:r>
              <a:rPr lang="en-US" dirty="0" smtClean="0"/>
              <a:t>?</a:t>
            </a:r>
          </a:p>
          <a:p>
            <a:pPr marL="342900" lvl="1" indent="-342900">
              <a:buFont typeface="Arial"/>
              <a:buChar char="•"/>
            </a:pPr>
            <a:r>
              <a:rPr lang="en-US" dirty="0" smtClean="0"/>
              <a:t>Don’t strand your data!!!</a:t>
            </a:r>
            <a:endParaRPr lang="en-US" dirty="0"/>
          </a:p>
          <a:p>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015" y="4011676"/>
            <a:ext cx="1629342" cy="17111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84" y="3630605"/>
            <a:ext cx="2143125"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853" y="4300538"/>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2072" y="3795704"/>
            <a:ext cx="2143125"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5184" y="214313"/>
            <a:ext cx="2143125"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197" y="2226541"/>
            <a:ext cx="1943100" cy="1943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720437" y="5938829"/>
            <a:ext cx="701963" cy="369332"/>
          </a:xfrm>
          <a:prstGeom prst="rect">
            <a:avLst/>
          </a:prstGeom>
          <a:noFill/>
        </p:spPr>
        <p:txBody>
          <a:bodyPr wrap="square" rtlCol="0">
            <a:spAutoFit/>
          </a:bodyPr>
          <a:lstStyle/>
          <a:p>
            <a:r>
              <a:rPr lang="en-US" dirty="0" smtClean="0"/>
              <a:t>1976</a:t>
            </a:r>
            <a:endParaRPr lang="en-US" dirty="0"/>
          </a:p>
        </p:txBody>
      </p:sp>
      <p:sp>
        <p:nvSpPr>
          <p:cNvPr id="13" name="TextBox 12"/>
          <p:cNvSpPr txBox="1"/>
          <p:nvPr/>
        </p:nvSpPr>
        <p:spPr>
          <a:xfrm>
            <a:off x="3201704" y="5933921"/>
            <a:ext cx="701963" cy="369332"/>
          </a:xfrm>
          <a:prstGeom prst="rect">
            <a:avLst/>
          </a:prstGeom>
          <a:noFill/>
        </p:spPr>
        <p:txBody>
          <a:bodyPr wrap="square" rtlCol="0">
            <a:spAutoFit/>
          </a:bodyPr>
          <a:lstStyle/>
          <a:p>
            <a:r>
              <a:rPr lang="en-US" dirty="0" smtClean="0"/>
              <a:t>1986</a:t>
            </a:r>
            <a:endParaRPr lang="en-US" dirty="0"/>
          </a:p>
        </p:txBody>
      </p:sp>
      <p:sp>
        <p:nvSpPr>
          <p:cNvPr id="14" name="TextBox 13"/>
          <p:cNvSpPr txBox="1"/>
          <p:nvPr/>
        </p:nvSpPr>
        <p:spPr>
          <a:xfrm>
            <a:off x="5412652" y="5938829"/>
            <a:ext cx="701963" cy="369332"/>
          </a:xfrm>
          <a:prstGeom prst="rect">
            <a:avLst/>
          </a:prstGeom>
          <a:noFill/>
        </p:spPr>
        <p:txBody>
          <a:bodyPr wrap="square" rtlCol="0">
            <a:spAutoFit/>
          </a:bodyPr>
          <a:lstStyle/>
          <a:p>
            <a:r>
              <a:rPr lang="en-US" dirty="0" smtClean="0"/>
              <a:t>1994</a:t>
            </a:r>
            <a:endParaRPr lang="en-US" dirty="0"/>
          </a:p>
        </p:txBody>
      </p:sp>
      <p:sp>
        <p:nvSpPr>
          <p:cNvPr id="15" name="TextBox 14"/>
          <p:cNvSpPr txBox="1"/>
          <p:nvPr/>
        </p:nvSpPr>
        <p:spPr>
          <a:xfrm>
            <a:off x="7407558" y="6126163"/>
            <a:ext cx="701963" cy="369332"/>
          </a:xfrm>
          <a:prstGeom prst="rect">
            <a:avLst/>
          </a:prstGeom>
          <a:noFill/>
        </p:spPr>
        <p:txBody>
          <a:bodyPr wrap="square" rtlCol="0">
            <a:spAutoFit/>
          </a:bodyPr>
          <a:lstStyle/>
          <a:p>
            <a:r>
              <a:rPr lang="en-US" dirty="0" smtClean="0"/>
              <a:t>1985</a:t>
            </a:r>
            <a:endParaRPr lang="en-US" dirty="0"/>
          </a:p>
        </p:txBody>
      </p:sp>
      <p:sp>
        <p:nvSpPr>
          <p:cNvPr id="16" name="TextBox 15"/>
          <p:cNvSpPr txBox="1"/>
          <p:nvPr/>
        </p:nvSpPr>
        <p:spPr>
          <a:xfrm>
            <a:off x="6051687" y="2944236"/>
            <a:ext cx="701963" cy="369332"/>
          </a:xfrm>
          <a:prstGeom prst="rect">
            <a:avLst/>
          </a:prstGeom>
          <a:noFill/>
        </p:spPr>
        <p:txBody>
          <a:bodyPr wrap="square" rtlCol="0">
            <a:spAutoFit/>
          </a:bodyPr>
          <a:lstStyle/>
          <a:p>
            <a:r>
              <a:rPr lang="en-US" dirty="0" smtClean="0"/>
              <a:t>1995</a:t>
            </a:r>
            <a:endParaRPr lang="en-US" dirty="0"/>
          </a:p>
        </p:txBody>
      </p:sp>
      <p:sp>
        <p:nvSpPr>
          <p:cNvPr id="17" name="TextBox 16"/>
          <p:cNvSpPr txBox="1"/>
          <p:nvPr/>
        </p:nvSpPr>
        <p:spPr>
          <a:xfrm>
            <a:off x="5929745" y="1064513"/>
            <a:ext cx="701963" cy="369332"/>
          </a:xfrm>
          <a:prstGeom prst="rect">
            <a:avLst/>
          </a:prstGeom>
          <a:noFill/>
        </p:spPr>
        <p:txBody>
          <a:bodyPr wrap="square" rtlCol="0">
            <a:spAutoFit/>
          </a:bodyPr>
          <a:lstStyle/>
          <a:p>
            <a:r>
              <a:rPr lang="en-US" dirty="0" smtClean="0"/>
              <a:t>2000</a:t>
            </a:r>
            <a:endParaRPr lang="en-US" dirty="0"/>
          </a:p>
        </p:txBody>
      </p:sp>
    </p:spTree>
    <p:extLst>
      <p:ext uri="{BB962C8B-B14F-4D97-AF65-F5344CB8AC3E}">
        <p14:creationId xmlns:p14="http://schemas.microsoft.com/office/powerpoint/2010/main" val="3344539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066370" y="5064858"/>
            <a:ext cx="1911317" cy="920734"/>
          </a:xfrm>
          <a:prstGeom prst="rect">
            <a:avLst/>
          </a:prstGeom>
          <a:ln>
            <a:solidFill>
              <a:schemeClr val="tx1"/>
            </a:solidFill>
          </a:ln>
          <a:effectLst>
            <a:outerShdw blurRad="50800" dist="38100" dir="2700000" algn="tl" rotWithShape="0">
              <a:prstClr val="black">
                <a:alpha val="40000"/>
              </a:prstClr>
            </a:outerShdw>
          </a:effectLst>
        </p:spPr>
      </p:pic>
      <p:pic>
        <p:nvPicPr>
          <p:cNvPr id="48" name="Picture 47"/>
          <p:cNvPicPr>
            <a:picLocks noChangeAspect="1"/>
          </p:cNvPicPr>
          <p:nvPr/>
        </p:nvPicPr>
        <p:blipFill>
          <a:blip r:embed="rId3"/>
          <a:stretch>
            <a:fillRect/>
          </a:stretch>
        </p:blipFill>
        <p:spPr>
          <a:xfrm>
            <a:off x="7358226" y="1978836"/>
            <a:ext cx="1610226" cy="2003457"/>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3200521" y="6171968"/>
            <a:ext cx="2484515" cy="622759"/>
          </a:xfrm>
        </p:spPr>
        <p:txBody>
          <a:bodyPr>
            <a:normAutofit fontScale="90000"/>
          </a:bodyPr>
          <a:lstStyle/>
          <a:p>
            <a:pPr algn="ctr"/>
            <a:r>
              <a:rPr lang="en-US" sz="2100" b="1" dirty="0"/>
              <a:t>The Steven Hall Story</a:t>
            </a:r>
            <a:endParaRPr lang="en-US" sz="2100" b="1" dirty="0"/>
          </a:p>
        </p:txBody>
      </p:sp>
      <p:pic>
        <p:nvPicPr>
          <p:cNvPr id="6" name="Picture 5" descr="Hydroshare_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17" y="2551657"/>
            <a:ext cx="1925291" cy="387359"/>
          </a:xfrm>
          <a:prstGeom prst="rect">
            <a:avLst/>
          </a:prstGeom>
        </p:spPr>
      </p:pic>
      <p:pic>
        <p:nvPicPr>
          <p:cNvPr id="11" name="Picture 10"/>
          <p:cNvPicPr>
            <a:picLocks noChangeAspect="1"/>
          </p:cNvPicPr>
          <p:nvPr/>
        </p:nvPicPr>
        <p:blipFill>
          <a:blip r:embed="rId5"/>
          <a:stretch>
            <a:fillRect/>
          </a:stretch>
        </p:blipFill>
        <p:spPr>
          <a:xfrm>
            <a:off x="4876266" y="95523"/>
            <a:ext cx="1847975" cy="2384748"/>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3"/>
          <a:stretch>
            <a:fillRect/>
          </a:stretch>
        </p:blipFill>
        <p:spPr>
          <a:xfrm>
            <a:off x="1746940" y="136344"/>
            <a:ext cx="1857968" cy="2311700"/>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6" descr="http://static1.squarespace.com/static/512f7f28e4b0e0699d176018/t/53eb2ad3e4b0ba68f27e9ace/1395302651370/iconmonstr-database-8-icon-25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242" y="1311854"/>
            <a:ext cx="792799" cy="7927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kinlane-productions.s3.amazonaws.com/api-evangelist-site/building-blocks/bw-annotat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794" y="259956"/>
            <a:ext cx="893533" cy="997556"/>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flipH="1" flipV="1">
            <a:off x="1746375" y="5629662"/>
            <a:ext cx="2401083" cy="3261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1626327" y="3962676"/>
            <a:ext cx="2803687" cy="138003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3029593" y="2452786"/>
            <a:ext cx="1413185" cy="283163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458906" y="2480271"/>
            <a:ext cx="848078" cy="280414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58015" y="4022104"/>
            <a:ext cx="1815998" cy="923330"/>
          </a:xfrm>
          <a:prstGeom prst="rect">
            <a:avLst/>
          </a:prstGeom>
          <a:solidFill>
            <a:schemeClr val="bg1"/>
          </a:solidFill>
        </p:spPr>
        <p:txBody>
          <a:bodyPr wrap="square" rtlCol="0">
            <a:spAutoFit/>
          </a:bodyPr>
          <a:lstStyle/>
          <a:p>
            <a:pPr algn="ctr"/>
            <a:r>
              <a:rPr lang="en-US" sz="1350" dirty="0" smtClean="0"/>
              <a:t>With a little help, Steven deposited his dataset in the online </a:t>
            </a:r>
            <a:r>
              <a:rPr lang="en-US" sz="1350" dirty="0" err="1" smtClean="0"/>
              <a:t>HydroShare</a:t>
            </a:r>
            <a:r>
              <a:rPr lang="en-US" sz="1350" dirty="0" smtClean="0"/>
              <a:t> repository </a:t>
            </a:r>
            <a:endParaRPr lang="en-US" sz="1350" dirty="0"/>
          </a:p>
        </p:txBody>
      </p:sp>
      <p:sp>
        <p:nvSpPr>
          <p:cNvPr id="23" name="TextBox 22"/>
          <p:cNvSpPr txBox="1"/>
          <p:nvPr/>
        </p:nvSpPr>
        <p:spPr>
          <a:xfrm>
            <a:off x="2145172" y="5063118"/>
            <a:ext cx="1358876" cy="1338828"/>
          </a:xfrm>
          <a:prstGeom prst="rect">
            <a:avLst/>
          </a:prstGeom>
          <a:solidFill>
            <a:schemeClr val="bg1"/>
          </a:solidFill>
        </p:spPr>
        <p:txBody>
          <a:bodyPr wrap="square" rtlCol="0">
            <a:spAutoFit/>
          </a:bodyPr>
          <a:lstStyle/>
          <a:p>
            <a:pPr algn="ctr"/>
            <a:r>
              <a:rPr lang="en-US" sz="1350" dirty="0"/>
              <a:t>Steven </a:t>
            </a:r>
            <a:r>
              <a:rPr lang="en-US" sz="1350" dirty="0" smtClean="0"/>
              <a:t>collected his </a:t>
            </a:r>
            <a:r>
              <a:rPr lang="en-US" sz="1350" dirty="0"/>
              <a:t>data in the </a:t>
            </a:r>
            <a:r>
              <a:rPr lang="en-US" sz="1350" dirty="0" smtClean="0"/>
              <a:t>field and transformed into a sharable format</a:t>
            </a:r>
            <a:endParaRPr lang="en-US" sz="1350" dirty="0"/>
          </a:p>
        </p:txBody>
      </p:sp>
      <p:sp>
        <p:nvSpPr>
          <p:cNvPr id="25" name="TextBox 24"/>
          <p:cNvSpPr txBox="1"/>
          <p:nvPr/>
        </p:nvSpPr>
        <p:spPr>
          <a:xfrm>
            <a:off x="2678451" y="2936040"/>
            <a:ext cx="1679518" cy="923330"/>
          </a:xfrm>
          <a:prstGeom prst="rect">
            <a:avLst/>
          </a:prstGeom>
          <a:solidFill>
            <a:schemeClr val="bg1"/>
          </a:solidFill>
        </p:spPr>
        <p:txBody>
          <a:bodyPr wrap="square" rtlCol="0">
            <a:spAutoFit/>
          </a:bodyPr>
          <a:lstStyle/>
          <a:p>
            <a:pPr algn="ctr"/>
            <a:r>
              <a:rPr lang="en-US" sz="1350" dirty="0"/>
              <a:t>Steven verified his data and metadata were correct but kept the data private</a:t>
            </a:r>
            <a:endParaRPr lang="en-US" sz="1350" dirty="0"/>
          </a:p>
        </p:txBody>
      </p:sp>
      <p:pic>
        <p:nvPicPr>
          <p:cNvPr id="14" name="Picture 13"/>
          <p:cNvPicPr>
            <a:picLocks noChangeAspect="1"/>
          </p:cNvPicPr>
          <p:nvPr/>
        </p:nvPicPr>
        <p:blipFill>
          <a:blip r:embed="rId8"/>
          <a:stretch>
            <a:fillRect/>
          </a:stretch>
        </p:blipFill>
        <p:spPr>
          <a:xfrm>
            <a:off x="5912570" y="2819665"/>
            <a:ext cx="3132296" cy="294036"/>
          </a:xfrm>
          <a:prstGeom prst="rect">
            <a:avLst/>
          </a:prstGeom>
          <a:ln>
            <a:solidFill>
              <a:schemeClr val="tx1"/>
            </a:solidFill>
          </a:ln>
          <a:effectLst>
            <a:outerShdw blurRad="50800" dist="38100" dir="2700000" algn="tl" rotWithShape="0">
              <a:prstClr val="black">
                <a:alpha val="40000"/>
              </a:prstClr>
            </a:outerShdw>
          </a:effectLst>
        </p:spPr>
      </p:pic>
      <p:cxnSp>
        <p:nvCxnSpPr>
          <p:cNvPr id="46" name="Straight Arrow Connector 45"/>
          <p:cNvCxnSpPr/>
          <p:nvPr/>
        </p:nvCxnSpPr>
        <p:spPr>
          <a:xfrm flipV="1">
            <a:off x="4516192" y="5592281"/>
            <a:ext cx="2647563" cy="5944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466914" y="3023621"/>
            <a:ext cx="1424536" cy="1131079"/>
          </a:xfrm>
          <a:prstGeom prst="rect">
            <a:avLst/>
          </a:prstGeom>
          <a:solidFill>
            <a:schemeClr val="bg1"/>
          </a:solidFill>
        </p:spPr>
        <p:txBody>
          <a:bodyPr wrap="square" rtlCol="0">
            <a:spAutoFit/>
          </a:bodyPr>
          <a:lstStyle/>
          <a:p>
            <a:pPr algn="ctr"/>
            <a:r>
              <a:rPr lang="en-US" sz="1350" dirty="0"/>
              <a:t>Steven submitted his paper for publication and responded to reviews</a:t>
            </a:r>
            <a:endParaRPr lang="en-US" sz="1350" dirty="0"/>
          </a:p>
        </p:txBody>
      </p:sp>
      <p:pic>
        <p:nvPicPr>
          <p:cNvPr id="33" name="Picture 6" descr="https://cdn2.iconfinder.com/data/icons/windows-8-metro-style/512/add_databas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767" y="4919990"/>
            <a:ext cx="1289524" cy="128952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http://www.myiconfinder.com/uploads/iconsets/3bfedbeee0930699d0cda9fa740170c3-clou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926" y="2950752"/>
            <a:ext cx="1444863" cy="1444863"/>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Arrow Connector 43"/>
          <p:cNvCxnSpPr/>
          <p:nvPr/>
        </p:nvCxnSpPr>
        <p:spPr>
          <a:xfrm flipV="1">
            <a:off x="4466914" y="3339906"/>
            <a:ext cx="2891312" cy="200280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49262" y="5114067"/>
            <a:ext cx="1347918" cy="1131079"/>
          </a:xfrm>
          <a:prstGeom prst="rect">
            <a:avLst/>
          </a:prstGeom>
          <a:solidFill>
            <a:schemeClr val="bg1"/>
          </a:solidFill>
        </p:spPr>
        <p:txBody>
          <a:bodyPr wrap="square" rtlCol="0">
            <a:spAutoFit/>
          </a:bodyPr>
          <a:lstStyle/>
          <a:p>
            <a:pPr algn="ctr"/>
            <a:r>
              <a:rPr lang="en-US" sz="1350" dirty="0"/>
              <a:t>Steven published his paper and cited published data in </a:t>
            </a:r>
            <a:r>
              <a:rPr lang="en-US" sz="1350" dirty="0" err="1"/>
              <a:t>HydroShare</a:t>
            </a:r>
            <a:endParaRPr lang="en-US" sz="1350" dirty="0"/>
          </a:p>
        </p:txBody>
      </p:sp>
      <p:pic>
        <p:nvPicPr>
          <p:cNvPr id="4" name="Picture 3"/>
          <p:cNvPicPr>
            <a:picLocks noChangeAspect="1"/>
          </p:cNvPicPr>
          <p:nvPr/>
        </p:nvPicPr>
        <p:blipFill>
          <a:blip r:embed="rId11"/>
          <a:stretch>
            <a:fillRect/>
          </a:stretch>
        </p:blipFill>
        <p:spPr>
          <a:xfrm>
            <a:off x="3919871" y="4647061"/>
            <a:ext cx="1192642" cy="1590189"/>
          </a:xfrm>
          <a:prstGeom prst="rect">
            <a:avLst/>
          </a:prstGeom>
          <a:ln>
            <a:solidFill>
              <a:schemeClr val="tx1"/>
            </a:solidFill>
          </a:ln>
          <a:effectLst>
            <a:outerShdw blurRad="50800" dist="38100" dir="2700000" algn="tl" rotWithShape="0">
              <a:prstClr val="black">
                <a:alpha val="40000"/>
              </a:prstClr>
            </a:outerShdw>
          </a:effectLst>
        </p:spPr>
      </p:pic>
      <p:sp>
        <p:nvSpPr>
          <p:cNvPr id="45" name="TextBox 44"/>
          <p:cNvSpPr txBox="1"/>
          <p:nvPr/>
        </p:nvSpPr>
        <p:spPr>
          <a:xfrm>
            <a:off x="5654692" y="3947513"/>
            <a:ext cx="1509063" cy="923330"/>
          </a:xfrm>
          <a:prstGeom prst="rect">
            <a:avLst/>
          </a:prstGeom>
          <a:solidFill>
            <a:schemeClr val="bg1"/>
          </a:solidFill>
        </p:spPr>
        <p:txBody>
          <a:bodyPr wrap="square" rtlCol="0">
            <a:spAutoFit/>
          </a:bodyPr>
          <a:lstStyle/>
          <a:p>
            <a:pPr algn="ctr"/>
            <a:r>
              <a:rPr lang="en-US" sz="1350" dirty="0"/>
              <a:t>Steven published his data </a:t>
            </a:r>
            <a:r>
              <a:rPr lang="en-US" sz="1350" dirty="0" smtClean="0"/>
              <a:t>in </a:t>
            </a:r>
            <a:r>
              <a:rPr lang="en-US" sz="1350" dirty="0" err="1" smtClean="0"/>
              <a:t>HydroShare</a:t>
            </a:r>
            <a:r>
              <a:rPr lang="en-US" sz="1350" dirty="0" smtClean="0"/>
              <a:t> and </a:t>
            </a:r>
            <a:r>
              <a:rPr lang="en-US" sz="1350" dirty="0"/>
              <a:t>received a DOI</a:t>
            </a:r>
            <a:endParaRPr lang="en-US" sz="1350" dirty="0"/>
          </a:p>
        </p:txBody>
      </p:sp>
    </p:spTree>
    <p:extLst>
      <p:ext uri="{BB962C8B-B14F-4D97-AF65-F5344CB8AC3E}">
        <p14:creationId xmlns:p14="http://schemas.microsoft.com/office/powerpoint/2010/main" val="148700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5" grpId="0" animBg="1"/>
      <p:bldP spid="47" grpId="0" animBg="1"/>
      <p:bldP spid="26"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Preservation/Backup Media</a:t>
            </a:r>
            <a:endParaRPr lang="en-US" dirty="0"/>
          </a:p>
        </p:txBody>
      </p:sp>
      <p:sp>
        <p:nvSpPr>
          <p:cNvPr id="3" name="Content Placeholder 2"/>
          <p:cNvSpPr>
            <a:spLocks noGrp="1"/>
          </p:cNvSpPr>
          <p:nvPr>
            <p:ph idx="1"/>
          </p:nvPr>
        </p:nvSpPr>
        <p:spPr>
          <a:xfrm>
            <a:off x="326572" y="2470068"/>
            <a:ext cx="3995058" cy="3656095"/>
          </a:xfrm>
        </p:spPr>
        <p:txBody>
          <a:bodyPr>
            <a:normAutofit fontScale="92500" lnSpcReduction="20000"/>
          </a:bodyPr>
          <a:lstStyle/>
          <a:p>
            <a:r>
              <a:rPr lang="en-US" dirty="0"/>
              <a:t>Does Your Office Look Like This?</a:t>
            </a:r>
            <a:endParaRPr lang="en-US" dirty="0" smtClean="0"/>
          </a:p>
          <a:p>
            <a:endParaRPr lang="en-US" dirty="0"/>
          </a:p>
          <a:p>
            <a:r>
              <a:rPr lang="en-US" dirty="0" smtClean="0"/>
              <a:t>What are the potential problems?</a:t>
            </a:r>
          </a:p>
          <a:p>
            <a:endParaRPr lang="en-US" dirty="0" smtClean="0"/>
          </a:p>
          <a:p>
            <a:r>
              <a:rPr lang="en-US" dirty="0" smtClean="0"/>
              <a:t>What are some potential solutions?</a:t>
            </a:r>
            <a:endParaRPr lang="en-US" dirty="0"/>
          </a:p>
        </p:txBody>
      </p:sp>
      <p:pic>
        <p:nvPicPr>
          <p:cNvPr id="2050" name="Picture 2" descr="http://www.macmousecalls.com/files/img_0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661" y="2451770"/>
            <a:ext cx="4552950" cy="340042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48145" y="1270660"/>
            <a:ext cx="7938655" cy="646331"/>
          </a:xfrm>
          <a:prstGeom prst="rect">
            <a:avLst/>
          </a:prstGeom>
          <a:noFill/>
        </p:spPr>
        <p:txBody>
          <a:bodyPr wrap="square" rtlCol="0">
            <a:spAutoFit/>
          </a:bodyPr>
          <a:lstStyle/>
          <a:p>
            <a:r>
              <a:rPr lang="en-US" sz="3600" dirty="0" smtClean="0"/>
              <a:t>How are you preserving your data now?</a:t>
            </a:r>
            <a:endParaRPr lang="en-US" sz="3600" dirty="0"/>
          </a:p>
        </p:txBody>
      </p:sp>
    </p:spTree>
    <p:extLst>
      <p:ext uri="{BB962C8B-B14F-4D97-AF65-F5344CB8AC3E}">
        <p14:creationId xmlns:p14="http://schemas.microsoft.com/office/powerpoint/2010/main" val="125715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105400" y="1253787"/>
            <a:ext cx="3762375" cy="4737551"/>
          </a:xfrm>
        </p:spPr>
        <p:txBody>
          <a:bodyPr>
            <a:noAutofit/>
          </a:bodyPr>
          <a:lstStyle/>
          <a:p>
            <a:pPr>
              <a:spcBef>
                <a:spcPts val="0"/>
              </a:spcBef>
              <a:buClr>
                <a:schemeClr val="accent1">
                  <a:lumMod val="75000"/>
                </a:schemeClr>
              </a:buClr>
              <a:buSzPct val="100000"/>
            </a:pPr>
            <a:r>
              <a:rPr lang="en-US" sz="1800" dirty="0" smtClean="0">
                <a:ea typeface="ＭＳ Ｐゴシック" pitchFamily="34" charset="-128"/>
              </a:rPr>
              <a:t>Natural </a:t>
            </a:r>
            <a:r>
              <a:rPr lang="en-US" sz="1800" dirty="0">
                <a:ea typeface="ＭＳ Ｐゴシック" pitchFamily="34" charset="-128"/>
              </a:rPr>
              <a:t>disaster </a:t>
            </a:r>
          </a:p>
          <a:p>
            <a:pPr>
              <a:spcBef>
                <a:spcPts val="0"/>
              </a:spcBef>
              <a:buClr>
                <a:schemeClr val="accent1">
                  <a:lumMod val="75000"/>
                </a:schemeClr>
              </a:buClr>
              <a:buSzPct val="100000"/>
            </a:pPr>
            <a:r>
              <a:rPr lang="en-US" sz="1800" dirty="0">
                <a:ea typeface="ＭＳ Ｐゴシック" pitchFamily="34" charset="-128"/>
              </a:rPr>
              <a:t>Facilities infrastructure failure </a:t>
            </a:r>
          </a:p>
          <a:p>
            <a:pPr>
              <a:spcBef>
                <a:spcPts val="0"/>
              </a:spcBef>
              <a:buClr>
                <a:schemeClr val="accent1">
                  <a:lumMod val="75000"/>
                </a:schemeClr>
              </a:buClr>
              <a:buSzPct val="100000"/>
            </a:pPr>
            <a:r>
              <a:rPr lang="en-US" sz="1800" dirty="0">
                <a:ea typeface="ＭＳ Ｐゴシック" pitchFamily="34" charset="-128"/>
              </a:rPr>
              <a:t>Storage failure </a:t>
            </a:r>
          </a:p>
          <a:p>
            <a:pPr>
              <a:spcBef>
                <a:spcPts val="0"/>
              </a:spcBef>
              <a:buClr>
                <a:schemeClr val="accent1">
                  <a:lumMod val="75000"/>
                </a:schemeClr>
              </a:buClr>
              <a:buSzPct val="100000"/>
            </a:pPr>
            <a:r>
              <a:rPr lang="en-US" sz="1800" dirty="0">
                <a:ea typeface="ＭＳ Ｐゴシック" pitchFamily="34" charset="-128"/>
              </a:rPr>
              <a:t>Server hardware/software failure</a:t>
            </a:r>
          </a:p>
          <a:p>
            <a:pPr>
              <a:spcBef>
                <a:spcPts val="0"/>
              </a:spcBef>
              <a:buClr>
                <a:schemeClr val="accent1">
                  <a:lumMod val="75000"/>
                </a:schemeClr>
              </a:buClr>
              <a:buSzPct val="100000"/>
            </a:pPr>
            <a:r>
              <a:rPr lang="en-US" sz="1800" dirty="0">
                <a:ea typeface="ＭＳ Ｐゴシック" pitchFamily="34" charset="-128"/>
              </a:rPr>
              <a:t>Application software failure</a:t>
            </a:r>
          </a:p>
          <a:p>
            <a:pPr>
              <a:spcBef>
                <a:spcPts val="0"/>
              </a:spcBef>
              <a:buClr>
                <a:schemeClr val="accent1">
                  <a:lumMod val="75000"/>
                </a:schemeClr>
              </a:buClr>
              <a:buSzPct val="100000"/>
            </a:pPr>
            <a:r>
              <a:rPr lang="en-US" sz="1800" dirty="0">
                <a:ea typeface="ＭＳ Ｐゴシック" pitchFamily="34" charset="-128"/>
              </a:rPr>
              <a:t>External </a:t>
            </a:r>
            <a:r>
              <a:rPr lang="en-US" sz="1800" dirty="0" smtClean="0">
                <a:ea typeface="ＭＳ Ｐゴシック" pitchFamily="34" charset="-128"/>
              </a:rPr>
              <a:t>dependencies</a:t>
            </a:r>
            <a:endParaRPr lang="en-US" sz="1800" dirty="0">
              <a:ea typeface="ＭＳ Ｐゴシック" pitchFamily="34" charset="-128"/>
            </a:endParaRPr>
          </a:p>
          <a:p>
            <a:pPr>
              <a:spcBef>
                <a:spcPts val="0"/>
              </a:spcBef>
              <a:buClr>
                <a:schemeClr val="accent1">
                  <a:lumMod val="75000"/>
                </a:schemeClr>
              </a:buClr>
              <a:buSzPct val="100000"/>
            </a:pPr>
            <a:r>
              <a:rPr lang="en-US" sz="1800" dirty="0">
                <a:ea typeface="ＭＳ Ｐゴシック" pitchFamily="34" charset="-128"/>
              </a:rPr>
              <a:t>Format obsolescence</a:t>
            </a:r>
          </a:p>
          <a:p>
            <a:pPr>
              <a:spcBef>
                <a:spcPts val="0"/>
              </a:spcBef>
              <a:buClr>
                <a:schemeClr val="accent1">
                  <a:lumMod val="75000"/>
                </a:schemeClr>
              </a:buClr>
              <a:buSzPct val="100000"/>
            </a:pPr>
            <a:r>
              <a:rPr lang="en-US" sz="1800" dirty="0">
                <a:ea typeface="ＭＳ Ｐゴシック" pitchFamily="34" charset="-128"/>
              </a:rPr>
              <a:t>Legal encumbrance </a:t>
            </a:r>
          </a:p>
          <a:p>
            <a:pPr>
              <a:spcBef>
                <a:spcPts val="0"/>
              </a:spcBef>
              <a:buClr>
                <a:schemeClr val="accent1">
                  <a:lumMod val="75000"/>
                </a:schemeClr>
              </a:buClr>
              <a:buSzPct val="100000"/>
            </a:pPr>
            <a:r>
              <a:rPr lang="en-US" sz="1800" dirty="0">
                <a:ea typeface="ＭＳ Ｐゴシック" pitchFamily="34" charset="-128"/>
              </a:rPr>
              <a:t>Human error</a:t>
            </a:r>
          </a:p>
          <a:p>
            <a:pPr>
              <a:spcBef>
                <a:spcPts val="0"/>
              </a:spcBef>
              <a:buClr>
                <a:schemeClr val="accent1">
                  <a:lumMod val="75000"/>
                </a:schemeClr>
              </a:buClr>
              <a:buSzPct val="100000"/>
            </a:pPr>
            <a:r>
              <a:rPr lang="en-US" sz="1800" dirty="0">
                <a:ea typeface="ＭＳ Ｐゴシック" pitchFamily="34" charset="-128"/>
              </a:rPr>
              <a:t>Malicious attack by human or automated agents</a:t>
            </a:r>
          </a:p>
          <a:p>
            <a:pPr>
              <a:spcBef>
                <a:spcPts val="0"/>
              </a:spcBef>
              <a:buClr>
                <a:schemeClr val="accent1">
                  <a:lumMod val="75000"/>
                </a:schemeClr>
              </a:buClr>
              <a:buSzPct val="100000"/>
            </a:pPr>
            <a:r>
              <a:rPr lang="en-US" sz="1800" dirty="0">
                <a:ea typeface="ＭＳ Ｐゴシック" pitchFamily="34" charset="-128"/>
              </a:rPr>
              <a:t>Loss of staffing competencies</a:t>
            </a:r>
          </a:p>
          <a:p>
            <a:pPr>
              <a:spcBef>
                <a:spcPts val="0"/>
              </a:spcBef>
              <a:buClr>
                <a:schemeClr val="accent1">
                  <a:lumMod val="75000"/>
                </a:schemeClr>
              </a:buClr>
              <a:buSzPct val="100000"/>
            </a:pPr>
            <a:r>
              <a:rPr lang="en-US" sz="1800" dirty="0">
                <a:ea typeface="ＭＳ Ｐゴシック" pitchFamily="34" charset="-128"/>
              </a:rPr>
              <a:t>Loss of institutional commitment </a:t>
            </a:r>
          </a:p>
          <a:p>
            <a:pPr>
              <a:spcBef>
                <a:spcPts val="0"/>
              </a:spcBef>
              <a:buClr>
                <a:schemeClr val="accent1">
                  <a:lumMod val="75000"/>
                </a:schemeClr>
              </a:buClr>
              <a:buSzPct val="100000"/>
            </a:pPr>
            <a:r>
              <a:rPr lang="en-US" sz="1800" dirty="0">
                <a:ea typeface="ＭＳ Ｐゴシック" pitchFamily="34" charset="-128"/>
              </a:rPr>
              <a:t>Loss of financial stability </a:t>
            </a:r>
          </a:p>
          <a:p>
            <a:pPr>
              <a:spcBef>
                <a:spcPts val="0"/>
              </a:spcBef>
              <a:buClr>
                <a:schemeClr val="accent1">
                  <a:lumMod val="75000"/>
                </a:schemeClr>
              </a:buClr>
              <a:buSzPct val="100000"/>
            </a:pPr>
            <a:r>
              <a:rPr lang="en-US" sz="1800" dirty="0">
                <a:ea typeface="ＭＳ Ｐゴシック" pitchFamily="34" charset="-128"/>
              </a:rPr>
              <a:t>Changes in user expectations and requirements</a:t>
            </a:r>
          </a:p>
          <a:p>
            <a:pPr>
              <a:spcBef>
                <a:spcPts val="0"/>
              </a:spcBef>
              <a:buClr>
                <a:srgbClr val="177F8A"/>
              </a:buClr>
              <a:buSzPct val="100000"/>
            </a:pPr>
            <a:endParaRPr lang="en-US" sz="1800" dirty="0" smtClean="0">
              <a:ea typeface="ＭＳ Ｐゴシック" pitchFamily="34" charset="-128"/>
            </a:endParaRPr>
          </a:p>
        </p:txBody>
      </p:sp>
      <p:sp>
        <p:nvSpPr>
          <p:cNvPr id="13314" name="Title 1"/>
          <p:cNvSpPr>
            <a:spLocks noGrp="1"/>
          </p:cNvSpPr>
          <p:nvPr>
            <p:ph type="title"/>
          </p:nvPr>
        </p:nvSpPr>
        <p:spPr>
          <a:xfrm>
            <a:off x="0" y="219239"/>
            <a:ext cx="9144000" cy="701018"/>
          </a:xfrm>
        </p:spPr>
        <p:txBody>
          <a:bodyPr>
            <a:noAutofit/>
          </a:bodyPr>
          <a:lstStyle/>
          <a:p>
            <a:r>
              <a:rPr lang="en-US" sz="5400" dirty="0" smtClean="0">
                <a:ea typeface="ＭＳ Ｐゴシック" pitchFamily="34" charset="-128"/>
              </a:rPr>
              <a:t>Data Loss</a:t>
            </a:r>
          </a:p>
        </p:txBody>
      </p:sp>
      <p:pic>
        <p:nvPicPr>
          <p:cNvPr id="6" name="Picture 2" descr="http://farm3.staticflickr.com/2552/3718131356_7d348687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003" y="1362075"/>
            <a:ext cx="2929485" cy="195103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rot="16200000">
            <a:off x="2905693" y="1934565"/>
            <a:ext cx="2676102" cy="230832"/>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Sharyn</a:t>
            </a:r>
            <a:r>
              <a:rPr lang="en-US" sz="900" dirty="0" smtClean="0">
                <a:solidFill>
                  <a:schemeClr val="bg1">
                    <a:lumMod val="75000"/>
                  </a:schemeClr>
                </a:solidFill>
              </a:rPr>
              <a:t> Morrow on Flickr</a:t>
            </a:r>
            <a:endParaRPr lang="en-US" sz="900" dirty="0">
              <a:solidFill>
                <a:schemeClr val="bg1">
                  <a:lumMod val="75000"/>
                </a:schemeClr>
              </a:solidFill>
            </a:endParaRPr>
          </a:p>
        </p:txBody>
      </p:sp>
      <p:pic>
        <p:nvPicPr>
          <p:cNvPr id="10242" name="Picture 2" descr="http://farm4.staticflickr.com/3038/3091261141_7c76d2d97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517" y="3552826"/>
            <a:ext cx="3999610" cy="265574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rot="16200000">
            <a:off x="3466096" y="4843385"/>
            <a:ext cx="2676102" cy="230832"/>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momboleum</a:t>
            </a:r>
            <a:r>
              <a:rPr lang="en-US" sz="900" dirty="0" smtClean="0">
                <a:solidFill>
                  <a:schemeClr val="bg1">
                    <a:lumMod val="75000"/>
                  </a:schemeClr>
                </a:solidFill>
              </a:rPr>
              <a:t>  on Flickr</a:t>
            </a:r>
            <a:endParaRPr lang="en-US" sz="900" dirty="0">
              <a:solidFill>
                <a:schemeClr val="bg1">
                  <a:lumMod val="75000"/>
                </a:schemeClr>
              </a:solidFill>
            </a:endParaRPr>
          </a:p>
        </p:txBody>
      </p:sp>
      <p:sp>
        <p:nvSpPr>
          <p:cNvPr id="9" name="TextBox 8"/>
          <p:cNvSpPr txBox="1"/>
          <p:nvPr/>
        </p:nvSpPr>
        <p:spPr>
          <a:xfrm>
            <a:off x="6664751" y="6469815"/>
            <a:ext cx="2479249" cy="369332"/>
          </a:xfrm>
          <a:prstGeom prst="rect">
            <a:avLst/>
          </a:prstGeom>
          <a:noFill/>
        </p:spPr>
        <p:txBody>
          <a:bodyPr wrap="square" rtlCol="0">
            <a:spAutoFit/>
          </a:bodyPr>
          <a:lstStyle/>
          <a:p>
            <a:r>
              <a:rPr lang="en-US" dirty="0" smtClean="0"/>
              <a:t>Slide courtesy </a:t>
            </a:r>
            <a:r>
              <a:rPr lang="en-US" dirty="0" err="1" smtClean="0"/>
              <a:t>DataONE</a:t>
            </a:r>
            <a:r>
              <a:rPr lang="en-US" dirty="0" smtClean="0"/>
              <a:t>.</a:t>
            </a:r>
            <a:endParaRPr lang="en-US" dirty="0"/>
          </a:p>
        </p:txBody>
      </p:sp>
    </p:spTree>
    <p:extLst>
      <p:ext uri="{BB962C8B-B14F-4D97-AF65-F5344CB8AC3E}">
        <p14:creationId xmlns:p14="http://schemas.microsoft.com/office/powerpoint/2010/main" val="3993101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Have a plan</a:t>
            </a:r>
          </a:p>
          <a:p>
            <a:pPr marL="514350" indent="-514350">
              <a:buFont typeface="+mj-lt"/>
              <a:buAutoNum type="arabicPeriod"/>
            </a:pPr>
            <a:r>
              <a:rPr lang="en-US" dirty="0" smtClean="0"/>
              <a:t>Stick to your plan</a:t>
            </a:r>
          </a:p>
          <a:p>
            <a:pPr marL="514350" indent="-514350">
              <a:buFont typeface="+mj-lt"/>
              <a:buAutoNum type="arabicPeriod"/>
            </a:pPr>
            <a:r>
              <a:rPr lang="en-US" b="1" u="sng" dirty="0" smtClean="0">
                <a:solidFill>
                  <a:srgbClr val="FF0000"/>
                </a:solidFill>
              </a:rPr>
              <a:t>Test your plan</a:t>
            </a:r>
            <a:r>
              <a:rPr lang="en-US" dirty="0" smtClean="0"/>
              <a:t> – preferably under non-failure conditions!</a:t>
            </a:r>
          </a:p>
          <a:p>
            <a:endParaRPr lang="en-US" dirty="0" smtClean="0"/>
          </a:p>
          <a:p>
            <a:r>
              <a:rPr lang="en-US" dirty="0" smtClean="0"/>
              <a:t>Don’t trust/rely on hardware redundancy</a:t>
            </a:r>
            <a:endParaRPr lang="en-US" dirty="0"/>
          </a:p>
        </p:txBody>
      </p:sp>
    </p:spTree>
    <p:extLst>
      <p:ext uri="{BB962C8B-B14F-4D97-AF65-F5344CB8AC3E}">
        <p14:creationId xmlns:p14="http://schemas.microsoft.com/office/powerpoint/2010/main" val="1998955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What will be preserved?</a:t>
            </a:r>
          </a:p>
          <a:p>
            <a:r>
              <a:rPr lang="en-US" dirty="0" smtClean="0"/>
              <a:t>Where will it be preserved?</a:t>
            </a:r>
          </a:p>
          <a:p>
            <a:r>
              <a:rPr lang="en-US" dirty="0" smtClean="0"/>
              <a:t>Back ups?</a:t>
            </a:r>
          </a:p>
          <a:p>
            <a:r>
              <a:rPr lang="en-US" dirty="0" smtClean="0"/>
              <a:t>Version control?</a:t>
            </a:r>
          </a:p>
          <a:p>
            <a:r>
              <a:rPr lang="en-US" dirty="0" smtClean="0"/>
              <a:t>Policies for access, sharing, and reuse</a:t>
            </a:r>
          </a:p>
          <a:p>
            <a:pPr lvl="1"/>
            <a:r>
              <a:rPr lang="en-US" dirty="0" smtClean="0"/>
              <a:t>Obligations for sharing</a:t>
            </a:r>
          </a:p>
          <a:p>
            <a:pPr lvl="1"/>
            <a:r>
              <a:rPr lang="en-US" dirty="0" smtClean="0"/>
              <a:t>Security and access control</a:t>
            </a:r>
          </a:p>
          <a:p>
            <a:pPr lvl="1"/>
            <a:r>
              <a:rPr lang="en-US" dirty="0" smtClean="0"/>
              <a:t>Sensitive data</a:t>
            </a:r>
          </a:p>
          <a:p>
            <a:pPr lvl="1"/>
            <a:r>
              <a:rPr lang="en-US" dirty="0" smtClean="0"/>
              <a:t>How long?</a:t>
            </a:r>
          </a:p>
          <a:p>
            <a:pPr lvl="1"/>
            <a:r>
              <a:rPr lang="en-US" dirty="0" smtClean="0"/>
              <a:t>Intellectual property issues</a:t>
            </a:r>
          </a:p>
          <a:p>
            <a:pPr lvl="1"/>
            <a:r>
              <a:rPr lang="en-US" dirty="0" smtClean="0"/>
              <a:t>Responsible parties</a:t>
            </a:r>
            <a:endParaRPr lang="en-US" dirty="0"/>
          </a:p>
        </p:txBody>
      </p:sp>
    </p:spTree>
    <p:extLst>
      <p:ext uri="{BB962C8B-B14F-4D97-AF65-F5344CB8AC3E}">
        <p14:creationId xmlns:p14="http://schemas.microsoft.com/office/powerpoint/2010/main" val="1774135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836"/>
            <a:ext cx="4872182" cy="932873"/>
          </a:xfrm>
        </p:spPr>
        <p:txBody>
          <a:bodyPr/>
          <a:lstStyle/>
          <a:p>
            <a:r>
              <a:rPr lang="en-US" dirty="0" smtClean="0"/>
              <a:t>To the Cloud!</a:t>
            </a:r>
            <a:endParaRPr lang="en-US" dirty="0"/>
          </a:p>
        </p:txBody>
      </p:sp>
      <p:pic>
        <p:nvPicPr>
          <p:cNvPr id="6150" name="Picture 6" descr="http://cdn.redmondpie.com/wp-content/uploads/2012/02/skydrive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891" y="2410565"/>
            <a:ext cx="2964583" cy="1533405"/>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http://cdn6.fedobe.com/wp-content/uploads/2012/08/google_drive_logo_396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5997" y="3758325"/>
            <a:ext cx="2075728" cy="161906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loud 4"/>
          <p:cNvSpPr/>
          <p:nvPr/>
        </p:nvSpPr>
        <p:spPr>
          <a:xfrm>
            <a:off x="4821093" y="110837"/>
            <a:ext cx="4138180" cy="6400738"/>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48" name="Picture 4" descr="File:Dropbox logo.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5793" y="1538576"/>
            <a:ext cx="2781300" cy="74295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830945" y="6611779"/>
            <a:ext cx="6308437" cy="246221"/>
          </a:xfrm>
          <a:prstGeom prst="rect">
            <a:avLst/>
          </a:prstGeom>
          <a:noFill/>
        </p:spPr>
        <p:txBody>
          <a:bodyPr wrap="square" rtlCol="0">
            <a:spAutoFit/>
          </a:bodyPr>
          <a:lstStyle/>
          <a:p>
            <a:r>
              <a:rPr lang="en-US" sz="1000" dirty="0" smtClean="0"/>
              <a:t>Disclaimer: Use of these logos is not authorized by, sponsored by, or associated with Microsoft, Google, or </a:t>
            </a:r>
            <a:r>
              <a:rPr lang="en-US" sz="1000" dirty="0" err="1" smtClean="0"/>
              <a:t>Dropbox</a:t>
            </a:r>
            <a:r>
              <a:rPr lang="en-US" sz="1000" dirty="0" smtClean="0"/>
              <a:t>.</a:t>
            </a:r>
            <a:endParaRPr lang="en-US" sz="1000" dirty="0"/>
          </a:p>
        </p:txBody>
      </p:sp>
      <p:sp>
        <p:nvSpPr>
          <p:cNvPr id="7" name="TextBox 6"/>
          <p:cNvSpPr txBox="1"/>
          <p:nvPr/>
        </p:nvSpPr>
        <p:spPr>
          <a:xfrm>
            <a:off x="286327" y="1126836"/>
            <a:ext cx="4387273" cy="4893647"/>
          </a:xfrm>
          <a:prstGeom prst="rect">
            <a:avLst/>
          </a:prstGeom>
          <a:noFill/>
        </p:spPr>
        <p:txBody>
          <a:bodyPr wrap="square" rtlCol="0">
            <a:spAutoFit/>
          </a:bodyPr>
          <a:lstStyle/>
          <a:p>
            <a:pPr marL="285750" indent="-285750">
              <a:buFont typeface="Arial" pitchFamily="34" charset="0"/>
              <a:buChar char="•"/>
            </a:pPr>
            <a:r>
              <a:rPr lang="en-US" sz="2400" dirty="0" smtClean="0"/>
              <a:t>Convenience</a:t>
            </a:r>
          </a:p>
          <a:p>
            <a:pPr marL="285750" indent="-285750">
              <a:buFont typeface="Arial" pitchFamily="34" charset="0"/>
              <a:buChar char="•"/>
            </a:pPr>
            <a:r>
              <a:rPr lang="en-US" sz="2400" dirty="0" smtClean="0"/>
              <a:t>Accessibility anywhere</a:t>
            </a:r>
          </a:p>
          <a:p>
            <a:pPr marL="285750" indent="-285750">
              <a:buFont typeface="Arial" pitchFamily="34" charset="0"/>
              <a:buChar char="•"/>
            </a:pPr>
            <a:r>
              <a:rPr lang="en-US" sz="2400" dirty="0" smtClean="0"/>
              <a:t>Cross platform</a:t>
            </a:r>
          </a:p>
          <a:p>
            <a:pPr marL="285750" indent="-285750">
              <a:buFont typeface="Arial" pitchFamily="34" charset="0"/>
              <a:buChar char="•"/>
            </a:pPr>
            <a:r>
              <a:rPr lang="en-US" sz="2400" dirty="0" smtClean="0"/>
              <a:t>Enhanced sharing</a:t>
            </a:r>
          </a:p>
          <a:p>
            <a:pPr marL="285750" indent="-285750">
              <a:buFont typeface="Arial" pitchFamily="34" charset="0"/>
              <a:buChar char="•"/>
            </a:pPr>
            <a:r>
              <a:rPr lang="en-US" sz="2400" dirty="0" smtClean="0"/>
              <a:t>Low cost</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But…</a:t>
            </a:r>
          </a:p>
          <a:p>
            <a:pPr marL="742950" lvl="1" indent="-285750">
              <a:buFont typeface="Arial" pitchFamily="34" charset="0"/>
              <a:buChar char="•"/>
            </a:pPr>
            <a:r>
              <a:rPr lang="en-US" sz="2400" dirty="0" smtClean="0"/>
              <a:t>Privacy???????</a:t>
            </a:r>
          </a:p>
          <a:p>
            <a:pPr marL="742950" lvl="1" indent="-285750">
              <a:buFont typeface="Arial" pitchFamily="34" charset="0"/>
              <a:buChar char="•"/>
            </a:pPr>
            <a:r>
              <a:rPr lang="en-US" sz="2400" dirty="0" smtClean="0"/>
              <a:t>Delay (slow or non-existent internet)</a:t>
            </a:r>
          </a:p>
          <a:p>
            <a:pPr marL="742950" lvl="1" indent="-285750">
              <a:buFont typeface="Arial" pitchFamily="34" charset="0"/>
              <a:buChar char="•"/>
            </a:pPr>
            <a:r>
              <a:rPr lang="en-US" sz="2400" dirty="0" smtClean="0"/>
              <a:t>Storage, but not much else</a:t>
            </a:r>
          </a:p>
          <a:p>
            <a:pPr marL="742950" lvl="1" indent="-285750">
              <a:buFont typeface="Arial" pitchFamily="34" charset="0"/>
              <a:buChar char="•"/>
            </a:pPr>
            <a:r>
              <a:rPr lang="en-US" sz="2400" dirty="0" smtClean="0"/>
              <a:t>File formats and semantics still matter</a:t>
            </a:r>
            <a:endParaRPr lang="en-US" sz="2400" dirty="0"/>
          </a:p>
        </p:txBody>
      </p:sp>
    </p:spTree>
    <p:extLst>
      <p:ext uri="{BB962C8B-B14F-4D97-AF65-F5344CB8AC3E}">
        <p14:creationId xmlns:p14="http://schemas.microsoft.com/office/powerpoint/2010/main" val="1413700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USU Box Service</a:t>
            </a:r>
            <a:br>
              <a:rPr lang="en-US" dirty="0" smtClean="0"/>
            </a:br>
            <a:r>
              <a:rPr lang="en-US" sz="3100" dirty="0" smtClean="0">
                <a:hlinkClick r:id="rId2"/>
              </a:rPr>
              <a:t>http://box.usu.edu</a:t>
            </a:r>
            <a:r>
              <a:rPr lang="en-US" sz="3100" dirty="0" smtClean="0"/>
              <a:t> </a:t>
            </a:r>
            <a:endParaRPr lang="en-US" dirty="0"/>
          </a:p>
        </p:txBody>
      </p:sp>
      <p:sp>
        <p:nvSpPr>
          <p:cNvPr id="3" name="Content Placeholder 2"/>
          <p:cNvSpPr>
            <a:spLocks noGrp="1"/>
          </p:cNvSpPr>
          <p:nvPr>
            <p:ph idx="1"/>
          </p:nvPr>
        </p:nvSpPr>
        <p:spPr>
          <a:xfrm>
            <a:off x="457201" y="1600200"/>
            <a:ext cx="5944206" cy="4525963"/>
          </a:xfrm>
        </p:spPr>
        <p:txBody>
          <a:bodyPr>
            <a:normAutofit fontScale="92500" lnSpcReduction="20000"/>
          </a:bodyPr>
          <a:lstStyle/>
          <a:p>
            <a:r>
              <a:rPr lang="en-US" dirty="0" smtClean="0"/>
              <a:t>Upload and share files</a:t>
            </a:r>
          </a:p>
          <a:p>
            <a:r>
              <a:rPr lang="en-US" dirty="0" smtClean="0"/>
              <a:t>Sync to your computer</a:t>
            </a:r>
          </a:p>
          <a:p>
            <a:r>
              <a:rPr lang="en-US" dirty="0" smtClean="0"/>
              <a:t>Collaborate using shared documents</a:t>
            </a:r>
          </a:p>
          <a:p>
            <a:r>
              <a:rPr lang="en-US" dirty="0" smtClean="0"/>
              <a:t>Automatic revision control</a:t>
            </a:r>
          </a:p>
          <a:p>
            <a:r>
              <a:rPr lang="en-US" dirty="0" smtClean="0"/>
              <a:t>Faculty and staff get </a:t>
            </a:r>
            <a:r>
              <a:rPr lang="en-US" i="1" dirty="0" smtClean="0"/>
              <a:t>UNLIMITED</a:t>
            </a:r>
            <a:r>
              <a:rPr lang="en-US" dirty="0" smtClean="0"/>
              <a:t> GB, students get 50 GB (which you can keep when you leave USU)</a:t>
            </a:r>
          </a:p>
          <a:p>
            <a:r>
              <a:rPr lang="en-US" dirty="0" smtClean="0"/>
              <a:t>Secure for FERPA data</a:t>
            </a:r>
          </a:p>
          <a:p>
            <a:r>
              <a:rPr lang="en-US" dirty="0" smtClean="0"/>
              <a:t>More info:  </a:t>
            </a:r>
            <a:r>
              <a:rPr lang="en-US" dirty="0" smtClean="0">
                <a:hlinkClick r:id="rId3"/>
              </a:rPr>
              <a:t>http://it.usu.edu/box/</a:t>
            </a:r>
            <a:r>
              <a:rPr lang="en-US" dirty="0" smtClean="0"/>
              <a:t> </a:t>
            </a:r>
            <a:endParaRPr lang="en-US" dirty="0"/>
          </a:p>
        </p:txBody>
      </p:sp>
      <p:pic>
        <p:nvPicPr>
          <p:cNvPr id="4" name="Picture 3"/>
          <p:cNvPicPr>
            <a:picLocks noChangeAspect="1"/>
          </p:cNvPicPr>
          <p:nvPr/>
        </p:nvPicPr>
        <p:blipFill>
          <a:blip r:embed="rId4"/>
          <a:stretch>
            <a:fillRect/>
          </a:stretch>
        </p:blipFill>
        <p:spPr>
          <a:xfrm>
            <a:off x="5991682" y="1757843"/>
            <a:ext cx="2695118" cy="1848825"/>
          </a:xfrm>
          <a:prstGeom prst="rect">
            <a:avLst/>
          </a:prstGeom>
        </p:spPr>
      </p:pic>
    </p:spTree>
    <p:extLst>
      <p:ext uri="{BB962C8B-B14F-4D97-AF65-F5344CB8AC3E}">
        <p14:creationId xmlns:p14="http://schemas.microsoft.com/office/powerpoint/2010/main" val="1149205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Opportunities for Data Sharing and Preservation</a:t>
            </a:r>
            <a:endParaRPr lang="en-US" dirty="0"/>
          </a:p>
        </p:txBody>
      </p:sp>
      <p:sp>
        <p:nvSpPr>
          <p:cNvPr id="3" name="Content Placeholder 2"/>
          <p:cNvSpPr>
            <a:spLocks noGrp="1"/>
          </p:cNvSpPr>
          <p:nvPr>
            <p:ph idx="1"/>
          </p:nvPr>
        </p:nvSpPr>
        <p:spPr>
          <a:xfrm>
            <a:off x="457200" y="1600200"/>
            <a:ext cx="5574145" cy="4525963"/>
          </a:xfrm>
        </p:spPr>
        <p:txBody>
          <a:bodyPr/>
          <a:lstStyle/>
          <a:p>
            <a:r>
              <a:rPr lang="en-US" sz="2400" dirty="0" smtClean="0"/>
              <a:t>Emerging data archives/repositories</a:t>
            </a:r>
          </a:p>
          <a:p>
            <a:r>
              <a:rPr lang="en-US" sz="2400" dirty="0" smtClean="0"/>
              <a:t>Functionality for collaboration and archival/preservation</a:t>
            </a:r>
          </a:p>
          <a:p>
            <a:r>
              <a:rPr lang="en-US" sz="2400" dirty="0" smtClean="0"/>
              <a:t>Still very much discipline specific</a:t>
            </a:r>
          </a:p>
          <a:p>
            <a:r>
              <a:rPr lang="en-US" sz="2400" dirty="0" smtClean="0"/>
              <a:t>Impact is higher if you choose carefully</a:t>
            </a:r>
            <a:r>
              <a:rPr lang="en-US" sz="2400" dirty="0" smtClean="0"/>
              <a:t>!</a:t>
            </a:r>
            <a:endParaRPr lang="en-US" sz="2400" dirty="0" smtClean="0"/>
          </a:p>
        </p:txBody>
      </p:sp>
      <p:pic>
        <p:nvPicPr>
          <p:cNvPr id="11266"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450" y="1653444"/>
            <a:ext cx="2419350" cy="571501"/>
          </a:xfrm>
          <a:prstGeom prst="rect">
            <a:avLst/>
          </a:prstGeom>
          <a:noFill/>
          <a:extLst>
            <a:ext uri="{909E8E84-426E-40dd-AFC4-6F175D3DCCD1}">
              <a14:hiddenFill xmlns:a14="http://schemas.microsoft.com/office/drawing/2010/main" xmlns="">
                <a:solidFill>
                  <a:srgbClr val="FFFFFF"/>
                </a:solidFill>
              </a14:hiddenFill>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346" y="4882523"/>
            <a:ext cx="1223818" cy="17464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8" name="Group 7"/>
          <p:cNvGrpSpPr>
            <a:grpSpLocks/>
          </p:cNvGrpSpPr>
          <p:nvPr/>
        </p:nvGrpSpPr>
        <p:grpSpPr bwMode="auto">
          <a:xfrm>
            <a:off x="4042955" y="5490185"/>
            <a:ext cx="3080579" cy="1231106"/>
            <a:chOff x="228600" y="5232772"/>
            <a:chExt cx="3733801" cy="1575690"/>
          </a:xfrm>
        </p:grpSpPr>
        <p:pic>
          <p:nvPicPr>
            <p:cNvPr id="9" name="Picture 8" descr="cuahsi_logo_4"/>
            <p:cNvPicPr>
              <a:picLocks noChangeAspect="1" noChangeArrowheads="1"/>
            </p:cNvPicPr>
            <p:nvPr/>
          </p:nvPicPr>
          <p:blipFill>
            <a:blip r:embed="rId4" cstate="print"/>
            <a:srcRect r="69569"/>
            <a:stretch>
              <a:fillRect/>
            </a:stretch>
          </p:blipFill>
          <p:spPr bwMode="auto">
            <a:xfrm>
              <a:off x="228600" y="5232772"/>
              <a:ext cx="1447800" cy="1400590"/>
            </a:xfrm>
            <a:prstGeom prst="rect">
              <a:avLst/>
            </a:prstGeom>
            <a:noFill/>
            <a:ln w="9525">
              <a:noFill/>
              <a:miter lim="800000"/>
              <a:headEnd/>
              <a:tailEnd/>
            </a:ln>
          </p:spPr>
        </p:pic>
        <p:sp>
          <p:nvSpPr>
            <p:cNvPr id="10" name="Rectangle 9"/>
            <p:cNvSpPr>
              <a:spLocks noChangeArrowheads="1"/>
            </p:cNvSpPr>
            <p:nvPr/>
          </p:nvSpPr>
          <p:spPr bwMode="auto">
            <a:xfrm>
              <a:off x="1558554" y="5232772"/>
              <a:ext cx="2403847" cy="157569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2800" dirty="0">
                  <a:solidFill>
                    <a:prstClr val="black"/>
                  </a:solidFill>
                </a:rPr>
                <a:t>CUAHSI</a:t>
              </a:r>
            </a:p>
            <a:p>
              <a:pPr>
                <a:lnSpc>
                  <a:spcPct val="80000"/>
                </a:lnSpc>
              </a:pPr>
              <a:r>
                <a:rPr lang="en-US" sz="5400" dirty="0">
                  <a:solidFill>
                    <a:prstClr val="black"/>
                  </a:solidFill>
                </a:rPr>
                <a:t>HIS</a:t>
              </a:r>
            </a:p>
            <a:p>
              <a:pPr>
                <a:lnSpc>
                  <a:spcPct val="40000"/>
                </a:lnSpc>
              </a:pPr>
              <a:r>
                <a:rPr lang="en-US" sz="1400" i="1" dirty="0">
                  <a:solidFill>
                    <a:prstClr val="black"/>
                  </a:solidFill>
                </a:rPr>
                <a:t>Sharing hydrologic data</a:t>
              </a:r>
            </a:p>
          </p:txBody>
        </p:sp>
      </p:grpSp>
      <p:pic>
        <p:nvPicPr>
          <p:cNvPr id="4" name="Picture 3"/>
          <p:cNvPicPr>
            <a:picLocks noChangeAspect="1"/>
          </p:cNvPicPr>
          <p:nvPr/>
        </p:nvPicPr>
        <p:blipFill>
          <a:blip r:embed="rId5"/>
          <a:stretch>
            <a:fillRect/>
          </a:stretch>
        </p:blipFill>
        <p:spPr>
          <a:xfrm>
            <a:off x="247703" y="5588969"/>
            <a:ext cx="3207263" cy="652026"/>
          </a:xfrm>
          <a:prstGeom prst="rect">
            <a:avLst/>
          </a:prstGeom>
        </p:spPr>
      </p:pic>
      <p:pic>
        <p:nvPicPr>
          <p:cNvPr id="5" name="Picture 4"/>
          <p:cNvPicPr>
            <a:picLocks noChangeAspect="1"/>
          </p:cNvPicPr>
          <p:nvPr/>
        </p:nvPicPr>
        <p:blipFill>
          <a:blip r:embed="rId6"/>
          <a:stretch>
            <a:fillRect/>
          </a:stretch>
        </p:blipFill>
        <p:spPr>
          <a:xfrm>
            <a:off x="401219" y="4071598"/>
            <a:ext cx="2420007" cy="729561"/>
          </a:xfrm>
          <a:prstGeom prst="rect">
            <a:avLst/>
          </a:prstGeom>
        </p:spPr>
      </p:pic>
      <p:pic>
        <p:nvPicPr>
          <p:cNvPr id="6" name="Picture 5"/>
          <p:cNvPicPr>
            <a:picLocks noChangeAspect="1"/>
          </p:cNvPicPr>
          <p:nvPr/>
        </p:nvPicPr>
        <p:blipFill>
          <a:blip r:embed="rId7"/>
          <a:stretch>
            <a:fillRect/>
          </a:stretch>
        </p:blipFill>
        <p:spPr>
          <a:xfrm>
            <a:off x="3186268" y="3891363"/>
            <a:ext cx="2106557" cy="1179672"/>
          </a:xfrm>
          <a:prstGeom prst="rect">
            <a:avLst/>
          </a:prstGeom>
        </p:spPr>
      </p:pic>
      <p:pic>
        <p:nvPicPr>
          <p:cNvPr id="7" name="Picture 6"/>
          <p:cNvPicPr>
            <a:picLocks noChangeAspect="1"/>
          </p:cNvPicPr>
          <p:nvPr/>
        </p:nvPicPr>
        <p:blipFill>
          <a:blip r:embed="rId8"/>
          <a:stretch>
            <a:fillRect/>
          </a:stretch>
        </p:blipFill>
        <p:spPr>
          <a:xfrm>
            <a:off x="6923849" y="2248572"/>
            <a:ext cx="1864896" cy="1091028"/>
          </a:xfrm>
          <a:prstGeom prst="rect">
            <a:avLst/>
          </a:prstGeom>
        </p:spPr>
      </p:pic>
      <p:pic>
        <p:nvPicPr>
          <p:cNvPr id="11" name="Picture 10"/>
          <p:cNvPicPr>
            <a:picLocks noChangeAspect="1"/>
          </p:cNvPicPr>
          <p:nvPr/>
        </p:nvPicPr>
        <p:blipFill>
          <a:blip r:embed="rId9"/>
          <a:stretch>
            <a:fillRect/>
          </a:stretch>
        </p:blipFill>
        <p:spPr>
          <a:xfrm>
            <a:off x="5657867" y="3934728"/>
            <a:ext cx="1359389" cy="1163592"/>
          </a:xfrm>
          <a:prstGeom prst="rect">
            <a:avLst/>
          </a:prstGeom>
        </p:spPr>
      </p:pic>
      <p:pic>
        <p:nvPicPr>
          <p:cNvPr id="13" name="Picture 12"/>
          <p:cNvPicPr>
            <a:picLocks noChangeAspect="1"/>
          </p:cNvPicPr>
          <p:nvPr/>
        </p:nvPicPr>
        <p:blipFill>
          <a:blip r:embed="rId10"/>
          <a:stretch>
            <a:fillRect/>
          </a:stretch>
        </p:blipFill>
        <p:spPr>
          <a:xfrm>
            <a:off x="7263997" y="3433078"/>
            <a:ext cx="1600200" cy="1003300"/>
          </a:xfrm>
          <a:prstGeom prst="rect">
            <a:avLst/>
          </a:prstGeom>
        </p:spPr>
      </p:pic>
    </p:spTree>
    <p:extLst>
      <p:ext uri="{BB962C8B-B14F-4D97-AF65-F5344CB8AC3E}">
        <p14:creationId xmlns:p14="http://schemas.microsoft.com/office/powerpoint/2010/main" val="1031346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3526971" cy="1449659"/>
          </a:xfrm>
        </p:spPr>
        <p:txBody>
          <a:bodyPr>
            <a:normAutofit/>
          </a:bodyPr>
          <a:lstStyle/>
          <a:p>
            <a:r>
              <a:rPr lang="en-US" dirty="0" smtClean="0"/>
              <a:t>USU’s Digital Commons</a:t>
            </a:r>
            <a:endParaRPr lang="en-US" dirty="0"/>
          </a:p>
        </p:txBody>
      </p:sp>
      <p:sp>
        <p:nvSpPr>
          <p:cNvPr id="3" name="Content Placeholder 2"/>
          <p:cNvSpPr>
            <a:spLocks noGrp="1"/>
          </p:cNvSpPr>
          <p:nvPr>
            <p:ph idx="1"/>
          </p:nvPr>
        </p:nvSpPr>
        <p:spPr>
          <a:xfrm>
            <a:off x="457200" y="1724297"/>
            <a:ext cx="3899263" cy="4401866"/>
          </a:xfrm>
        </p:spPr>
        <p:txBody>
          <a:bodyPr/>
          <a:lstStyle/>
          <a:p>
            <a:r>
              <a:rPr lang="en-US" dirty="0"/>
              <a:t>USU </a:t>
            </a:r>
            <a:r>
              <a:rPr lang="en-US" smtClean="0"/>
              <a:t>Libraries  </a:t>
            </a:r>
          </a:p>
          <a:p>
            <a:r>
              <a:rPr lang="en-US" dirty="0" smtClean="0"/>
              <a:t>Becky </a:t>
            </a:r>
            <a:r>
              <a:rPr lang="en-US" dirty="0" err="1"/>
              <a:t>Thoms</a:t>
            </a:r>
            <a:r>
              <a:rPr lang="en-US" dirty="0"/>
              <a:t> – Digital Initiatives and Digital Commons</a:t>
            </a:r>
          </a:p>
          <a:p>
            <a:endParaRPr lang="en-US" dirty="0"/>
          </a:p>
        </p:txBody>
      </p:sp>
      <p:pic>
        <p:nvPicPr>
          <p:cNvPr id="4" name="Picture 3"/>
          <p:cNvPicPr>
            <a:picLocks noChangeAspect="1"/>
          </p:cNvPicPr>
          <p:nvPr/>
        </p:nvPicPr>
        <p:blipFill>
          <a:blip r:embed="rId2"/>
          <a:stretch>
            <a:fillRect/>
          </a:stretch>
        </p:blipFill>
        <p:spPr>
          <a:xfrm>
            <a:off x="4280122" y="170135"/>
            <a:ext cx="4695244" cy="651804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88787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Automate Analyses</a:t>
            </a:r>
            <a:endParaRPr lang="en-US" dirty="0"/>
          </a:p>
        </p:txBody>
      </p:sp>
      <p:sp>
        <p:nvSpPr>
          <p:cNvPr id="3" name="Content Placeholder 2"/>
          <p:cNvSpPr>
            <a:spLocks noGrp="1"/>
          </p:cNvSpPr>
          <p:nvPr>
            <p:ph idx="1"/>
          </p:nvPr>
        </p:nvSpPr>
        <p:spPr/>
        <p:txBody>
          <a:bodyPr/>
          <a:lstStyle/>
          <a:p>
            <a:r>
              <a:rPr lang="en-US" dirty="0"/>
              <a:t>C</a:t>
            </a:r>
            <a:r>
              <a:rPr lang="en-US" dirty="0" smtClean="0"/>
              <a:t>ode creates reproducible results</a:t>
            </a:r>
          </a:p>
          <a:p>
            <a:r>
              <a:rPr lang="en-US" dirty="0" smtClean="0"/>
              <a:t>Code is a record of the steps involved in processing and analyzing data</a:t>
            </a:r>
          </a:p>
          <a:p>
            <a:r>
              <a:rPr lang="en-US" dirty="0"/>
              <a:t>Code can be shared</a:t>
            </a:r>
          </a:p>
          <a:p>
            <a:r>
              <a:rPr lang="en-US" dirty="0" smtClean="0"/>
              <a:t>Code can be re-executed at any time</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1934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678"/>
            <a:ext cx="8229600" cy="1143000"/>
          </a:xfrm>
        </p:spPr>
        <p:txBody>
          <a:bodyPr>
            <a:normAutofit fontScale="90000"/>
          </a:bodyPr>
          <a:lstStyle/>
          <a:p>
            <a:r>
              <a:rPr lang="en-US" dirty="0" smtClean="0"/>
              <a:t>Reproducible Visualization in Python</a:t>
            </a:r>
            <a:endParaRPr lang="en-US" dirty="0"/>
          </a:p>
        </p:txBody>
      </p:sp>
      <p:pic>
        <p:nvPicPr>
          <p:cNvPr id="3" name="Picture 2"/>
          <p:cNvPicPr>
            <a:picLocks noChangeAspect="1"/>
          </p:cNvPicPr>
          <p:nvPr/>
        </p:nvPicPr>
        <p:blipFill>
          <a:blip r:embed="rId2"/>
          <a:stretch>
            <a:fillRect/>
          </a:stretch>
        </p:blipFill>
        <p:spPr>
          <a:xfrm>
            <a:off x="264728" y="1325515"/>
            <a:ext cx="8730525" cy="4390150"/>
          </a:xfrm>
          <a:prstGeom prst="rect">
            <a:avLst/>
          </a:prstGeom>
        </p:spPr>
      </p:pic>
      <p:pic>
        <p:nvPicPr>
          <p:cNvPr id="4" name="Picture 3" descr="figure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9556" y="3649791"/>
            <a:ext cx="4875805" cy="3128062"/>
          </a:xfrm>
          <a:prstGeom prst="rect">
            <a:avLst/>
          </a:prstGeom>
        </p:spPr>
      </p:pic>
    </p:spTree>
    <p:extLst>
      <p:ext uri="{BB962C8B-B14F-4D97-AF65-F5344CB8AC3E}">
        <p14:creationId xmlns:p14="http://schemas.microsoft.com/office/powerpoint/2010/main" val="3201275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 101</a:t>
            </a:r>
            <a:endParaRPr lang="en-US" dirty="0"/>
          </a:p>
        </p:txBody>
      </p:sp>
      <p:sp>
        <p:nvSpPr>
          <p:cNvPr id="3" name="Content Placeholder 2"/>
          <p:cNvSpPr>
            <a:spLocks noGrp="1"/>
          </p:cNvSpPr>
          <p:nvPr>
            <p:ph idx="1"/>
          </p:nvPr>
        </p:nvSpPr>
        <p:spPr>
          <a:xfrm>
            <a:off x="457200" y="1417638"/>
            <a:ext cx="8229600" cy="4708525"/>
          </a:xfrm>
        </p:spPr>
        <p:txBody>
          <a:bodyPr/>
          <a:lstStyle/>
          <a:p>
            <a:r>
              <a:rPr lang="en-US" dirty="0"/>
              <a:t>S</a:t>
            </a:r>
            <a:r>
              <a:rPr lang="en-US" dirty="0" smtClean="0"/>
              <a:t>imple guidelines to improve data management</a:t>
            </a:r>
          </a:p>
          <a:p>
            <a:r>
              <a:rPr lang="en-US" dirty="0" smtClean="0"/>
              <a:t>Benefits</a:t>
            </a:r>
          </a:p>
          <a:p>
            <a:pPr lvl="1"/>
            <a:r>
              <a:rPr lang="en-US" dirty="0" smtClean="0"/>
              <a:t>Improved data organization – facilitates analysis</a:t>
            </a:r>
          </a:p>
          <a:p>
            <a:pPr lvl="1"/>
            <a:r>
              <a:rPr lang="en-US" dirty="0" smtClean="0"/>
              <a:t>Improved reproducibility</a:t>
            </a:r>
          </a:p>
          <a:p>
            <a:pPr lvl="1"/>
            <a:r>
              <a:rPr lang="en-US" dirty="0" smtClean="0"/>
              <a:t>Improved capacity for data re-use </a:t>
            </a:r>
            <a:endParaRPr lang="en-US" dirty="0"/>
          </a:p>
        </p:txBody>
      </p:sp>
      <p:sp>
        <p:nvSpPr>
          <p:cNvPr id="4" name="TextBox 3"/>
          <p:cNvSpPr txBox="1"/>
          <p:nvPr/>
        </p:nvSpPr>
        <p:spPr>
          <a:xfrm>
            <a:off x="489519" y="4868028"/>
            <a:ext cx="8054109" cy="1938992"/>
          </a:xfrm>
          <a:prstGeom prst="rect">
            <a:avLst/>
          </a:prstGeom>
          <a:noFill/>
        </p:spPr>
        <p:txBody>
          <a:bodyPr wrap="square" rtlCol="0">
            <a:spAutoFit/>
          </a:bodyPr>
          <a:lstStyle/>
          <a:p>
            <a:r>
              <a:rPr lang="en-US" sz="2400" dirty="0"/>
              <a:t>Borer, E.T., E.W. </a:t>
            </a:r>
            <a:r>
              <a:rPr lang="en-US" sz="2400" dirty="0" err="1"/>
              <a:t>Seabloom</a:t>
            </a:r>
            <a:r>
              <a:rPr lang="en-US" sz="2400" dirty="0"/>
              <a:t>, M.B. Jones, and M. </a:t>
            </a:r>
            <a:r>
              <a:rPr lang="en-US" sz="2400" dirty="0" err="1"/>
              <a:t>Schildhauer</a:t>
            </a:r>
            <a:r>
              <a:rPr lang="en-US" sz="2400" dirty="0"/>
              <a:t> (2009). Some simple guidelines for effective data management, </a:t>
            </a:r>
            <a:r>
              <a:rPr lang="en-US" sz="2400" i="1" dirty="0"/>
              <a:t>ESA Bulletin</a:t>
            </a:r>
            <a:r>
              <a:rPr lang="en-US" sz="2400" dirty="0"/>
              <a:t>, 90(2):205-214, </a:t>
            </a:r>
            <a:r>
              <a:rPr lang="en-US" sz="2400" dirty="0">
                <a:hlinkClick r:id="rId2"/>
              </a:rPr>
              <a:t>http://dx.doi.org/10.1890/0012-9623-90.2.205</a:t>
            </a:r>
            <a:endParaRPr lang="en-US" sz="2400" dirty="0"/>
          </a:p>
          <a:p>
            <a:endParaRPr lang="en-US" sz="2400" dirty="0"/>
          </a:p>
        </p:txBody>
      </p:sp>
    </p:spTree>
    <p:extLst>
      <p:ext uri="{BB962C8B-B14F-4D97-AF65-F5344CB8AC3E}">
        <p14:creationId xmlns:p14="http://schemas.microsoft.com/office/powerpoint/2010/main" val="1260297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Scripting Environments and Resources</a:t>
            </a:r>
            <a:endParaRPr lang="en-US" dirty="0"/>
          </a:p>
        </p:txBody>
      </p:sp>
      <p:sp>
        <p:nvSpPr>
          <p:cNvPr id="3" name="Content Placeholder 2"/>
          <p:cNvSpPr>
            <a:spLocks noGrp="1"/>
          </p:cNvSpPr>
          <p:nvPr>
            <p:ph idx="1"/>
          </p:nvPr>
        </p:nvSpPr>
        <p:spPr>
          <a:xfrm>
            <a:off x="457200" y="1600200"/>
            <a:ext cx="4203847" cy="4525963"/>
          </a:xfrm>
        </p:spPr>
        <p:txBody>
          <a:bodyPr/>
          <a:lstStyle/>
          <a:p>
            <a:r>
              <a:rPr lang="en-US" dirty="0" smtClean="0"/>
              <a:t>Python</a:t>
            </a:r>
          </a:p>
          <a:p>
            <a:r>
              <a:rPr lang="en-US" dirty="0" smtClean="0"/>
              <a:t>R</a:t>
            </a:r>
          </a:p>
          <a:p>
            <a:r>
              <a:rPr lang="en-US" dirty="0" err="1" smtClean="0"/>
              <a:t>Matlab</a:t>
            </a:r>
            <a:endParaRPr lang="en-US" dirty="0"/>
          </a:p>
        </p:txBody>
      </p:sp>
      <p:pic>
        <p:nvPicPr>
          <p:cNvPr id="4" name="Picture 3"/>
          <p:cNvPicPr>
            <a:picLocks noChangeAspect="1"/>
          </p:cNvPicPr>
          <p:nvPr/>
        </p:nvPicPr>
        <p:blipFill>
          <a:blip r:embed="rId2"/>
          <a:stretch>
            <a:fillRect/>
          </a:stretch>
        </p:blipFill>
        <p:spPr>
          <a:xfrm>
            <a:off x="2639059" y="1389470"/>
            <a:ext cx="4278432" cy="4069023"/>
          </a:xfrm>
          <a:prstGeom prst="rect">
            <a:avLst/>
          </a:prstGeom>
          <a:ln>
            <a:solidFill>
              <a:schemeClr val="tx1"/>
            </a:solidFill>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101076" y="5719260"/>
            <a:ext cx="1524879" cy="1027757"/>
          </a:xfrm>
          <a:prstGeom prst="rect">
            <a:avLst/>
          </a:prstGeom>
        </p:spPr>
      </p:pic>
      <p:pic>
        <p:nvPicPr>
          <p:cNvPr id="6" name="Picture 5"/>
          <p:cNvPicPr>
            <a:picLocks noChangeAspect="1"/>
          </p:cNvPicPr>
          <p:nvPr/>
        </p:nvPicPr>
        <p:blipFill>
          <a:blip r:embed="rId4"/>
          <a:stretch>
            <a:fillRect/>
          </a:stretch>
        </p:blipFill>
        <p:spPr>
          <a:xfrm>
            <a:off x="1625955" y="5692751"/>
            <a:ext cx="1394875" cy="1054266"/>
          </a:xfrm>
          <a:prstGeom prst="rect">
            <a:avLst/>
          </a:prstGeom>
        </p:spPr>
      </p:pic>
      <p:pic>
        <p:nvPicPr>
          <p:cNvPr id="7" name="Picture 6"/>
          <p:cNvPicPr>
            <a:picLocks noChangeAspect="1"/>
          </p:cNvPicPr>
          <p:nvPr/>
        </p:nvPicPr>
        <p:blipFill>
          <a:blip r:embed="rId5"/>
          <a:stretch>
            <a:fillRect/>
          </a:stretch>
        </p:blipFill>
        <p:spPr>
          <a:xfrm>
            <a:off x="170283" y="4315493"/>
            <a:ext cx="1270000" cy="1143000"/>
          </a:xfrm>
          <a:prstGeom prst="rect">
            <a:avLst/>
          </a:prstGeom>
        </p:spPr>
      </p:pic>
      <p:pic>
        <p:nvPicPr>
          <p:cNvPr id="8" name="Picture 7"/>
          <p:cNvPicPr>
            <a:picLocks noChangeAspect="1"/>
          </p:cNvPicPr>
          <p:nvPr/>
        </p:nvPicPr>
        <p:blipFill>
          <a:blip r:embed="rId6"/>
          <a:stretch>
            <a:fillRect/>
          </a:stretch>
        </p:blipFill>
        <p:spPr>
          <a:xfrm>
            <a:off x="5490886" y="2311946"/>
            <a:ext cx="3501802" cy="4293282"/>
          </a:xfrm>
          <a:prstGeom prst="rect">
            <a:avLst/>
          </a:prstGeom>
        </p:spPr>
      </p:pic>
    </p:spTree>
    <p:extLst>
      <p:ext uri="{BB962C8B-B14F-4D97-AF65-F5344CB8AC3E}">
        <p14:creationId xmlns:p14="http://schemas.microsoft.com/office/powerpoint/2010/main" val="17938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Analyze</a:t>
            </a:r>
            <a:endParaRPr lang="en-US" dirty="0"/>
          </a:p>
        </p:txBody>
      </p:sp>
      <p:sp>
        <p:nvSpPr>
          <p:cNvPr id="3" name="Content Placeholder 2"/>
          <p:cNvSpPr>
            <a:spLocks noGrp="1"/>
          </p:cNvSpPr>
          <p:nvPr>
            <p:ph idx="1"/>
          </p:nvPr>
        </p:nvSpPr>
        <p:spPr>
          <a:xfrm>
            <a:off x="457200" y="1417638"/>
            <a:ext cx="4426772" cy="4708525"/>
          </a:xfrm>
        </p:spPr>
        <p:txBody>
          <a:bodyPr/>
          <a:lstStyle/>
          <a:p>
            <a:r>
              <a:rPr lang="en-US" dirty="0" smtClean="0"/>
              <a:t>Spreadsheets</a:t>
            </a:r>
          </a:p>
          <a:p>
            <a:r>
              <a:rPr lang="en-US" dirty="0" smtClean="0"/>
              <a:t>Workflows</a:t>
            </a:r>
          </a:p>
          <a:p>
            <a:r>
              <a:rPr lang="en-US" dirty="0" smtClean="0"/>
              <a:t>Statistical computing</a:t>
            </a:r>
          </a:p>
          <a:p>
            <a:r>
              <a:rPr lang="en-US" dirty="0" smtClean="0"/>
              <a:t>Scripting/coding environments</a:t>
            </a:r>
          </a:p>
          <a:p>
            <a:r>
              <a:rPr lang="en-US" dirty="0" smtClean="0"/>
              <a:t>Database management systems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815" y="472281"/>
            <a:ext cx="1454985" cy="1454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14" descr="http://stringpage.com/blog/wp-content/uploads/2012/02/R-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2237" y="1804921"/>
            <a:ext cx="1263331" cy="957430"/>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7307" y="1920267"/>
            <a:ext cx="1524000" cy="171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1338" y="3364922"/>
            <a:ext cx="1832338" cy="10132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9747" y="5187931"/>
            <a:ext cx="1654225" cy="1354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9208" y="5672082"/>
            <a:ext cx="1647179" cy="7663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5100" y="5950047"/>
            <a:ext cx="20097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5" name="Picture 9" descr="https://encrypted-tbn0.google.com/images?q=tbn:ANd9GcQ4iAy1KLHneLRYJuGhXEq83yvdZ1oF2g7-YtvAJL--WJBWcG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5228" y="4011906"/>
            <a:ext cx="1883631" cy="732524"/>
          </a:xfrm>
          <a:prstGeom prst="rect">
            <a:avLst/>
          </a:prstGeom>
          <a:noFill/>
          <a:extLst>
            <a:ext uri="{909E8E84-426E-40dd-AFC4-6F175D3DCCD1}">
              <a14:hiddenFill xmlns:a14="http://schemas.microsoft.com/office/drawing/2010/main" xmlns="">
                <a:solidFill>
                  <a:srgbClr val="FFFFFF"/>
                </a:solidFill>
              </a14:hiddenFill>
            </a:ext>
          </a:extLst>
        </p:spPr>
      </p:pic>
      <p:pic>
        <p:nvPicPr>
          <p:cNvPr id="410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6362" y="5050771"/>
            <a:ext cx="3702760" cy="621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4656" y="5886477"/>
            <a:ext cx="1307561" cy="803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246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Maintain Metadata</a:t>
            </a:r>
            <a:endParaRPr lang="en-US" dirty="0"/>
          </a:p>
        </p:txBody>
      </p:sp>
      <p:sp>
        <p:nvSpPr>
          <p:cNvPr id="3" name="Content Placeholder 2"/>
          <p:cNvSpPr>
            <a:spLocks noGrp="1"/>
          </p:cNvSpPr>
          <p:nvPr>
            <p:ph idx="1"/>
          </p:nvPr>
        </p:nvSpPr>
        <p:spPr/>
        <p:txBody>
          <a:bodyPr/>
          <a:lstStyle/>
          <a:p>
            <a:r>
              <a:rPr lang="en-US" dirty="0" smtClean="0"/>
              <a:t>Borer et al.:  </a:t>
            </a:r>
            <a:r>
              <a:rPr lang="en-US" b="1" i="1" dirty="0" smtClean="0"/>
              <a:t>“Do not underestimate your ability to forget details about a study!”</a:t>
            </a:r>
          </a:p>
          <a:p>
            <a:pPr lvl="1"/>
            <a:r>
              <a:rPr lang="en-US" dirty="0" smtClean="0"/>
              <a:t>When did the tree that was stuck in my stream cross section get removed????</a:t>
            </a:r>
          </a:p>
          <a:p>
            <a:pPr lvl="1"/>
            <a:r>
              <a:rPr lang="en-US" dirty="0" smtClean="0"/>
              <a:t>You may not analyze your data until years down the road</a:t>
            </a:r>
          </a:p>
          <a:p>
            <a:pPr lvl="1"/>
            <a:r>
              <a:rPr lang="en-US" dirty="0" smtClean="0"/>
              <a:t>Exact details of methods, names, files, etc. will become fuzzy</a:t>
            </a:r>
          </a:p>
          <a:p>
            <a:pPr lvl="1"/>
            <a:endParaRPr lang="en-US" dirty="0"/>
          </a:p>
        </p:txBody>
      </p:sp>
    </p:spTree>
    <p:extLst>
      <p:ext uri="{BB962C8B-B14F-4D97-AF65-F5344CB8AC3E}">
        <p14:creationId xmlns:p14="http://schemas.microsoft.com/office/powerpoint/2010/main" val="2080009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447800"/>
            <a:ext cx="7993117" cy="4724400"/>
          </a:xfrm>
        </p:spPr>
        <p:txBody>
          <a:bodyPr>
            <a:noAutofit/>
          </a:bodyPr>
          <a:lstStyle/>
          <a:p>
            <a:pPr>
              <a:buSzPct val="100000"/>
            </a:pPr>
            <a:r>
              <a:rPr lang="en-US" b="1" dirty="0" smtClean="0">
                <a:ea typeface="ＭＳ Ｐゴシック" pitchFamily="34" charset="-128"/>
              </a:rPr>
              <a:t>Metadata is</a:t>
            </a:r>
            <a:r>
              <a:rPr lang="en-US" b="1" dirty="0">
                <a:ea typeface="ＭＳ Ｐゴシック" pitchFamily="34" charset="-128"/>
              </a:rPr>
              <a:t> </a:t>
            </a:r>
            <a:r>
              <a:rPr lang="en-US" b="1" dirty="0" smtClean="0">
                <a:ea typeface="ＭＳ Ｐゴシック" pitchFamily="34" charset="-128"/>
              </a:rPr>
              <a:t>“Information about Data”</a:t>
            </a:r>
            <a:endParaRPr lang="en-US" sz="1400" dirty="0" smtClean="0">
              <a:ea typeface="ＭＳ Ｐゴシック" pitchFamily="34" charset="-128"/>
            </a:endParaRPr>
          </a:p>
          <a:p>
            <a:pPr lvl="1">
              <a:buSzPct val="100000"/>
            </a:pPr>
            <a:r>
              <a:rPr lang="en-US" b="1" dirty="0" smtClean="0">
                <a:ea typeface="ＭＳ Ｐゴシック" pitchFamily="34" charset="-128"/>
              </a:rPr>
              <a:t>WHO</a:t>
            </a:r>
            <a:r>
              <a:rPr lang="en-US" dirty="0" smtClean="0">
                <a:ea typeface="ＭＳ Ｐゴシック" pitchFamily="34" charset="-128"/>
              </a:rPr>
              <a:t> created the data?</a:t>
            </a:r>
          </a:p>
          <a:p>
            <a:pPr lvl="1">
              <a:buSzPct val="100000"/>
            </a:pPr>
            <a:r>
              <a:rPr lang="en-US" b="1" dirty="0" smtClean="0">
                <a:ea typeface="ＭＳ Ｐゴシック" pitchFamily="34" charset="-128"/>
              </a:rPr>
              <a:t>WHAT</a:t>
            </a:r>
            <a:r>
              <a:rPr lang="en-US" dirty="0" smtClean="0">
                <a:ea typeface="ＭＳ Ｐゴシック" pitchFamily="34" charset="-128"/>
              </a:rPr>
              <a:t> is the content of the data?</a:t>
            </a:r>
          </a:p>
          <a:p>
            <a:pPr lvl="1">
              <a:buSzPct val="100000"/>
            </a:pPr>
            <a:r>
              <a:rPr lang="en-US" b="1" dirty="0" smtClean="0">
                <a:ea typeface="ＭＳ Ｐゴシック" pitchFamily="34" charset="-128"/>
              </a:rPr>
              <a:t>WHEN</a:t>
            </a:r>
            <a:r>
              <a:rPr lang="en-US" dirty="0" smtClean="0">
                <a:ea typeface="ＭＳ Ｐゴシック" pitchFamily="34" charset="-128"/>
              </a:rPr>
              <a:t> were the data created?</a:t>
            </a:r>
          </a:p>
          <a:p>
            <a:pPr lvl="1">
              <a:buSzPct val="100000"/>
            </a:pPr>
            <a:r>
              <a:rPr lang="en-US" b="1" dirty="0" smtClean="0">
                <a:ea typeface="ＭＳ Ｐゴシック" pitchFamily="34" charset="-128"/>
              </a:rPr>
              <a:t>WHERE</a:t>
            </a:r>
            <a:r>
              <a:rPr lang="en-US" dirty="0" smtClean="0">
                <a:ea typeface="ＭＳ Ｐゴシック" pitchFamily="34" charset="-128"/>
              </a:rPr>
              <a:t> is it geographically?</a:t>
            </a:r>
          </a:p>
          <a:p>
            <a:pPr lvl="1">
              <a:buSzPct val="100000"/>
            </a:pPr>
            <a:r>
              <a:rPr lang="en-US" b="1" dirty="0">
                <a:ea typeface="ＭＳ Ｐゴシック" pitchFamily="34" charset="-128"/>
              </a:rPr>
              <a:t>WHY</a:t>
            </a:r>
            <a:r>
              <a:rPr lang="en-US" dirty="0">
                <a:ea typeface="ＭＳ Ｐゴシック" pitchFamily="34" charset="-128"/>
              </a:rPr>
              <a:t> were the data developed</a:t>
            </a:r>
            <a:r>
              <a:rPr lang="en-US" dirty="0" smtClean="0">
                <a:ea typeface="ＭＳ Ｐゴシック" pitchFamily="34" charset="-128"/>
              </a:rPr>
              <a:t>?</a:t>
            </a:r>
          </a:p>
          <a:p>
            <a:pPr lvl="1">
              <a:buSzPct val="100000"/>
            </a:pPr>
            <a:r>
              <a:rPr lang="en-US" b="1" dirty="0" smtClean="0">
                <a:ea typeface="ＭＳ Ｐゴシック" pitchFamily="34" charset="-128"/>
              </a:rPr>
              <a:t>HOW</a:t>
            </a:r>
            <a:r>
              <a:rPr lang="en-US" dirty="0" smtClean="0">
                <a:ea typeface="ＭＳ Ｐゴシック" pitchFamily="34" charset="-128"/>
              </a:rPr>
              <a:t> were the data developed?</a:t>
            </a:r>
            <a:endParaRPr lang="en-US" sz="20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fontScale="90000"/>
          </a:bodyPr>
          <a:lstStyle/>
          <a:p>
            <a:r>
              <a:rPr lang="en-US" dirty="0" smtClean="0">
                <a:ea typeface="ＭＳ Ｐゴシック" pitchFamily="34" charset="-128"/>
              </a:rPr>
              <a:t>What is Metadata?</a:t>
            </a:r>
          </a:p>
        </p:txBody>
      </p:sp>
      <p:sp>
        <p:nvSpPr>
          <p:cNvPr id="2" name="AutoShape 2" descr="https://fbcdn-sphotos-a.akamaihd.net/hphotos-ak-snc7/4175_747810285091_6005554_42724344_4675688_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fbcdn-sphotos-a.akamaihd.net/hphotos-ak-snc7/4175_747810285091_6005554_42724344_4675688_n.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12775" y="5420380"/>
            <a:ext cx="7921625" cy="523220"/>
          </a:xfrm>
          <a:prstGeom prst="rect">
            <a:avLst/>
          </a:prstGeom>
          <a:noFill/>
        </p:spPr>
        <p:txBody>
          <a:bodyPr wrap="square" rtlCol="0">
            <a:spAutoFit/>
          </a:bodyPr>
          <a:lstStyle/>
          <a:p>
            <a:r>
              <a:rPr lang="en-US" sz="2800" dirty="0" smtClean="0"/>
              <a:t>Content, quality, condition, and other characteristics</a:t>
            </a:r>
            <a:endParaRPr lang="en-US" sz="2800" dirty="0"/>
          </a:p>
        </p:txBody>
      </p:sp>
    </p:spTree>
    <p:extLst>
      <p:ext uri="{BB962C8B-B14F-4D97-AF65-F5344CB8AC3E}">
        <p14:creationId xmlns:p14="http://schemas.microsoft.com/office/powerpoint/2010/main" val="353644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89266"/>
            <a:ext cx="9144000" cy="701018"/>
          </a:xfrm>
        </p:spPr>
        <p:txBody>
          <a:bodyPr>
            <a:noAutofit/>
          </a:bodyPr>
          <a:lstStyle/>
          <a:p>
            <a:r>
              <a:rPr lang="en-US" sz="5400" dirty="0" smtClean="0">
                <a:ea typeface="ＭＳ Ｐゴシック" pitchFamily="34" charset="-128"/>
              </a:rPr>
              <a:t>Metadata is All Around</a:t>
            </a:r>
          </a:p>
        </p:txBody>
      </p:sp>
      <p:pic>
        <p:nvPicPr>
          <p:cNvPr id="1027" name="Picture 3" descr="C:\Users\Quercus2\Desktop\USDAgov.jpg"/>
          <p:cNvPicPr>
            <a:picLocks noChangeAspect="1" noChangeArrowheads="1"/>
          </p:cNvPicPr>
          <p:nvPr/>
        </p:nvPicPr>
        <p:blipFill>
          <a:blip r:embed="rId3"/>
          <a:srcRect/>
          <a:stretch>
            <a:fillRect/>
          </a:stretch>
        </p:blipFill>
        <p:spPr bwMode="auto">
          <a:xfrm>
            <a:off x="6144716" y="1626190"/>
            <a:ext cx="2245769" cy="3466072"/>
          </a:xfrm>
          <a:prstGeom prst="rect">
            <a:avLst/>
          </a:prstGeom>
          <a:noFill/>
          <a:effectLst>
            <a:outerShdw blurRad="50800" dist="38100" dir="2700000" algn="tl" rotWithShape="0">
              <a:prstClr val="black">
                <a:alpha val="40000"/>
              </a:prstClr>
            </a:outerShdw>
          </a:effectLst>
        </p:spPr>
      </p:pic>
      <p:sp>
        <p:nvSpPr>
          <p:cNvPr id="9" name="TextBox 8"/>
          <p:cNvSpPr txBox="1"/>
          <p:nvPr/>
        </p:nvSpPr>
        <p:spPr>
          <a:xfrm rot="16200000">
            <a:off x="7110700" y="3686420"/>
            <a:ext cx="2676102" cy="230832"/>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USDAgov</a:t>
            </a:r>
            <a:r>
              <a:rPr lang="en-US" sz="900" dirty="0" smtClean="0">
                <a:solidFill>
                  <a:schemeClr val="bg1">
                    <a:lumMod val="75000"/>
                  </a:schemeClr>
                </a:solidFill>
              </a:rPr>
              <a:t> on </a:t>
            </a:r>
            <a:r>
              <a:rPr lang="en-US" sz="900" dirty="0" err="1" smtClean="0">
                <a:solidFill>
                  <a:schemeClr val="bg1">
                    <a:lumMod val="75000"/>
                  </a:schemeClr>
                </a:solidFill>
              </a:rPr>
              <a:t>Flickr</a:t>
            </a:r>
            <a:endParaRPr lang="en-US" sz="900" dirty="0">
              <a:solidFill>
                <a:schemeClr val="bg1">
                  <a:lumMod val="75000"/>
                </a:schemeClr>
              </a:solidFill>
            </a:endParaRPr>
          </a:p>
        </p:txBody>
      </p:sp>
      <p:sp>
        <p:nvSpPr>
          <p:cNvPr id="2" name="TextBox 1"/>
          <p:cNvSpPr txBox="1"/>
          <p:nvPr/>
        </p:nvSpPr>
        <p:spPr>
          <a:xfrm>
            <a:off x="457200" y="5257800"/>
            <a:ext cx="4953000" cy="830997"/>
          </a:xfrm>
          <a:prstGeom prst="rect">
            <a:avLst/>
          </a:prstGeom>
          <a:noFill/>
        </p:spPr>
        <p:txBody>
          <a:bodyPr wrap="square" rtlCol="0">
            <a:spAutoFit/>
          </a:bodyPr>
          <a:lstStyle/>
          <a:p>
            <a:r>
              <a:rPr lang="en-US" sz="2400" dirty="0" smtClean="0"/>
              <a:t>Details about the songs in your MP3 library.</a:t>
            </a:r>
            <a:endParaRPr lang="en-US" sz="2400" dirty="0"/>
          </a:p>
        </p:txBody>
      </p:sp>
      <p:sp>
        <p:nvSpPr>
          <p:cNvPr id="7" name="TextBox 6"/>
          <p:cNvSpPr txBox="1"/>
          <p:nvPr/>
        </p:nvSpPr>
        <p:spPr>
          <a:xfrm>
            <a:off x="6155602" y="5139887"/>
            <a:ext cx="2234883" cy="1323439"/>
          </a:xfrm>
          <a:prstGeom prst="rect">
            <a:avLst/>
          </a:prstGeom>
          <a:noFill/>
        </p:spPr>
        <p:txBody>
          <a:bodyPr wrap="square" rtlCol="0">
            <a:spAutoFit/>
          </a:bodyPr>
          <a:lstStyle/>
          <a:p>
            <a:r>
              <a:rPr lang="en-US" sz="2000" dirty="0" smtClean="0"/>
              <a:t>Details about the cereal you ate for breakfast this morning.</a:t>
            </a:r>
            <a:endParaRPr lang="en-US" sz="2000" dirty="0"/>
          </a:p>
        </p:txBody>
      </p:sp>
      <p:pic>
        <p:nvPicPr>
          <p:cNvPr id="3" name="Picture 2"/>
          <p:cNvPicPr>
            <a:picLocks noChangeAspect="1"/>
          </p:cNvPicPr>
          <p:nvPr/>
        </p:nvPicPr>
        <p:blipFill>
          <a:blip r:embed="rId4"/>
          <a:stretch>
            <a:fillRect/>
          </a:stretch>
        </p:blipFill>
        <p:spPr>
          <a:xfrm>
            <a:off x="393670" y="1914505"/>
            <a:ext cx="5378345" cy="33432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9632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Content and Format</a:t>
            </a:r>
            <a:endParaRPr lang="en-US" dirty="0"/>
          </a:p>
        </p:txBody>
      </p:sp>
      <p:sp>
        <p:nvSpPr>
          <p:cNvPr id="3" name="Content Placeholder 2"/>
          <p:cNvSpPr>
            <a:spLocks noGrp="1"/>
          </p:cNvSpPr>
          <p:nvPr>
            <p:ph idx="1"/>
          </p:nvPr>
        </p:nvSpPr>
        <p:spPr/>
        <p:txBody>
          <a:bodyPr>
            <a:normAutofit lnSpcReduction="10000"/>
          </a:bodyPr>
          <a:lstStyle/>
          <a:p>
            <a:r>
              <a:rPr lang="en-US" dirty="0" smtClean="0"/>
              <a:t>What metadata are needed?</a:t>
            </a:r>
          </a:p>
          <a:p>
            <a:pPr lvl="1"/>
            <a:r>
              <a:rPr lang="en-US" dirty="0" smtClean="0"/>
              <a:t>Details that make data meaningful</a:t>
            </a:r>
          </a:p>
          <a:p>
            <a:r>
              <a:rPr lang="en-US" dirty="0" smtClean="0"/>
              <a:t>How will metadata be created? </a:t>
            </a:r>
          </a:p>
          <a:p>
            <a:pPr lvl="1"/>
            <a:r>
              <a:rPr lang="en-US" dirty="0" smtClean="0"/>
              <a:t>Lab notebooks?</a:t>
            </a:r>
          </a:p>
          <a:p>
            <a:pPr lvl="1"/>
            <a:r>
              <a:rPr lang="en-US" dirty="0" smtClean="0"/>
              <a:t>Automatically generated by a sensor or instrument?</a:t>
            </a:r>
          </a:p>
          <a:p>
            <a:r>
              <a:rPr lang="en-US" dirty="0" smtClean="0"/>
              <a:t>What format will be used for the metadata?</a:t>
            </a:r>
          </a:p>
          <a:p>
            <a:pPr lvl="1"/>
            <a:r>
              <a:rPr lang="en-US" dirty="0" smtClean="0"/>
              <a:t>Standards may be chosen by community or dictated by an agency</a:t>
            </a:r>
            <a:endParaRPr lang="en-US" dirty="0"/>
          </a:p>
        </p:txBody>
      </p:sp>
    </p:spTree>
    <p:extLst>
      <p:ext uri="{BB962C8B-B14F-4D97-AF65-F5344CB8AC3E}">
        <p14:creationId xmlns:p14="http://schemas.microsoft.com/office/powerpoint/2010/main" val="28221931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defRPr/>
            </a:pPr>
            <a:r>
              <a:rPr lang="en-US" sz="2800" dirty="0" smtClean="0"/>
              <a:t>When you </a:t>
            </a:r>
            <a:r>
              <a:rPr lang="en-US" sz="2800" b="1" i="1" dirty="0" smtClean="0">
                <a:effectLst>
                  <a:outerShdw blurRad="38100" dist="38100" dir="2700000" algn="tl">
                    <a:srgbClr val="DDDDDD"/>
                  </a:outerShdw>
                </a:effectLst>
              </a:rPr>
              <a:t>provide</a:t>
            </a:r>
            <a:r>
              <a:rPr lang="en-US" sz="2800" dirty="0" smtClean="0"/>
              <a:t> data to someone else, what types of information would you want to include with the data?</a:t>
            </a:r>
          </a:p>
          <a:p>
            <a:pPr>
              <a:defRPr/>
            </a:pPr>
            <a:endParaRPr lang="en-US" sz="2800" dirty="0" smtClean="0"/>
          </a:p>
          <a:p>
            <a:pPr>
              <a:defRPr/>
            </a:pPr>
            <a:endParaRPr lang="en-US" sz="2800" dirty="0" smtClean="0"/>
          </a:p>
          <a:p>
            <a:pPr>
              <a:defRPr/>
            </a:pPr>
            <a:endParaRPr lang="en-US" sz="2800" dirty="0" smtClean="0"/>
          </a:p>
          <a:p>
            <a:pPr marL="0" indent="0">
              <a:buNone/>
              <a:defRPr/>
            </a:pPr>
            <a:endParaRPr lang="en-US" sz="2800" dirty="0" smtClean="0"/>
          </a:p>
          <a:p>
            <a:pPr>
              <a:defRPr/>
            </a:pPr>
            <a:r>
              <a:rPr lang="en-US" sz="2800" dirty="0" smtClean="0"/>
              <a:t>When you </a:t>
            </a:r>
            <a:r>
              <a:rPr lang="en-US" sz="2800" b="1" i="1" dirty="0" smtClean="0">
                <a:effectLst>
                  <a:outerShdw blurRad="38100" dist="38100" dir="2700000" algn="tl">
                    <a:srgbClr val="DDDDDD"/>
                  </a:outerShdw>
                </a:effectLst>
              </a:rPr>
              <a:t>receive</a:t>
            </a:r>
            <a:r>
              <a:rPr lang="en-US" sz="2800" dirty="0" smtClean="0"/>
              <a:t> a dataset from an external source, what types of details do you want to know about the data?</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304800"/>
            <a:ext cx="9144000" cy="885484"/>
          </a:xfrm>
        </p:spPr>
        <p:txBody>
          <a:bodyPr>
            <a:noAutofit/>
          </a:bodyPr>
          <a:lstStyle/>
          <a:p>
            <a:r>
              <a:rPr lang="en-US" sz="5400" dirty="0" smtClean="0">
                <a:ea typeface="ＭＳ Ｐゴシック" pitchFamily="34" charset="-128"/>
              </a:rPr>
              <a:t>Sharing Data: The Golden Rule</a:t>
            </a:r>
          </a:p>
        </p:txBody>
      </p:sp>
      <p:pic>
        <p:nvPicPr>
          <p:cNvPr id="4" name="Picture 41" descr="dataSharingFull.png"/>
          <p:cNvPicPr>
            <a:picLocks noChangeAspect="1"/>
          </p:cNvPicPr>
          <p:nvPr/>
        </p:nvPicPr>
        <p:blipFill>
          <a:blip r:embed="rId3"/>
          <a:srcRect/>
          <a:stretch>
            <a:fillRect/>
          </a:stretch>
        </p:blipFill>
        <p:spPr bwMode="auto">
          <a:xfrm>
            <a:off x="2533650" y="2234248"/>
            <a:ext cx="3486150" cy="2091690"/>
          </a:xfrm>
          <a:prstGeom prst="rect">
            <a:avLst/>
          </a:prstGeom>
          <a:noFill/>
          <a:ln w="9525">
            <a:noFill/>
            <a:miter lim="800000"/>
            <a:headEnd/>
            <a:tailEnd/>
          </a:ln>
        </p:spPr>
      </p:pic>
    </p:spTree>
    <p:extLst>
      <p:ext uri="{BB962C8B-B14F-4D97-AF65-F5344CB8AC3E}">
        <p14:creationId xmlns:p14="http://schemas.microsoft.com/office/powerpoint/2010/main" val="280798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371600"/>
            <a:ext cx="7993117" cy="4953000"/>
          </a:xfrm>
        </p:spPr>
        <p:txBody>
          <a:bodyPr>
            <a:noAutofit/>
          </a:bodyPr>
          <a:lstStyle/>
          <a:p>
            <a:pPr>
              <a:lnSpc>
                <a:spcPct val="80000"/>
              </a:lnSpc>
            </a:pPr>
            <a:r>
              <a:rPr lang="en-US" sz="2400" b="1" dirty="0" smtClean="0">
                <a:ea typeface="ＭＳ Ｐゴシック" pitchFamily="34" charset="-128"/>
              </a:rPr>
              <a:t>Providing data</a:t>
            </a:r>
            <a:r>
              <a:rPr lang="en-US" sz="2400" dirty="0" smtClean="0">
                <a:ea typeface="ＭＳ Ｐゴシック" pitchFamily="34" charset="-128"/>
              </a:rPr>
              <a:t>:  </a:t>
            </a:r>
          </a:p>
          <a:p>
            <a:pPr lvl="1">
              <a:lnSpc>
                <a:spcPct val="80000"/>
              </a:lnSpc>
              <a:buClr>
                <a:schemeClr val="accent1">
                  <a:lumMod val="75000"/>
                </a:schemeClr>
              </a:buClr>
              <a:buSzPct val="90000"/>
            </a:pPr>
            <a:r>
              <a:rPr lang="en-US" sz="2000" dirty="0" smtClean="0">
                <a:ea typeface="ＭＳ Ｐゴシック" pitchFamily="34" charset="-128"/>
              </a:rPr>
              <a:t>Why were the data created? </a:t>
            </a:r>
          </a:p>
          <a:p>
            <a:pPr lvl="1">
              <a:lnSpc>
                <a:spcPct val="80000"/>
              </a:lnSpc>
              <a:buClr>
                <a:schemeClr val="accent1">
                  <a:lumMod val="75000"/>
                </a:schemeClr>
              </a:buClr>
              <a:buSzPct val="90000"/>
            </a:pPr>
            <a:r>
              <a:rPr lang="en-US" sz="2000" dirty="0" smtClean="0">
                <a:ea typeface="ＭＳ Ｐゴシック" pitchFamily="34" charset="-128"/>
              </a:rPr>
              <a:t>What limitations do the data have?  </a:t>
            </a:r>
          </a:p>
          <a:p>
            <a:pPr lvl="1">
              <a:lnSpc>
                <a:spcPct val="80000"/>
              </a:lnSpc>
              <a:buClr>
                <a:schemeClr val="accent1">
                  <a:lumMod val="75000"/>
                </a:schemeClr>
              </a:buClr>
              <a:buSzPct val="90000"/>
            </a:pPr>
            <a:r>
              <a:rPr lang="en-US" sz="2000" dirty="0" smtClean="0">
                <a:ea typeface="ＭＳ Ｐゴシック" pitchFamily="34" charset="-128"/>
              </a:rPr>
              <a:t>What does the data mean? </a:t>
            </a:r>
          </a:p>
          <a:p>
            <a:pPr lvl="1">
              <a:lnSpc>
                <a:spcPct val="80000"/>
              </a:lnSpc>
              <a:buClr>
                <a:schemeClr val="accent1">
                  <a:lumMod val="75000"/>
                </a:schemeClr>
              </a:buClr>
              <a:buSzPct val="90000"/>
            </a:pPr>
            <a:r>
              <a:rPr lang="en-US" sz="2000" dirty="0" smtClean="0">
                <a:ea typeface="ＭＳ Ｐゴシック" pitchFamily="34" charset="-128"/>
              </a:rPr>
              <a:t>How should the data be cited if it is re-used in a new study?</a:t>
            </a:r>
          </a:p>
          <a:p>
            <a:pPr>
              <a:lnSpc>
                <a:spcPct val="80000"/>
              </a:lnSpc>
            </a:pPr>
            <a:endParaRPr lang="en-US" sz="2400" dirty="0" smtClean="0">
              <a:ea typeface="ＭＳ Ｐゴシック" pitchFamily="34" charset="-128"/>
            </a:endParaRPr>
          </a:p>
          <a:p>
            <a:pPr>
              <a:lnSpc>
                <a:spcPct val="80000"/>
              </a:lnSpc>
            </a:pPr>
            <a:r>
              <a:rPr lang="en-US" sz="2400" b="1" dirty="0" smtClean="0">
                <a:ea typeface="ＭＳ Ｐゴシック" pitchFamily="34" charset="-128"/>
              </a:rPr>
              <a:t>Receiving data</a:t>
            </a:r>
            <a:r>
              <a:rPr lang="en-US" sz="2400" dirty="0" smtClean="0">
                <a:ea typeface="ＭＳ Ｐゴシック" pitchFamily="34" charset="-128"/>
              </a:rPr>
              <a:t>:</a:t>
            </a:r>
          </a:p>
          <a:p>
            <a:pPr lvl="1">
              <a:lnSpc>
                <a:spcPct val="80000"/>
              </a:lnSpc>
              <a:buClr>
                <a:schemeClr val="accent1">
                  <a:lumMod val="75000"/>
                </a:schemeClr>
              </a:buClr>
              <a:buSzPct val="90000"/>
            </a:pPr>
            <a:r>
              <a:rPr lang="en-US" sz="2000" dirty="0" smtClean="0">
                <a:ea typeface="ＭＳ Ｐゴシック" pitchFamily="34" charset="-128"/>
              </a:rPr>
              <a:t>What are the data gaps?</a:t>
            </a:r>
          </a:p>
          <a:p>
            <a:pPr lvl="1">
              <a:lnSpc>
                <a:spcPct val="80000"/>
              </a:lnSpc>
              <a:buClr>
                <a:schemeClr val="accent1">
                  <a:lumMod val="75000"/>
                </a:schemeClr>
              </a:buClr>
              <a:buSzPct val="90000"/>
            </a:pPr>
            <a:r>
              <a:rPr lang="en-US" sz="2000" dirty="0" smtClean="0">
                <a:ea typeface="ＭＳ Ｐゴシック" pitchFamily="34" charset="-128"/>
              </a:rPr>
              <a:t>What processes were used for creating the data?</a:t>
            </a:r>
          </a:p>
          <a:p>
            <a:pPr lvl="1">
              <a:lnSpc>
                <a:spcPct val="80000"/>
              </a:lnSpc>
              <a:buClr>
                <a:schemeClr val="accent1">
                  <a:lumMod val="75000"/>
                </a:schemeClr>
              </a:buClr>
              <a:buSzPct val="90000"/>
            </a:pPr>
            <a:r>
              <a:rPr lang="en-US" sz="2000" dirty="0" smtClean="0">
                <a:ea typeface="ＭＳ Ｐゴシック" pitchFamily="34" charset="-128"/>
              </a:rPr>
              <a:t>Are there any fees associated with the data?</a:t>
            </a:r>
          </a:p>
          <a:p>
            <a:pPr lvl="1">
              <a:lnSpc>
                <a:spcPct val="80000"/>
              </a:lnSpc>
              <a:buClr>
                <a:schemeClr val="accent1">
                  <a:lumMod val="75000"/>
                </a:schemeClr>
              </a:buClr>
              <a:buSzPct val="90000"/>
            </a:pPr>
            <a:r>
              <a:rPr lang="en-US" sz="2000" dirty="0" smtClean="0">
                <a:ea typeface="ＭＳ Ｐゴシック" pitchFamily="34" charset="-128"/>
              </a:rPr>
              <a:t>In what scale were the data created? </a:t>
            </a:r>
          </a:p>
          <a:p>
            <a:pPr lvl="1">
              <a:lnSpc>
                <a:spcPct val="80000"/>
              </a:lnSpc>
              <a:buClr>
                <a:schemeClr val="accent1">
                  <a:lumMod val="75000"/>
                </a:schemeClr>
              </a:buClr>
              <a:buSzPct val="90000"/>
            </a:pPr>
            <a:r>
              <a:rPr lang="en-US" sz="2000" dirty="0" smtClean="0">
                <a:ea typeface="ＭＳ Ｐゴシック" pitchFamily="34" charset="-128"/>
              </a:rPr>
              <a:t>What do the values in the tables mean?</a:t>
            </a:r>
          </a:p>
          <a:p>
            <a:pPr lvl="1">
              <a:lnSpc>
                <a:spcPct val="80000"/>
              </a:lnSpc>
              <a:buClr>
                <a:schemeClr val="accent1">
                  <a:lumMod val="75000"/>
                </a:schemeClr>
              </a:buClr>
              <a:buSzPct val="90000"/>
            </a:pPr>
            <a:r>
              <a:rPr lang="en-US" sz="2000" dirty="0" smtClean="0">
                <a:ea typeface="ＭＳ Ｐゴシック" pitchFamily="34" charset="-128"/>
              </a:rPr>
              <a:t>What software do I need in order to read the data?</a:t>
            </a:r>
          </a:p>
          <a:p>
            <a:pPr lvl="1">
              <a:lnSpc>
                <a:spcPct val="80000"/>
              </a:lnSpc>
              <a:buClr>
                <a:schemeClr val="accent1">
                  <a:lumMod val="75000"/>
                </a:schemeClr>
              </a:buClr>
              <a:buSzPct val="90000"/>
            </a:pPr>
            <a:r>
              <a:rPr lang="en-US" sz="2000" dirty="0" smtClean="0">
                <a:ea typeface="ＭＳ Ｐゴシック" pitchFamily="34" charset="-128"/>
              </a:rPr>
              <a:t>What projection are the data in?</a:t>
            </a:r>
          </a:p>
          <a:p>
            <a:pPr lvl="1">
              <a:lnSpc>
                <a:spcPct val="80000"/>
              </a:lnSpc>
              <a:buClr>
                <a:schemeClr val="accent1">
                  <a:lumMod val="75000"/>
                </a:schemeClr>
              </a:buClr>
              <a:buSzPct val="90000"/>
            </a:pPr>
            <a:r>
              <a:rPr lang="en-US" sz="2000" dirty="0" smtClean="0">
                <a:ea typeface="ＭＳ Ｐゴシック" pitchFamily="34" charset="-128"/>
              </a:rPr>
              <a:t>Can I give these data to someone else?</a:t>
            </a:r>
          </a:p>
        </p:txBody>
      </p:sp>
      <p:sp>
        <p:nvSpPr>
          <p:cNvPr id="13314" name="Title 1"/>
          <p:cNvSpPr>
            <a:spLocks noGrp="1"/>
          </p:cNvSpPr>
          <p:nvPr>
            <p:ph type="title"/>
          </p:nvPr>
        </p:nvSpPr>
        <p:spPr>
          <a:xfrm>
            <a:off x="0" y="489266"/>
            <a:ext cx="9144000" cy="701018"/>
          </a:xfrm>
        </p:spPr>
        <p:txBody>
          <a:bodyPr>
            <a:noAutofit/>
          </a:bodyPr>
          <a:lstStyle/>
          <a:p>
            <a:r>
              <a:rPr lang="en-US" sz="5400" dirty="0" smtClean="0">
                <a:ea typeface="ＭＳ Ｐゴシック" pitchFamily="34" charset="-128"/>
              </a:rPr>
              <a:t>Sharing Data</a:t>
            </a:r>
          </a:p>
        </p:txBody>
      </p:sp>
    </p:spTree>
    <p:extLst>
      <p:ext uri="{BB962C8B-B14F-4D97-AF65-F5344CB8AC3E}">
        <p14:creationId xmlns:p14="http://schemas.microsoft.com/office/powerpoint/2010/main" val="2650859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Necessary Meta/data Structure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05" y="1066800"/>
            <a:ext cx="8144395"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81000" y="5983069"/>
            <a:ext cx="8458200" cy="646331"/>
          </a:xfrm>
          <a:prstGeom prst="rect">
            <a:avLst/>
          </a:prstGeom>
          <a:noFill/>
        </p:spPr>
        <p:txBody>
          <a:bodyPr wrap="square" rtlCol="0">
            <a:spAutoFit/>
          </a:bodyPr>
          <a:lstStyle/>
          <a:p>
            <a:r>
              <a:rPr lang="en-US" dirty="0" smtClean="0"/>
              <a:t>The </a:t>
            </a:r>
            <a:r>
              <a:rPr lang="en-US" dirty="0"/>
              <a:t>degree of metadata format and structure necessary for different levels of projected secondary data utilization. </a:t>
            </a:r>
            <a:r>
              <a:rPr lang="en-US" dirty="0" smtClean="0"/>
              <a:t>(adapted </a:t>
            </a:r>
            <a:r>
              <a:rPr lang="en-US" dirty="0"/>
              <a:t>from Michener </a:t>
            </a:r>
            <a:r>
              <a:rPr lang="en-US" i="1" dirty="0"/>
              <a:t>et al</a:t>
            </a:r>
            <a:r>
              <a:rPr lang="en-US" dirty="0"/>
              <a:t>., 1997</a:t>
            </a:r>
            <a:r>
              <a:rPr lang="en-US" dirty="0" smtClean="0"/>
              <a:t>). </a:t>
            </a:r>
            <a:endParaRPr lang="en-US" dirty="0"/>
          </a:p>
        </p:txBody>
      </p:sp>
    </p:spTree>
    <p:extLst>
      <p:ext uri="{BB962C8B-B14F-4D97-AF65-F5344CB8AC3E}">
        <p14:creationId xmlns:p14="http://schemas.microsoft.com/office/powerpoint/2010/main" val="1157348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696200" cy="532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762000"/>
          </a:xfrm>
        </p:spPr>
        <p:txBody>
          <a:bodyPr/>
          <a:lstStyle/>
          <a:p>
            <a:r>
              <a:rPr lang="en-US" dirty="0" smtClean="0"/>
              <a:t>Information Entropy</a:t>
            </a:r>
            <a:endParaRPr lang="en-US" dirty="0"/>
          </a:p>
        </p:txBody>
      </p:sp>
      <p:sp>
        <p:nvSpPr>
          <p:cNvPr id="4" name="TextBox 3"/>
          <p:cNvSpPr txBox="1"/>
          <p:nvPr/>
        </p:nvSpPr>
        <p:spPr>
          <a:xfrm>
            <a:off x="457200" y="5906869"/>
            <a:ext cx="8305800" cy="646331"/>
          </a:xfrm>
          <a:prstGeom prst="rect">
            <a:avLst/>
          </a:prstGeom>
          <a:noFill/>
        </p:spPr>
        <p:txBody>
          <a:bodyPr wrap="square" rtlCol="0">
            <a:spAutoFit/>
          </a:bodyPr>
          <a:lstStyle/>
          <a:p>
            <a:r>
              <a:rPr lang="en-US" dirty="0" smtClean="0"/>
              <a:t>Example </a:t>
            </a:r>
            <a:r>
              <a:rPr lang="en-US" dirty="0"/>
              <a:t>of the normal degradation in information content associated with data and metadata over time (“information entropy”). </a:t>
            </a:r>
            <a:r>
              <a:rPr lang="en-US" dirty="0" smtClean="0"/>
              <a:t>(</a:t>
            </a:r>
            <a:r>
              <a:rPr lang="en-US" dirty="0"/>
              <a:t>Figure taken from </a:t>
            </a:r>
            <a:r>
              <a:rPr lang="en-US" dirty="0" smtClean="0"/>
              <a:t>Michener, 2006). </a:t>
            </a:r>
            <a:endParaRPr lang="en-US" dirty="0"/>
          </a:p>
        </p:txBody>
      </p:sp>
    </p:spTree>
    <p:extLst>
      <p:ext uri="{BB962C8B-B14F-4D97-AF65-F5344CB8AC3E}">
        <p14:creationId xmlns:p14="http://schemas.microsoft.com/office/powerpoint/2010/main" val="3755129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Don’t Mess with the Raw Data</a:t>
            </a:r>
            <a:endParaRPr lang="en-US" dirty="0"/>
          </a:p>
        </p:txBody>
      </p:sp>
      <p:sp>
        <p:nvSpPr>
          <p:cNvPr id="3" name="Content Placeholder 2"/>
          <p:cNvSpPr>
            <a:spLocks noGrp="1"/>
          </p:cNvSpPr>
          <p:nvPr>
            <p:ph idx="1"/>
          </p:nvPr>
        </p:nvSpPr>
        <p:spPr/>
        <p:txBody>
          <a:bodyPr>
            <a:normAutofit lnSpcReduction="10000"/>
          </a:bodyPr>
          <a:lstStyle/>
          <a:p>
            <a:r>
              <a:rPr lang="en-US" dirty="0" smtClean="0"/>
              <a:t>Always store uncorrected data with all of its “bumps and warts”</a:t>
            </a:r>
          </a:p>
          <a:p>
            <a:r>
              <a:rPr lang="en-US" dirty="0" smtClean="0"/>
              <a:t>Do not make any corrections to this</a:t>
            </a:r>
          </a:p>
          <a:p>
            <a:pPr lvl="1"/>
            <a:r>
              <a:rPr lang="en-US" dirty="0" smtClean="0"/>
              <a:t>You could change something that was actually correct</a:t>
            </a:r>
          </a:p>
          <a:p>
            <a:pPr lvl="1"/>
            <a:r>
              <a:rPr lang="en-US" dirty="0" smtClean="0"/>
              <a:t>You could make mistakes while correcting other mistakes</a:t>
            </a:r>
          </a:p>
          <a:p>
            <a:r>
              <a:rPr lang="en-US" dirty="0" smtClean="0"/>
              <a:t>Script QA/QC procedures and write results to a new file/copy of the data</a:t>
            </a:r>
          </a:p>
          <a:p>
            <a:endParaRPr lang="en-US" dirty="0" smtClean="0"/>
          </a:p>
          <a:p>
            <a:endParaRPr lang="en-US" dirty="0"/>
          </a:p>
        </p:txBody>
      </p:sp>
    </p:spTree>
    <p:extLst>
      <p:ext uri="{BB962C8B-B14F-4D97-AF65-F5344CB8AC3E}">
        <p14:creationId xmlns:p14="http://schemas.microsoft.com/office/powerpoint/2010/main" val="246172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Data Use Case – NRCS SNOTEL</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3767425" cy="508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Connector 5"/>
          <p:cNvCxnSpPr/>
          <p:nvPr/>
        </p:nvCxnSpPr>
        <p:spPr>
          <a:xfrm flipV="1">
            <a:off x="2667000" y="1828800"/>
            <a:ext cx="2057400" cy="12192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90800" y="5619720"/>
            <a:ext cx="2133600" cy="7048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203" r="40374" b="19101"/>
          <a:stretch/>
        </p:blipFill>
        <p:spPr bwMode="auto">
          <a:xfrm>
            <a:off x="4572000" y="1694688"/>
            <a:ext cx="4099769" cy="470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543800" y="2590800"/>
            <a:ext cx="10668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43800" y="5084616"/>
            <a:ext cx="10668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0864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Use Case – NRCS SNOTEL</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dirty="0" smtClean="0"/>
              <a:t>“I </a:t>
            </a:r>
            <a:r>
              <a:rPr lang="en-US" i="1" dirty="0"/>
              <a:t>am trying to obtain a record of hourly precipitation.  </a:t>
            </a:r>
            <a:r>
              <a:rPr lang="en-US" i="1" dirty="0" smtClean="0"/>
              <a:t>Your sites have data for </a:t>
            </a:r>
            <a:r>
              <a:rPr lang="en-US" i="1" dirty="0"/>
              <a:t>precipitation accumulation, but I cannot use that to back calculate precipitation for each hour because there are frequently losses in precipitation.  For example, the accumulated precipitation might go from 7.5 to 7.4 to 7.3 and then increase again to 7.5.  Can you offer any advice on obtaining the incremental rather than accumulated precipitation</a:t>
            </a:r>
            <a:r>
              <a:rPr lang="en-US" i="1" dirty="0" smtClean="0"/>
              <a:t>?”</a:t>
            </a:r>
            <a:endParaRPr lang="en-US" i="1" dirty="0"/>
          </a:p>
        </p:txBody>
      </p:sp>
    </p:spTree>
    <p:extLst>
      <p:ext uri="{BB962C8B-B14F-4D97-AF65-F5344CB8AC3E}">
        <p14:creationId xmlns:p14="http://schemas.microsoft.com/office/powerpoint/2010/main" val="33472090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dirty="0" smtClean="0"/>
              <a:t>An Interesting Response from NRCS</a:t>
            </a:r>
            <a:endParaRPr lang="en-US" dirty="0"/>
          </a:p>
        </p:txBody>
      </p:sp>
      <p:sp>
        <p:nvSpPr>
          <p:cNvPr id="3" name="Content Placeholder 2"/>
          <p:cNvSpPr>
            <a:spLocks noGrp="1"/>
          </p:cNvSpPr>
          <p:nvPr>
            <p:ph idx="1"/>
          </p:nvPr>
        </p:nvSpPr>
        <p:spPr>
          <a:xfrm>
            <a:off x="457200" y="1295400"/>
            <a:ext cx="8229600" cy="5334000"/>
          </a:xfrm>
        </p:spPr>
        <p:txBody>
          <a:bodyPr>
            <a:noAutofit/>
          </a:bodyPr>
          <a:lstStyle/>
          <a:p>
            <a:pPr marL="0" indent="0">
              <a:buNone/>
            </a:pPr>
            <a:r>
              <a:rPr lang="en-US" sz="2400" dirty="0" smtClean="0">
                <a:solidFill>
                  <a:srgbClr val="FF0000"/>
                </a:solidFill>
              </a:rPr>
              <a:t>“</a:t>
            </a:r>
            <a:r>
              <a:rPr lang="en-US" sz="2400" b="1" dirty="0" smtClean="0">
                <a:solidFill>
                  <a:srgbClr val="FF0000"/>
                </a:solidFill>
              </a:rPr>
              <a:t>The </a:t>
            </a:r>
            <a:r>
              <a:rPr lang="en-US" sz="2400" b="1" dirty="0">
                <a:solidFill>
                  <a:srgbClr val="FF0000"/>
                </a:solidFill>
              </a:rPr>
              <a:t>short answer to your question is: don't use it. its all crap.</a:t>
            </a:r>
            <a:br>
              <a:rPr lang="en-US" sz="2400" b="1" dirty="0">
                <a:solidFill>
                  <a:srgbClr val="FF0000"/>
                </a:solidFill>
              </a:rPr>
            </a:br>
            <a:r>
              <a:rPr lang="en-US" sz="2400" dirty="0"/>
              <a:t/>
            </a:r>
            <a:br>
              <a:rPr lang="en-US" sz="2400" dirty="0"/>
            </a:br>
            <a:r>
              <a:rPr lang="en-US" sz="1800" dirty="0"/>
              <a:t>The long answer is: </a:t>
            </a:r>
            <a:r>
              <a:rPr lang="en-US" sz="1800" b="1" dirty="0">
                <a:solidFill>
                  <a:schemeClr val="accent1">
                    <a:lumMod val="75000"/>
                  </a:schemeClr>
                </a:solidFill>
              </a:rPr>
              <a:t>the sensor used to detect precipitation and snow water equivalent</a:t>
            </a:r>
            <a:r>
              <a:rPr lang="en-US" sz="1800" b="1" dirty="0"/>
              <a:t> </a:t>
            </a:r>
            <a:r>
              <a:rPr lang="en-US" sz="1800" dirty="0"/>
              <a:t>is a pressure transducer modified from reading pressures of up to 2000 psi down to reading pressures of 0 to 5 psi and </a:t>
            </a:r>
            <a:r>
              <a:rPr lang="en-US" sz="1800" b="1" dirty="0">
                <a:solidFill>
                  <a:schemeClr val="accent1">
                    <a:lumMod val="75000"/>
                  </a:schemeClr>
                </a:solidFill>
              </a:rPr>
              <a:t>does not have the necessary stability in either accuracy or precision to measure hourly values of 0.1 inches</a:t>
            </a:r>
            <a:r>
              <a:rPr lang="en-US" sz="1800" dirty="0"/>
              <a:t> especially within the environment of its setting with varying temperatures, barometric pressure, expansion and contraction of the </a:t>
            </a:r>
            <a:r>
              <a:rPr lang="en-US" sz="1800" dirty="0" err="1"/>
              <a:t>precip</a:t>
            </a:r>
            <a:r>
              <a:rPr lang="en-US" sz="1800" dirty="0"/>
              <a:t> gage itself, frost heave and the list goes on. These data on an hourly incremental basis are not stable. On a daily basis measured from midnight to midnight are sufficiently accurate for our purposes of water supply forecasting and hydrologic modeling - but even then can be plus/minus 0.5 inches at some of the more variable sites. As the time increment increases, the accuracy of the gage increases as well. daily values are decent, weekly more so and monthly pretty close as we edit the variability out. Hourly are crap</a:t>
            </a:r>
            <a:r>
              <a:rPr lang="en-US" sz="1800" dirty="0" smtClean="0"/>
              <a:t>.</a:t>
            </a:r>
          </a:p>
          <a:p>
            <a:endParaRPr lang="en-US" sz="1050" dirty="0"/>
          </a:p>
          <a:p>
            <a:pPr marL="0" indent="0">
              <a:buNone/>
            </a:pPr>
            <a:r>
              <a:rPr lang="en-US" sz="1800" b="1" dirty="0">
                <a:solidFill>
                  <a:srgbClr val="FF0000"/>
                </a:solidFill>
              </a:rPr>
              <a:t>Bottom line - don't use hourly </a:t>
            </a:r>
            <a:r>
              <a:rPr lang="en-US" sz="1800" b="1" dirty="0" err="1" smtClean="0">
                <a:solidFill>
                  <a:srgbClr val="FF0000"/>
                </a:solidFill>
              </a:rPr>
              <a:t>pcp</a:t>
            </a:r>
            <a:r>
              <a:rPr lang="en-US" sz="1800" b="1" dirty="0" smtClean="0">
                <a:solidFill>
                  <a:srgbClr val="FF0000"/>
                </a:solidFill>
              </a:rPr>
              <a:t> </a:t>
            </a:r>
            <a:r>
              <a:rPr lang="en-US" sz="1800" b="1" dirty="0">
                <a:solidFill>
                  <a:srgbClr val="FF0000"/>
                </a:solidFill>
              </a:rPr>
              <a:t>data for anything other than amusement or instructional value of knowing/teaching what your data are, how they are collected and what they represent</a:t>
            </a:r>
            <a:r>
              <a:rPr lang="en-US" sz="1800" b="1" dirty="0" smtClean="0">
                <a:solidFill>
                  <a:srgbClr val="FF0000"/>
                </a:solidFill>
              </a:rPr>
              <a:t>.</a:t>
            </a:r>
            <a:r>
              <a:rPr lang="en-US" sz="1800" dirty="0" smtClean="0">
                <a:solidFill>
                  <a:srgbClr val="FF0000"/>
                </a:solidFill>
              </a:rPr>
              <a:t>”</a:t>
            </a:r>
            <a:endParaRPr lang="en-US" sz="1800" dirty="0">
              <a:solidFill>
                <a:srgbClr val="FF0000"/>
              </a:solidFill>
            </a:endParaRPr>
          </a:p>
        </p:txBody>
      </p:sp>
    </p:spTree>
    <p:extLst>
      <p:ext uri="{BB962C8B-B14F-4D97-AF65-F5344CB8AC3E}">
        <p14:creationId xmlns:p14="http://schemas.microsoft.com/office/powerpoint/2010/main" val="41621130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Don’t mess with the raw data</a:t>
            </a:r>
          </a:p>
          <a:p>
            <a:pPr marL="514350" indent="-514350">
              <a:buFont typeface="+mj-lt"/>
              <a:buAutoNum type="arabicPeriod"/>
            </a:pPr>
            <a:r>
              <a:rPr lang="en-US" dirty="0" smtClean="0"/>
              <a:t>Use descriptive file names</a:t>
            </a:r>
          </a:p>
          <a:p>
            <a:pPr marL="514350" indent="-514350">
              <a:buFont typeface="+mj-lt"/>
              <a:buAutoNum type="arabicPeriod"/>
            </a:pPr>
            <a:r>
              <a:rPr lang="en-US" dirty="0" smtClean="0"/>
              <a:t>Use descriptive file headers</a:t>
            </a:r>
          </a:p>
          <a:p>
            <a:pPr marL="514350" indent="-514350">
              <a:buFont typeface="+mj-lt"/>
              <a:buAutoNum type="arabicPeriod"/>
            </a:pPr>
            <a:r>
              <a:rPr lang="en-US" dirty="0" smtClean="0"/>
              <a:t>Do not mix data types in table columns</a:t>
            </a:r>
          </a:p>
          <a:p>
            <a:pPr marL="514350" indent="-514350">
              <a:buFont typeface="+mj-lt"/>
              <a:buAutoNum type="arabicPeriod"/>
            </a:pPr>
            <a:r>
              <a:rPr lang="en-US" dirty="0" smtClean="0"/>
              <a:t>Archive data in non-proprietary data formats</a:t>
            </a:r>
          </a:p>
          <a:p>
            <a:pPr marL="514350" indent="-514350">
              <a:buFont typeface="+mj-lt"/>
              <a:buAutoNum type="arabicPeriod"/>
            </a:pPr>
            <a:r>
              <a:rPr lang="en-US" dirty="0" smtClean="0"/>
              <a:t>Consider media</a:t>
            </a:r>
          </a:p>
          <a:p>
            <a:pPr marL="514350" indent="-514350">
              <a:buFont typeface="+mj-lt"/>
              <a:buAutoNum type="arabicPeriod"/>
            </a:pPr>
            <a:r>
              <a:rPr lang="en-US" dirty="0" smtClean="0"/>
              <a:t>Automate analyses</a:t>
            </a:r>
          </a:p>
          <a:p>
            <a:pPr marL="514350" indent="-514350">
              <a:buFont typeface="+mj-lt"/>
              <a:buAutoNum type="arabicPeriod"/>
            </a:pPr>
            <a:r>
              <a:rPr lang="en-US" dirty="0" smtClean="0"/>
              <a:t>Maintain metadata</a:t>
            </a:r>
            <a:endParaRPr lang="en-US" dirty="0"/>
          </a:p>
        </p:txBody>
      </p:sp>
    </p:spTree>
    <p:extLst>
      <p:ext uri="{BB962C8B-B14F-4D97-AF65-F5344CB8AC3E}">
        <p14:creationId xmlns:p14="http://schemas.microsoft.com/office/powerpoint/2010/main" val="2094557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339725" indent="-339725">
              <a:buNone/>
            </a:pPr>
            <a:r>
              <a:rPr lang="en-US" sz="1800" dirty="0" smtClean="0"/>
              <a:t>Borer, E.T., E.W. </a:t>
            </a:r>
            <a:r>
              <a:rPr lang="en-US" sz="1800" dirty="0" err="1" smtClean="0"/>
              <a:t>Seabloom</a:t>
            </a:r>
            <a:r>
              <a:rPr lang="en-US" sz="1800" dirty="0" smtClean="0"/>
              <a:t>, M.B. Jones, and M. </a:t>
            </a:r>
            <a:r>
              <a:rPr lang="en-US" sz="1800" dirty="0" err="1" smtClean="0"/>
              <a:t>Schildhauer</a:t>
            </a:r>
            <a:r>
              <a:rPr lang="en-US" sz="1800" dirty="0" smtClean="0"/>
              <a:t> (2009). Some simple guidelines for effective data management, ESA Bulletin, 90(2):205-214, </a:t>
            </a:r>
            <a:r>
              <a:rPr lang="en-US" sz="1800" dirty="0" smtClean="0">
                <a:hlinkClick r:id="rId2"/>
              </a:rPr>
              <a:t>http://dx.doi.org/10.1890/0012-9623-90.2.205</a:t>
            </a:r>
            <a:r>
              <a:rPr lang="en-US" sz="1800" dirty="0" smtClean="0"/>
              <a:t> </a:t>
            </a:r>
          </a:p>
          <a:p>
            <a:pPr marL="339725" indent="-339725">
              <a:buNone/>
            </a:pPr>
            <a:endParaRPr lang="en-US" sz="1800" dirty="0" smtClean="0"/>
          </a:p>
          <a:p>
            <a:pPr marL="339725" indent="-339725">
              <a:buNone/>
            </a:pPr>
            <a:r>
              <a:rPr lang="en-US" sz="1800" dirty="0" smtClean="0"/>
              <a:t>Michener, W.K. (2006). Meta-information concepts for ecological data management, Ecological Informatics, 1(1), 3-7, </a:t>
            </a:r>
            <a:r>
              <a:rPr lang="en-US" sz="1800" dirty="0">
                <a:hlinkClick r:id="rId3"/>
              </a:rPr>
              <a:t>http://</a:t>
            </a:r>
            <a:r>
              <a:rPr lang="en-US" sz="1800" dirty="0" smtClean="0">
                <a:hlinkClick r:id="rId3"/>
              </a:rPr>
              <a:t>dx.doi.org/10.1016/j.ecoinf.2005.08.004</a:t>
            </a:r>
            <a:r>
              <a:rPr lang="en-US" sz="1800" dirty="0" smtClean="0"/>
              <a:t>.</a:t>
            </a:r>
          </a:p>
          <a:p>
            <a:pPr marL="339725" indent="-339725">
              <a:buNone/>
            </a:pPr>
            <a:endParaRPr lang="en-US" sz="1800" dirty="0" smtClean="0"/>
          </a:p>
          <a:p>
            <a:pPr marL="339725" indent="-339725">
              <a:buNone/>
            </a:pPr>
            <a:r>
              <a:rPr lang="en-US" sz="1800" dirty="0" smtClean="0"/>
              <a:t>Michener, W.K., J.W. Brunt, J.J. </a:t>
            </a:r>
            <a:r>
              <a:rPr lang="en-US" sz="1800" dirty="0" err="1" smtClean="0"/>
              <a:t>Helly</a:t>
            </a:r>
            <a:r>
              <a:rPr lang="en-US" sz="1800" dirty="0" smtClean="0"/>
              <a:t>, T.B. Kirchner, S.G. Stafford (1997). </a:t>
            </a:r>
            <a:r>
              <a:rPr lang="en-US" sz="1800" dirty="0" err="1" smtClean="0"/>
              <a:t>Nongeospatial</a:t>
            </a:r>
            <a:r>
              <a:rPr lang="en-US" sz="1800" dirty="0" smtClean="0"/>
              <a:t> metadata for the ecological sciences, Ecological Applications, 7(1), 330-342, </a:t>
            </a:r>
            <a:r>
              <a:rPr lang="en-US" sz="1800" dirty="0" smtClean="0">
                <a:hlinkClick r:id="rId4" invalidUrl="http://dx.doi.org/10.1890/1051-0761(1997)007[0330:NMFTES]2.0.CO;2"/>
              </a:rPr>
              <a:t>http://dx.doi.org/10.1890/1051-0761(1997)007[0330:NMFTES]2.0.CO;2</a:t>
            </a:r>
            <a:endParaRPr lang="en-US" sz="1800" dirty="0" smtClean="0"/>
          </a:p>
          <a:p>
            <a:pPr marL="339725" indent="-339725">
              <a:buNone/>
            </a:pPr>
            <a:endParaRPr lang="en-US" sz="1800" dirty="0"/>
          </a:p>
          <a:p>
            <a:pPr marL="339725" indent="-339725">
              <a:buNone/>
            </a:pPr>
            <a:r>
              <a:rPr lang="en-US" sz="1800" dirty="0"/>
              <a:t>White, E.P, </a:t>
            </a:r>
            <a:r>
              <a:rPr lang="en-US" sz="1800" dirty="0" err="1"/>
              <a:t>Baldridge</a:t>
            </a:r>
            <a:r>
              <a:rPr lang="en-US" sz="1800" dirty="0"/>
              <a:t>, E., </a:t>
            </a:r>
            <a:r>
              <a:rPr lang="en-US" sz="1800" dirty="0" err="1"/>
              <a:t>Brym</a:t>
            </a:r>
            <a:r>
              <a:rPr lang="en-US" sz="1800" dirty="0"/>
              <a:t>, Z.T., </a:t>
            </a:r>
            <a:r>
              <a:rPr lang="en-US" sz="1800" dirty="0" err="1"/>
              <a:t>Locey</a:t>
            </a:r>
            <a:r>
              <a:rPr lang="en-US" sz="1800" dirty="0"/>
              <a:t>, K.J., </a:t>
            </a:r>
            <a:r>
              <a:rPr lang="en-US" sz="1800" dirty="0" err="1"/>
              <a:t>McGlinn</a:t>
            </a:r>
            <a:r>
              <a:rPr lang="en-US" sz="1800" dirty="0"/>
              <a:t>, D.J., and S.R. </a:t>
            </a:r>
            <a:r>
              <a:rPr lang="en-US" sz="1800" dirty="0" err="1"/>
              <a:t>Supp</a:t>
            </a:r>
            <a:r>
              <a:rPr lang="en-US" sz="1800" dirty="0"/>
              <a:t> (2013). Nine simple ways to make it easier to (re)use your data, </a:t>
            </a:r>
            <a:r>
              <a:rPr lang="en-US" sz="1800" i="1" dirty="0" err="1"/>
              <a:t>PeerJ</a:t>
            </a:r>
            <a:r>
              <a:rPr lang="en-US" sz="1800" i="1" dirty="0"/>
              <a:t> </a:t>
            </a:r>
            <a:r>
              <a:rPr lang="en-US" sz="1800" i="1" dirty="0" err="1"/>
              <a:t>PrePrints</a:t>
            </a:r>
            <a:r>
              <a:rPr lang="en-US" sz="1800" dirty="0"/>
              <a:t>, </a:t>
            </a:r>
            <a:r>
              <a:rPr lang="en-US" sz="1800" dirty="0">
                <a:hlinkClick r:id="rId5"/>
              </a:rPr>
              <a:t>http://dx.doi.org/10.7287/peerj.preprints.7v2</a:t>
            </a:r>
            <a:endParaRPr lang="en-US" sz="1800" dirty="0" smtClean="0"/>
          </a:p>
        </p:txBody>
      </p:sp>
    </p:spTree>
    <p:extLst>
      <p:ext uri="{BB962C8B-B14F-4D97-AF65-F5344CB8AC3E}">
        <p14:creationId xmlns:p14="http://schemas.microsoft.com/office/powerpoint/2010/main" val="1356047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
            <a:ext cx="8229600" cy="868218"/>
          </a:xfrm>
        </p:spPr>
        <p:txBody>
          <a:bodyPr>
            <a:normAutofit/>
          </a:bodyPr>
          <a:lstStyle/>
          <a:p>
            <a:r>
              <a:rPr lang="en-US" dirty="0" smtClean="0"/>
              <a:t>An Example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582" y="823093"/>
            <a:ext cx="7385195" cy="5426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898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
            <a:ext cx="8229600" cy="868218"/>
          </a:xfrm>
        </p:spPr>
        <p:txBody>
          <a:bodyPr>
            <a:normAutofit/>
          </a:bodyPr>
          <a:lstStyle/>
          <a:p>
            <a:r>
              <a:rPr lang="en-US" dirty="0" smtClean="0"/>
              <a:t>An Example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582" y="823093"/>
            <a:ext cx="7385195" cy="5426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1450109" y="933925"/>
            <a:ext cx="655782" cy="411838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648691" y="6094740"/>
            <a:ext cx="7038109" cy="523220"/>
          </a:xfrm>
          <a:prstGeom prst="rect">
            <a:avLst/>
          </a:prstGeom>
          <a:noFill/>
        </p:spPr>
        <p:txBody>
          <a:bodyPr wrap="square" rtlCol="0">
            <a:spAutoFit/>
          </a:bodyPr>
          <a:lstStyle/>
          <a:p>
            <a:r>
              <a:rPr lang="en-US" sz="2800" dirty="0" smtClean="0">
                <a:solidFill>
                  <a:srgbClr val="FF0000"/>
                </a:solidFill>
              </a:rPr>
              <a:t>Removal of a calibration shift</a:t>
            </a:r>
            <a:endParaRPr lang="en-US" sz="2800" dirty="0">
              <a:solidFill>
                <a:srgbClr val="FF0000"/>
              </a:solidFill>
            </a:endParaRPr>
          </a:p>
        </p:txBody>
      </p:sp>
    </p:spTree>
    <p:extLst>
      <p:ext uri="{BB962C8B-B14F-4D97-AF65-F5344CB8AC3E}">
        <p14:creationId xmlns:p14="http://schemas.microsoft.com/office/powerpoint/2010/main" val="1528199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
            <a:ext cx="8229600" cy="868218"/>
          </a:xfrm>
        </p:spPr>
        <p:txBody>
          <a:bodyPr>
            <a:normAutofit/>
          </a:bodyPr>
          <a:lstStyle/>
          <a:p>
            <a:r>
              <a:rPr lang="en-US" dirty="0" smtClean="0"/>
              <a:t>An Example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582" y="823093"/>
            <a:ext cx="7385195" cy="5426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1422400" y="2410691"/>
            <a:ext cx="7019636" cy="822036"/>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574159" y="6050145"/>
            <a:ext cx="7038109" cy="523220"/>
          </a:xfrm>
          <a:prstGeom prst="rect">
            <a:avLst/>
          </a:prstGeom>
          <a:noFill/>
        </p:spPr>
        <p:txBody>
          <a:bodyPr wrap="square" rtlCol="0">
            <a:spAutoFit/>
          </a:bodyPr>
          <a:lstStyle/>
          <a:p>
            <a:r>
              <a:rPr lang="en-US" sz="2800" dirty="0" smtClean="0">
                <a:solidFill>
                  <a:srgbClr val="FF0000"/>
                </a:solidFill>
              </a:rPr>
              <a:t>Removal of anomalous, out of range values</a:t>
            </a:r>
            <a:endParaRPr lang="en-US" sz="2800" dirty="0">
              <a:solidFill>
                <a:srgbClr val="FF0000"/>
              </a:solidFill>
            </a:endParaRPr>
          </a:p>
        </p:txBody>
      </p:sp>
    </p:spTree>
    <p:extLst>
      <p:ext uri="{BB962C8B-B14F-4D97-AF65-F5344CB8AC3E}">
        <p14:creationId xmlns:p14="http://schemas.microsoft.com/office/powerpoint/2010/main" val="3664997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
            <a:ext cx="8229600" cy="868218"/>
          </a:xfrm>
        </p:spPr>
        <p:txBody>
          <a:bodyPr>
            <a:normAutofit/>
          </a:bodyPr>
          <a:lstStyle/>
          <a:p>
            <a:r>
              <a:rPr lang="en-US" dirty="0" smtClean="0"/>
              <a:t>An Example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582" y="823093"/>
            <a:ext cx="7385195" cy="5426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3168073" y="969818"/>
            <a:ext cx="960582" cy="485832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654629" y="6156696"/>
            <a:ext cx="6749939" cy="523220"/>
          </a:xfrm>
          <a:prstGeom prst="rect">
            <a:avLst/>
          </a:prstGeom>
          <a:noFill/>
        </p:spPr>
        <p:txBody>
          <a:bodyPr wrap="square" rtlCol="0">
            <a:spAutoFit/>
          </a:bodyPr>
          <a:lstStyle/>
          <a:p>
            <a:r>
              <a:rPr lang="en-US" sz="2800" dirty="0" smtClean="0">
                <a:solidFill>
                  <a:srgbClr val="FF0000"/>
                </a:solidFill>
              </a:rPr>
              <a:t>Removal of “bad data” – sensor malfunction</a:t>
            </a:r>
            <a:endParaRPr lang="en-US" sz="2800" dirty="0">
              <a:solidFill>
                <a:srgbClr val="FF0000"/>
              </a:solidFill>
            </a:endParaRPr>
          </a:p>
        </p:txBody>
      </p:sp>
    </p:spTree>
    <p:extLst>
      <p:ext uri="{BB962C8B-B14F-4D97-AF65-F5344CB8AC3E}">
        <p14:creationId xmlns:p14="http://schemas.microsoft.com/office/powerpoint/2010/main" val="2711134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Use Descriptive File Names</a:t>
            </a:r>
            <a:endParaRPr lang="en-US" dirty="0"/>
          </a:p>
        </p:txBody>
      </p:sp>
      <p:sp>
        <p:nvSpPr>
          <p:cNvPr id="3" name="Content Placeholder 2"/>
          <p:cNvSpPr>
            <a:spLocks noGrp="1"/>
          </p:cNvSpPr>
          <p:nvPr>
            <p:ph idx="1"/>
          </p:nvPr>
        </p:nvSpPr>
        <p:spPr/>
        <p:txBody>
          <a:bodyPr/>
          <a:lstStyle/>
          <a:p>
            <a:r>
              <a:rPr lang="en-US" dirty="0" smtClean="0"/>
              <a:t>Use only plain ASCII characters</a:t>
            </a:r>
          </a:p>
          <a:p>
            <a:r>
              <a:rPr lang="en-US" dirty="0" smtClean="0"/>
              <a:t>Brief, but descriptive of content</a:t>
            </a:r>
          </a:p>
          <a:p>
            <a:r>
              <a:rPr lang="en-US" dirty="0" smtClean="0"/>
              <a:t>Generally – avoid spaces in file names</a:t>
            </a:r>
          </a:p>
          <a:p>
            <a:r>
              <a:rPr lang="en-US" dirty="0" smtClean="0"/>
              <a:t>Include a “readme” file when using many files in a directory</a:t>
            </a:r>
            <a:endParaRPr lang="en-US" dirty="0"/>
          </a:p>
        </p:txBody>
      </p:sp>
    </p:spTree>
    <p:extLst>
      <p:ext uri="{BB962C8B-B14F-4D97-AF65-F5344CB8AC3E}">
        <p14:creationId xmlns:p14="http://schemas.microsoft.com/office/powerpoint/2010/main" val="380558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6512</TotalTime>
  <Words>1772</Words>
  <Application>Microsoft Macintosh PowerPoint</Application>
  <PresentationFormat>On-screen Show (4:3)</PresentationFormat>
  <Paragraphs>275</Paragraphs>
  <Slides>44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Calibri</vt:lpstr>
      <vt:lpstr>ＭＳ Ｐゴシック</vt:lpstr>
      <vt:lpstr>Times New Roman</vt:lpstr>
      <vt:lpstr>Arial</vt:lpstr>
      <vt:lpstr>Office Theme</vt:lpstr>
      <vt:lpstr>Simple and Effective Methods for Managing and Sharing Scientific Data</vt:lpstr>
      <vt:lpstr>The Steven Hall Story</vt:lpstr>
      <vt:lpstr>Data Management 101</vt:lpstr>
      <vt:lpstr>1.  Don’t Mess with the Raw Data</vt:lpstr>
      <vt:lpstr>An Example</vt:lpstr>
      <vt:lpstr>An Example</vt:lpstr>
      <vt:lpstr>An Example</vt:lpstr>
      <vt:lpstr>An Example</vt:lpstr>
      <vt:lpstr>2.  Use Descriptive File Names</vt:lpstr>
      <vt:lpstr>This might not be the best system…</vt:lpstr>
      <vt:lpstr>3.  Use Descriptive Headers in  Files and Tables</vt:lpstr>
      <vt:lpstr>Streamflow Data from USGS</vt:lpstr>
      <vt:lpstr>4.  Do Not Mix Data Types in Table Columns</vt:lpstr>
      <vt:lpstr>Data Collection Includes Data Entry</vt:lpstr>
      <vt:lpstr>Strategies for Data Entry</vt:lpstr>
      <vt:lpstr>5.  Archive Data in Non-Proprietary Data Formats</vt:lpstr>
      <vt:lpstr>What format to use?</vt:lpstr>
      <vt:lpstr>For Tabular Data</vt:lpstr>
      <vt:lpstr>6.  Consider Media</vt:lpstr>
      <vt:lpstr>Preservation/Backup Media</vt:lpstr>
      <vt:lpstr>Data Loss</vt:lpstr>
      <vt:lpstr>Backups</vt:lpstr>
      <vt:lpstr>Preserve</vt:lpstr>
      <vt:lpstr>To the Cloud!</vt:lpstr>
      <vt:lpstr>USU Box Service http://box.usu.edu </vt:lpstr>
      <vt:lpstr>New Opportunities for Data Sharing and Preservation</vt:lpstr>
      <vt:lpstr>USU’s Digital Commons</vt:lpstr>
      <vt:lpstr>7.  Automate Analyses</vt:lpstr>
      <vt:lpstr>Reproducible Visualization in Python</vt:lpstr>
      <vt:lpstr>Scripting Environments and Resources</vt:lpstr>
      <vt:lpstr>Analyze</vt:lpstr>
      <vt:lpstr>8. Maintain Metadata</vt:lpstr>
      <vt:lpstr>What is Metadata?</vt:lpstr>
      <vt:lpstr>Metadata is All Around</vt:lpstr>
      <vt:lpstr>Metadata Content and Format</vt:lpstr>
      <vt:lpstr>Sharing Data: The Golden Rule</vt:lpstr>
      <vt:lpstr>Sharing Data</vt:lpstr>
      <vt:lpstr>Necessary Meta/data Structure </vt:lpstr>
      <vt:lpstr>Information Entropy</vt:lpstr>
      <vt:lpstr>Data Use Case – NRCS SNOTEL</vt:lpstr>
      <vt:lpstr>Data Use Case – NRCS SNOTEL</vt:lpstr>
      <vt:lpstr>An Interesting Response from NRCS</vt:lpstr>
      <vt:lpstr>Summary</vt:lpstr>
      <vt:lpstr>References</vt:lpstr>
    </vt:vector>
  </TitlesOfParts>
  <Company>Utah State University</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and Effective Methods for Managing and Sharing Scientific Data</dc:title>
  <dc:creator>Jeffery Horsburgh</dc:creator>
  <cp:lastModifiedBy>Jeff Horsburgh</cp:lastModifiedBy>
  <cp:revision>50</cp:revision>
  <dcterms:created xsi:type="dcterms:W3CDTF">2014-10-30T22:55:31Z</dcterms:created>
  <dcterms:modified xsi:type="dcterms:W3CDTF">2016-11-03T16:08:56Z</dcterms:modified>
</cp:coreProperties>
</file>