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3" r:id="rId3"/>
  </p:sldMasterIdLst>
  <p:notesMasterIdLst>
    <p:notesMasterId r:id="rId22"/>
  </p:notesMasterIdLst>
  <p:sldIdLst>
    <p:sldId id="257" r:id="rId4"/>
    <p:sldId id="282" r:id="rId5"/>
    <p:sldId id="260" r:id="rId6"/>
    <p:sldId id="262" r:id="rId7"/>
    <p:sldId id="261" r:id="rId8"/>
    <p:sldId id="268" r:id="rId9"/>
    <p:sldId id="270" r:id="rId10"/>
    <p:sldId id="280" r:id="rId11"/>
    <p:sldId id="273" r:id="rId12"/>
    <p:sldId id="276" r:id="rId13"/>
    <p:sldId id="283" r:id="rId14"/>
    <p:sldId id="271" r:id="rId15"/>
    <p:sldId id="287" r:id="rId16"/>
    <p:sldId id="285" r:id="rId17"/>
    <p:sldId id="263" r:id="rId18"/>
    <p:sldId id="279" r:id="rId19"/>
    <p:sldId id="277" r:id="rId20"/>
    <p:sldId id="27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21"/>
    <p:restoredTop sz="87247"/>
  </p:normalViewPr>
  <p:slideViewPr>
    <p:cSldViewPr snapToGrid="0" snapToObjects="1">
      <p:cViewPr>
        <p:scale>
          <a:sx n="163" d="100"/>
          <a:sy n="163" d="100"/>
        </p:scale>
        <p:origin x="408" y="520"/>
      </p:cViewPr>
      <p:guideLst/>
    </p:cSldViewPr>
  </p:slideViewPr>
  <p:notesTextViewPr>
    <p:cViewPr>
      <p:scale>
        <a:sx n="1" d="1"/>
        <a:sy n="1" d="1"/>
      </p:scale>
      <p:origin x="0" y="0"/>
    </p:cViewPr>
  </p:notesTextViewPr>
  <p:sorterViewPr>
    <p:cViewPr>
      <p:scale>
        <a:sx n="140" d="100"/>
        <a:sy n="140" d="100"/>
      </p:scale>
      <p:origin x="0" y="0"/>
    </p:cViewPr>
  </p:sorterViewPr>
  <p:notesViewPr>
    <p:cSldViewPr snapToGrid="0" snapToObjects="1">
      <p:cViewPr varScale="1">
        <p:scale>
          <a:sx n="163" d="100"/>
          <a:sy n="163" d="100"/>
        </p:scale>
        <p:origin x="4072" y="176"/>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5709EC-9780-A741-985C-DDC92858525B}" type="datetimeFigureOut">
              <a:rPr lang="en-US" smtClean="0"/>
              <a:t>7/12/17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F372B7-F257-E944-B76C-F539BE609EA5}" type="slidenum">
              <a:rPr lang="en-US" smtClean="0"/>
              <a:t>‹#›</a:t>
            </a:fld>
            <a:endParaRPr lang="en-US"/>
          </a:p>
        </p:txBody>
      </p:sp>
    </p:spTree>
    <p:extLst>
      <p:ext uri="{BB962C8B-B14F-4D97-AF65-F5344CB8AC3E}">
        <p14:creationId xmlns:p14="http://schemas.microsoft.com/office/powerpoint/2010/main" val="530347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5242D-7584-FD42-946B-546344BF9D4D}" type="slidenum">
              <a:rPr lang="en-US" smtClean="0"/>
              <a:t>1</a:t>
            </a:fld>
            <a:endParaRPr lang="en-US"/>
          </a:p>
        </p:txBody>
      </p:sp>
    </p:spTree>
    <p:extLst>
      <p:ext uri="{BB962C8B-B14F-4D97-AF65-F5344CB8AC3E}">
        <p14:creationId xmlns:p14="http://schemas.microsoft.com/office/powerpoint/2010/main" val="1484944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screen shot to an IUTAH resource.</a:t>
            </a:r>
          </a:p>
          <a:p>
            <a:endParaRPr lang="en-US" dirty="0" smtClean="0"/>
          </a:p>
          <a:p>
            <a:r>
              <a:rPr lang="en-US" dirty="0" err="1" smtClean="0"/>
              <a:t>HydroShare</a:t>
            </a:r>
            <a:r>
              <a:rPr lang="en-US" baseline="0" dirty="0" smtClean="0"/>
              <a:t> developed in Parallel</a:t>
            </a:r>
          </a:p>
          <a:p>
            <a:r>
              <a:rPr lang="en-US" baseline="0" dirty="0" smtClean="0"/>
              <a:t>We are using it now as our primary repository for research data and models</a:t>
            </a:r>
          </a:p>
          <a:p>
            <a:r>
              <a:rPr lang="en-US" baseline="0" dirty="0" smtClean="0"/>
              <a:t>If you aren’t already, you should get familiar with it!!</a:t>
            </a:r>
            <a:endParaRPr lang="en-US" dirty="0"/>
          </a:p>
        </p:txBody>
      </p:sp>
      <p:sp>
        <p:nvSpPr>
          <p:cNvPr id="4" name="Slide Number Placeholder 3"/>
          <p:cNvSpPr>
            <a:spLocks noGrp="1"/>
          </p:cNvSpPr>
          <p:nvPr>
            <p:ph type="sldNum" sz="quarter" idx="10"/>
          </p:nvPr>
        </p:nvSpPr>
        <p:spPr/>
        <p:txBody>
          <a:bodyPr/>
          <a:lstStyle/>
          <a:p>
            <a:fld id="{16F372B7-F257-E944-B76C-F539BE609EA5}" type="slidenum">
              <a:rPr lang="en-US" smtClean="0"/>
              <a:t>11</a:t>
            </a:fld>
            <a:endParaRPr lang="en-US"/>
          </a:p>
        </p:txBody>
      </p:sp>
    </p:spTree>
    <p:extLst>
      <p:ext uri="{BB962C8B-B14F-4D97-AF65-F5344CB8AC3E}">
        <p14:creationId xmlns:p14="http://schemas.microsoft.com/office/powerpoint/2010/main" val="1500513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a silhouette</a:t>
            </a:r>
            <a:r>
              <a:rPr lang="en-US" baseline="0" dirty="0" smtClean="0"/>
              <a:t> picture.</a:t>
            </a:r>
            <a:endParaRPr lang="en-US" dirty="0"/>
          </a:p>
        </p:txBody>
      </p:sp>
      <p:sp>
        <p:nvSpPr>
          <p:cNvPr id="4" name="Slide Number Placeholder 3"/>
          <p:cNvSpPr>
            <a:spLocks noGrp="1"/>
          </p:cNvSpPr>
          <p:nvPr>
            <p:ph type="sldNum" sz="quarter" idx="10"/>
          </p:nvPr>
        </p:nvSpPr>
        <p:spPr/>
        <p:txBody>
          <a:bodyPr/>
          <a:lstStyle/>
          <a:p>
            <a:fld id="{16F372B7-F257-E944-B76C-F539BE609EA5}" type="slidenum">
              <a:rPr lang="en-US" smtClean="0"/>
              <a:t>12</a:t>
            </a:fld>
            <a:endParaRPr lang="en-US"/>
          </a:p>
        </p:txBody>
      </p:sp>
    </p:spTree>
    <p:extLst>
      <p:ext uri="{BB962C8B-B14F-4D97-AF65-F5344CB8AC3E}">
        <p14:creationId xmlns:p14="http://schemas.microsoft.com/office/powerpoint/2010/main" val="1107534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14</a:t>
            </a:fld>
            <a:endParaRPr lang="en-US"/>
          </a:p>
        </p:txBody>
      </p:sp>
    </p:spTree>
    <p:extLst>
      <p:ext uri="{BB962C8B-B14F-4D97-AF65-F5344CB8AC3E}">
        <p14:creationId xmlns:p14="http://schemas.microsoft.com/office/powerpoint/2010/main" val="1649185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16</a:t>
            </a:fld>
            <a:endParaRPr lang="en-US"/>
          </a:p>
        </p:txBody>
      </p:sp>
    </p:spTree>
    <p:extLst>
      <p:ext uri="{BB962C8B-B14F-4D97-AF65-F5344CB8AC3E}">
        <p14:creationId xmlns:p14="http://schemas.microsoft.com/office/powerpoint/2010/main" val="23035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62D651E8-84E0-0D4F-88C5-757A30566F17}" type="slidenum">
              <a:rPr lang="en-US" smtClean="0"/>
              <a:t>17</a:t>
            </a:fld>
            <a:endParaRPr lang="en-US"/>
          </a:p>
        </p:txBody>
      </p:sp>
    </p:spTree>
    <p:extLst>
      <p:ext uri="{BB962C8B-B14F-4D97-AF65-F5344CB8AC3E}">
        <p14:creationId xmlns:p14="http://schemas.microsoft.com/office/powerpoint/2010/main" val="1636780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18</a:t>
            </a:fld>
            <a:endParaRPr lang="en-US"/>
          </a:p>
        </p:txBody>
      </p:sp>
    </p:spTree>
    <p:extLst>
      <p:ext uri="{BB962C8B-B14F-4D97-AF65-F5344CB8AC3E}">
        <p14:creationId xmlns:p14="http://schemas.microsoft.com/office/powerpoint/2010/main" val="1197202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2</a:t>
            </a:fld>
            <a:endParaRPr lang="en-US"/>
          </a:p>
        </p:txBody>
      </p:sp>
    </p:spTree>
    <p:extLst>
      <p:ext uri="{BB962C8B-B14F-4D97-AF65-F5344CB8AC3E}">
        <p14:creationId xmlns:p14="http://schemas.microsoft.com/office/powerpoint/2010/main" val="965019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D651E8-84E0-0D4F-88C5-757A30566F17}"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296166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 vs. Enhanced</a:t>
            </a:r>
            <a:r>
              <a:rPr lang="en-US" baseline="0" dirty="0" smtClean="0"/>
              <a:t> </a:t>
            </a:r>
            <a:r>
              <a:rPr lang="en-US" baseline="0" dirty="0" err="1" smtClean="0"/>
              <a:t>wq</a:t>
            </a:r>
            <a:r>
              <a:rPr lang="en-US" baseline="0" dirty="0" smtClean="0"/>
              <a:t> sites</a:t>
            </a:r>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4</a:t>
            </a:fld>
            <a:endParaRPr lang="en-US"/>
          </a:p>
        </p:txBody>
      </p:sp>
    </p:spTree>
    <p:extLst>
      <p:ext uri="{BB962C8B-B14F-4D97-AF65-F5344CB8AC3E}">
        <p14:creationId xmlns:p14="http://schemas.microsoft.com/office/powerpoint/2010/main" val="928881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27C92758-6148-3E49-84E2-7E02A644A4D0}" type="slidenum">
              <a:rPr lang="en-US" smtClean="0"/>
              <a:t>5</a:t>
            </a:fld>
            <a:endParaRPr lang="en-US"/>
          </a:p>
        </p:txBody>
      </p:sp>
    </p:spTree>
    <p:extLst>
      <p:ext uri="{BB962C8B-B14F-4D97-AF65-F5344CB8AC3E}">
        <p14:creationId xmlns:p14="http://schemas.microsoft.com/office/powerpoint/2010/main" val="1268813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Combine with next slide.</a:t>
            </a:r>
          </a:p>
        </p:txBody>
      </p:sp>
      <p:sp>
        <p:nvSpPr>
          <p:cNvPr id="4" name="Slide Number Placeholder 3"/>
          <p:cNvSpPr>
            <a:spLocks noGrp="1"/>
          </p:cNvSpPr>
          <p:nvPr>
            <p:ph type="sldNum" sz="quarter" idx="10"/>
          </p:nvPr>
        </p:nvSpPr>
        <p:spPr/>
        <p:txBody>
          <a:bodyPr/>
          <a:lstStyle/>
          <a:p>
            <a:fld id="{62D651E8-84E0-0D4F-88C5-757A30566F17}" type="slidenum">
              <a:rPr lang="en-US" smtClean="0"/>
              <a:t>6</a:t>
            </a:fld>
            <a:endParaRPr lang="en-US"/>
          </a:p>
        </p:txBody>
      </p:sp>
    </p:spTree>
    <p:extLst>
      <p:ext uri="{BB962C8B-B14F-4D97-AF65-F5344CB8AC3E}">
        <p14:creationId xmlns:p14="http://schemas.microsoft.com/office/powerpoint/2010/main" val="475601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D651E8-84E0-0D4F-88C5-757A30566F17}" type="slidenum">
              <a:rPr lang="en-US" smtClean="0"/>
              <a:t>7</a:t>
            </a:fld>
            <a:endParaRPr lang="en-US"/>
          </a:p>
        </p:txBody>
      </p:sp>
    </p:spTree>
    <p:extLst>
      <p:ext uri="{BB962C8B-B14F-4D97-AF65-F5344CB8AC3E}">
        <p14:creationId xmlns:p14="http://schemas.microsoft.com/office/powerpoint/2010/main" val="2013283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Combine with next slide.</a:t>
            </a:r>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8</a:t>
            </a:fld>
            <a:endParaRPr lang="en-US"/>
          </a:p>
        </p:txBody>
      </p:sp>
    </p:spTree>
    <p:extLst>
      <p:ext uri="{BB962C8B-B14F-4D97-AF65-F5344CB8AC3E}">
        <p14:creationId xmlns:p14="http://schemas.microsoft.com/office/powerpoint/2010/main" val="1574767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651E8-84E0-0D4F-88C5-757A30566F17}" type="slidenum">
              <a:rPr lang="en-US" smtClean="0"/>
              <a:t>10</a:t>
            </a:fld>
            <a:endParaRPr lang="en-US"/>
          </a:p>
        </p:txBody>
      </p:sp>
    </p:spTree>
    <p:extLst>
      <p:ext uri="{BB962C8B-B14F-4D97-AF65-F5344CB8AC3E}">
        <p14:creationId xmlns:p14="http://schemas.microsoft.com/office/powerpoint/2010/main" val="327860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9CA5BFD-97DB-A240-913B-3DD32C1B4613}"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EBD33-9026-234D-8BFC-0CB0052BDC3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CA5BFD-97DB-A240-913B-3DD32C1B4613}"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EBD33-9026-234D-8BFC-0CB0052BDC3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CA5BFD-97DB-A240-913B-3DD32C1B4613}"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EBD33-9026-234D-8BFC-0CB0052BDC3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9820" y="3897841"/>
            <a:ext cx="691093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359820" y="5568950"/>
            <a:ext cx="6910930" cy="685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2F8E16DD-8D06-2645-9414-0A38BA44255E}" type="datetime1">
              <a:rPr lang="en-US" smtClean="0">
                <a:solidFill>
                  <a:srgbClr val="4C4C4C">
                    <a:tint val="75000"/>
                  </a:srgbClr>
                </a:solidFill>
              </a:rPr>
              <a:pPr/>
              <a:t>7/12/17</a:t>
            </a:fld>
            <a:endParaRPr lang="en-US">
              <a:solidFill>
                <a:srgbClr val="4C4C4C">
                  <a:tint val="75000"/>
                </a:srgbClr>
              </a:solidFill>
            </a:endParaRPr>
          </a:p>
        </p:txBody>
      </p:sp>
      <p:sp>
        <p:nvSpPr>
          <p:cNvPr id="5" name="Footer Placeholder 4"/>
          <p:cNvSpPr>
            <a:spLocks noGrp="1"/>
          </p:cNvSpPr>
          <p:nvPr>
            <p:ph type="ftr" sz="quarter" idx="11"/>
          </p:nvPr>
        </p:nvSpPr>
        <p:spPr/>
        <p:txBody>
          <a:bodyPr/>
          <a:lstStyle/>
          <a:p>
            <a:endParaRPr lang="en-US">
              <a:solidFill>
                <a:srgbClr val="4C4C4C">
                  <a:tint val="75000"/>
                </a:srgbClr>
              </a:solidFill>
            </a:endParaRPr>
          </a:p>
        </p:txBody>
      </p:sp>
      <p:sp>
        <p:nvSpPr>
          <p:cNvPr id="6" name="Slide Number Placeholder 5"/>
          <p:cNvSpPr>
            <a:spLocks noGrp="1"/>
          </p:cNvSpPr>
          <p:nvPr>
            <p:ph type="sldNum" sz="quarter" idx="12"/>
          </p:nvPr>
        </p:nvSpPr>
        <p:spPr/>
        <p:txBody>
          <a:bodyPr/>
          <a:lstStyle/>
          <a:p>
            <a:fld id="{FEA5C961-56A5-1B47-8B6A-46B7779D36A3}" type="slidenum">
              <a:rPr lang="en-US" smtClean="0">
                <a:solidFill>
                  <a:srgbClr val="4C4C4C">
                    <a:tint val="75000"/>
                  </a:srgbClr>
                </a:solidFill>
              </a:rPr>
              <a:pPr/>
              <a:t>‹#›</a:t>
            </a:fld>
            <a:endParaRPr lang="en-US">
              <a:solidFill>
                <a:srgbClr val="4C4C4C">
                  <a:tint val="75000"/>
                </a:srgbClr>
              </a:solidFill>
            </a:endParaRPr>
          </a:p>
        </p:txBody>
      </p:sp>
    </p:spTree>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A35980D-3C92-5544-8258-BA4D8005D2D1}" type="datetime1">
              <a:rPr lang="en-US" smtClean="0">
                <a:solidFill>
                  <a:srgbClr val="4C4C4C">
                    <a:tint val="75000"/>
                  </a:srgbClr>
                </a:solidFill>
              </a:rPr>
              <a:pPr/>
              <a:t>7/12/17</a:t>
            </a:fld>
            <a:endParaRPr lang="en-US">
              <a:solidFill>
                <a:srgbClr val="4C4C4C">
                  <a:tint val="75000"/>
                </a:srgbClr>
              </a:solidFill>
            </a:endParaRPr>
          </a:p>
        </p:txBody>
      </p:sp>
      <p:sp>
        <p:nvSpPr>
          <p:cNvPr id="5" name="Footer Placeholder 4"/>
          <p:cNvSpPr>
            <a:spLocks noGrp="1"/>
          </p:cNvSpPr>
          <p:nvPr>
            <p:ph type="ftr" sz="quarter" idx="11"/>
          </p:nvPr>
        </p:nvSpPr>
        <p:spPr/>
        <p:txBody>
          <a:bodyPr/>
          <a:lstStyle/>
          <a:p>
            <a:endParaRPr lang="en-US">
              <a:solidFill>
                <a:srgbClr val="4C4C4C">
                  <a:tint val="75000"/>
                </a:srgbClr>
              </a:solidFill>
            </a:endParaRPr>
          </a:p>
        </p:txBody>
      </p:sp>
      <p:sp>
        <p:nvSpPr>
          <p:cNvPr id="6" name="Slide Number Placeholder 5"/>
          <p:cNvSpPr>
            <a:spLocks noGrp="1"/>
          </p:cNvSpPr>
          <p:nvPr>
            <p:ph type="sldNum" sz="quarter" idx="12"/>
          </p:nvPr>
        </p:nvSpPr>
        <p:spPr/>
        <p:txBody>
          <a:bodyPr/>
          <a:lstStyle/>
          <a:p>
            <a:fld id="{FEA5C961-56A5-1B47-8B6A-46B7779D36A3}" type="slidenum">
              <a:rPr lang="en-US" smtClean="0">
                <a:solidFill>
                  <a:srgbClr val="4C4C4C">
                    <a:tint val="75000"/>
                  </a:srgbClr>
                </a:solidFill>
              </a:rPr>
              <a:pPr/>
              <a:t>‹#›</a:t>
            </a:fld>
            <a:endParaRPr lang="en-US">
              <a:solidFill>
                <a:srgbClr val="4C4C4C">
                  <a:tint val="75000"/>
                </a:srgbClr>
              </a:solidFill>
            </a:endParaRPr>
          </a:p>
        </p:txBody>
      </p:sp>
    </p:spTree>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9820" y="348710"/>
            <a:ext cx="8413773" cy="2032540"/>
          </a:xfrm>
        </p:spPr>
        <p:txBody>
          <a:bodyPr anchor="b"/>
          <a:lstStyle/>
          <a:p>
            <a:r>
              <a:rPr lang="en-US" dirty="0" smtClean="0"/>
              <a:t>Click to edit Master title style</a:t>
            </a:r>
            <a:endParaRPr lang="en-US" dirty="0"/>
          </a:p>
        </p:txBody>
      </p:sp>
      <p:sp>
        <p:nvSpPr>
          <p:cNvPr id="3" name="Content Placeholder 2"/>
          <p:cNvSpPr>
            <a:spLocks noGrp="1"/>
          </p:cNvSpPr>
          <p:nvPr>
            <p:ph idx="1"/>
          </p:nvPr>
        </p:nvSpPr>
        <p:spPr>
          <a:xfrm>
            <a:off x="457200" y="2656417"/>
            <a:ext cx="8229600" cy="346974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ECAA721-BDC3-1A41-826D-10DB10E7ECA6}" type="datetime1">
              <a:rPr lang="en-US" smtClean="0">
                <a:solidFill>
                  <a:srgbClr val="4C4C4C">
                    <a:tint val="75000"/>
                  </a:srgbClr>
                </a:solidFill>
              </a:rPr>
              <a:pPr/>
              <a:t>7/12/17</a:t>
            </a:fld>
            <a:endParaRPr lang="en-US">
              <a:solidFill>
                <a:srgbClr val="4C4C4C">
                  <a:tint val="75000"/>
                </a:srgbClr>
              </a:solidFill>
            </a:endParaRPr>
          </a:p>
        </p:txBody>
      </p:sp>
      <p:sp>
        <p:nvSpPr>
          <p:cNvPr id="5" name="Footer Placeholder 4"/>
          <p:cNvSpPr>
            <a:spLocks noGrp="1"/>
          </p:cNvSpPr>
          <p:nvPr>
            <p:ph type="ftr" sz="quarter" idx="11"/>
          </p:nvPr>
        </p:nvSpPr>
        <p:spPr/>
        <p:txBody>
          <a:bodyPr/>
          <a:lstStyle/>
          <a:p>
            <a:endParaRPr lang="en-US">
              <a:solidFill>
                <a:srgbClr val="4C4C4C">
                  <a:tint val="75000"/>
                </a:srgbClr>
              </a:solidFill>
            </a:endParaRPr>
          </a:p>
        </p:txBody>
      </p:sp>
      <p:sp>
        <p:nvSpPr>
          <p:cNvPr id="6" name="Slide Number Placeholder 5"/>
          <p:cNvSpPr>
            <a:spLocks noGrp="1"/>
          </p:cNvSpPr>
          <p:nvPr>
            <p:ph type="sldNum" sz="quarter" idx="12"/>
          </p:nvPr>
        </p:nvSpPr>
        <p:spPr/>
        <p:txBody>
          <a:bodyPr/>
          <a:lstStyle/>
          <a:p>
            <a:fld id="{FEA5C961-56A5-1B47-8B6A-46B7779D36A3}" type="slidenum">
              <a:rPr lang="en-US" smtClean="0">
                <a:solidFill>
                  <a:srgbClr val="4C4C4C">
                    <a:tint val="75000"/>
                  </a:srgbClr>
                </a:solidFill>
              </a:rPr>
              <a:pPr/>
              <a:t>‹#›</a:t>
            </a:fld>
            <a:endParaRPr lang="en-US">
              <a:solidFill>
                <a:srgbClr val="4C4C4C">
                  <a:tint val="75000"/>
                </a:srgbClr>
              </a:solidFill>
            </a:endParaRPr>
          </a:p>
        </p:txBody>
      </p:sp>
    </p:spTree>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9821" y="4946650"/>
            <a:ext cx="678393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359820" y="3266546"/>
            <a:ext cx="678393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AA72FE-2CAB-0A43-9741-17017466355A}" type="datetime1">
              <a:rPr lang="en-US" smtClean="0">
                <a:solidFill>
                  <a:srgbClr val="4C4C4C">
                    <a:tint val="75000"/>
                  </a:srgbClr>
                </a:solidFill>
              </a:rPr>
              <a:pPr/>
              <a:t>7/12/17</a:t>
            </a:fld>
            <a:endParaRPr lang="en-US">
              <a:solidFill>
                <a:srgbClr val="4C4C4C">
                  <a:tint val="75000"/>
                </a:srgbClr>
              </a:solidFill>
            </a:endParaRPr>
          </a:p>
        </p:txBody>
      </p:sp>
      <p:sp>
        <p:nvSpPr>
          <p:cNvPr id="5" name="Footer Placeholder 4"/>
          <p:cNvSpPr>
            <a:spLocks noGrp="1"/>
          </p:cNvSpPr>
          <p:nvPr>
            <p:ph type="ftr" sz="quarter" idx="11"/>
          </p:nvPr>
        </p:nvSpPr>
        <p:spPr/>
        <p:txBody>
          <a:bodyPr/>
          <a:lstStyle/>
          <a:p>
            <a:endParaRPr lang="en-US">
              <a:solidFill>
                <a:srgbClr val="4C4C4C">
                  <a:tint val="75000"/>
                </a:srgbClr>
              </a:solidFill>
            </a:endParaRPr>
          </a:p>
        </p:txBody>
      </p:sp>
      <p:sp>
        <p:nvSpPr>
          <p:cNvPr id="6" name="Slide Number Placeholder 5"/>
          <p:cNvSpPr>
            <a:spLocks noGrp="1"/>
          </p:cNvSpPr>
          <p:nvPr>
            <p:ph type="sldNum" sz="quarter" idx="12"/>
          </p:nvPr>
        </p:nvSpPr>
        <p:spPr/>
        <p:txBody>
          <a:bodyPr/>
          <a:lstStyle/>
          <a:p>
            <a:fld id="{FEA5C961-56A5-1B47-8B6A-46B7779D36A3}" type="slidenum">
              <a:rPr lang="en-US" smtClean="0">
                <a:solidFill>
                  <a:srgbClr val="4C4C4C">
                    <a:tint val="75000"/>
                  </a:srgbClr>
                </a:solidFill>
              </a:rPr>
              <a:pPr/>
              <a:t>‹#›</a:t>
            </a:fld>
            <a:endParaRPr lang="en-US">
              <a:solidFill>
                <a:srgbClr val="4C4C4C">
                  <a:tint val="75000"/>
                </a:srgbClr>
              </a:solidFill>
            </a:endParaRPr>
          </a:p>
        </p:txBody>
      </p:sp>
    </p:spTree>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2BE875-AED3-6C4F-9DCC-0021720A712C}" type="datetime1">
              <a:rPr lang="en-US" smtClean="0">
                <a:solidFill>
                  <a:srgbClr val="4C4C4C">
                    <a:tint val="75000"/>
                  </a:srgbClr>
                </a:solidFill>
              </a:rPr>
              <a:pPr/>
              <a:t>7/12/17</a:t>
            </a:fld>
            <a:endParaRPr lang="en-US">
              <a:solidFill>
                <a:srgbClr val="4C4C4C">
                  <a:tint val="75000"/>
                </a:srgbClr>
              </a:solidFill>
            </a:endParaRPr>
          </a:p>
        </p:txBody>
      </p:sp>
      <p:sp>
        <p:nvSpPr>
          <p:cNvPr id="6" name="Footer Placeholder 5"/>
          <p:cNvSpPr>
            <a:spLocks noGrp="1"/>
          </p:cNvSpPr>
          <p:nvPr>
            <p:ph type="ftr" sz="quarter" idx="11"/>
          </p:nvPr>
        </p:nvSpPr>
        <p:spPr/>
        <p:txBody>
          <a:bodyPr/>
          <a:lstStyle/>
          <a:p>
            <a:endParaRPr lang="en-US">
              <a:solidFill>
                <a:srgbClr val="4C4C4C">
                  <a:tint val="75000"/>
                </a:srgbClr>
              </a:solidFill>
            </a:endParaRPr>
          </a:p>
        </p:txBody>
      </p:sp>
      <p:sp>
        <p:nvSpPr>
          <p:cNvPr id="7" name="Slide Number Placeholder 6"/>
          <p:cNvSpPr>
            <a:spLocks noGrp="1"/>
          </p:cNvSpPr>
          <p:nvPr>
            <p:ph type="sldNum" sz="quarter" idx="12"/>
          </p:nvPr>
        </p:nvSpPr>
        <p:spPr/>
        <p:txBody>
          <a:bodyPr/>
          <a:lstStyle/>
          <a:p>
            <a:fld id="{FEA5C961-56A5-1B47-8B6A-46B7779D36A3}" type="slidenum">
              <a:rPr lang="en-US" smtClean="0">
                <a:solidFill>
                  <a:srgbClr val="4C4C4C">
                    <a:tint val="75000"/>
                  </a:srgbClr>
                </a:solidFill>
              </a:rPr>
              <a:pPr/>
              <a:t>‹#›</a:t>
            </a:fld>
            <a:endParaRPr lang="en-US">
              <a:solidFill>
                <a:srgbClr val="4C4C4C">
                  <a:tint val="75000"/>
                </a:srgbClr>
              </a:solidFill>
            </a:endParaRPr>
          </a:p>
        </p:txBody>
      </p:sp>
    </p:spTree>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8219E9-CD14-7041-ADED-5A24D0598346}" type="datetime1">
              <a:rPr lang="en-US" smtClean="0">
                <a:solidFill>
                  <a:srgbClr val="4C4C4C">
                    <a:tint val="75000"/>
                  </a:srgbClr>
                </a:solidFill>
              </a:rPr>
              <a:pPr/>
              <a:t>7/12/17</a:t>
            </a:fld>
            <a:endParaRPr lang="en-US">
              <a:solidFill>
                <a:srgbClr val="4C4C4C">
                  <a:tint val="75000"/>
                </a:srgbClr>
              </a:solidFill>
            </a:endParaRPr>
          </a:p>
        </p:txBody>
      </p:sp>
      <p:sp>
        <p:nvSpPr>
          <p:cNvPr id="4" name="Footer Placeholder 3"/>
          <p:cNvSpPr>
            <a:spLocks noGrp="1"/>
          </p:cNvSpPr>
          <p:nvPr>
            <p:ph type="ftr" sz="quarter" idx="11"/>
          </p:nvPr>
        </p:nvSpPr>
        <p:spPr/>
        <p:txBody>
          <a:bodyPr/>
          <a:lstStyle/>
          <a:p>
            <a:endParaRPr lang="en-US">
              <a:solidFill>
                <a:srgbClr val="4C4C4C">
                  <a:tint val="75000"/>
                </a:srgbClr>
              </a:solidFill>
            </a:endParaRPr>
          </a:p>
        </p:txBody>
      </p:sp>
      <p:sp>
        <p:nvSpPr>
          <p:cNvPr id="5" name="Slide Number Placeholder 4"/>
          <p:cNvSpPr>
            <a:spLocks noGrp="1"/>
          </p:cNvSpPr>
          <p:nvPr>
            <p:ph type="sldNum" sz="quarter" idx="12"/>
          </p:nvPr>
        </p:nvSpPr>
        <p:spPr/>
        <p:txBody>
          <a:bodyPr/>
          <a:lstStyle/>
          <a:p>
            <a:fld id="{FEA5C961-56A5-1B47-8B6A-46B7779D36A3}" type="slidenum">
              <a:rPr lang="en-US" smtClean="0">
                <a:solidFill>
                  <a:srgbClr val="4C4C4C">
                    <a:tint val="75000"/>
                  </a:srgbClr>
                </a:solidFill>
              </a:rPr>
              <a:pPr/>
              <a:t>‹#›</a:t>
            </a:fld>
            <a:endParaRPr lang="en-US">
              <a:solidFill>
                <a:srgbClr val="4C4C4C">
                  <a:tint val="75000"/>
                </a:srgbClr>
              </a:solidFill>
            </a:endParaRPr>
          </a:p>
        </p:txBody>
      </p:sp>
    </p:spTree>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3C8B2-6368-804A-B14A-1EA9BEB36100}" type="datetime1">
              <a:rPr lang="en-US" smtClean="0">
                <a:solidFill>
                  <a:srgbClr val="4C4C4C">
                    <a:tint val="75000"/>
                  </a:srgbClr>
                </a:solidFill>
              </a:rPr>
              <a:pPr/>
              <a:t>7/12/17</a:t>
            </a:fld>
            <a:endParaRPr lang="en-US">
              <a:solidFill>
                <a:srgbClr val="4C4C4C">
                  <a:tint val="75000"/>
                </a:srgbClr>
              </a:solidFill>
            </a:endParaRPr>
          </a:p>
        </p:txBody>
      </p:sp>
      <p:sp>
        <p:nvSpPr>
          <p:cNvPr id="3" name="Footer Placeholder 2"/>
          <p:cNvSpPr>
            <a:spLocks noGrp="1"/>
          </p:cNvSpPr>
          <p:nvPr>
            <p:ph type="ftr" sz="quarter" idx="11"/>
          </p:nvPr>
        </p:nvSpPr>
        <p:spPr/>
        <p:txBody>
          <a:bodyPr/>
          <a:lstStyle/>
          <a:p>
            <a:endParaRPr lang="en-US">
              <a:solidFill>
                <a:srgbClr val="4C4C4C">
                  <a:tint val="75000"/>
                </a:srgbClr>
              </a:solidFill>
            </a:endParaRPr>
          </a:p>
        </p:txBody>
      </p:sp>
      <p:sp>
        <p:nvSpPr>
          <p:cNvPr id="4" name="Slide Number Placeholder 3"/>
          <p:cNvSpPr>
            <a:spLocks noGrp="1"/>
          </p:cNvSpPr>
          <p:nvPr>
            <p:ph type="sldNum" sz="quarter" idx="12"/>
          </p:nvPr>
        </p:nvSpPr>
        <p:spPr/>
        <p:txBody>
          <a:bodyPr/>
          <a:lstStyle/>
          <a:p>
            <a:fld id="{FEA5C961-56A5-1B47-8B6A-46B7779D36A3}" type="slidenum">
              <a:rPr lang="en-US" smtClean="0">
                <a:solidFill>
                  <a:srgbClr val="4C4C4C">
                    <a:tint val="75000"/>
                  </a:srgbClr>
                </a:solidFill>
              </a:rPr>
              <a:pPr/>
              <a:t>‹#›</a:t>
            </a:fld>
            <a:endParaRPr lang="en-US">
              <a:solidFill>
                <a:srgbClr val="4C4C4C">
                  <a:tint val="75000"/>
                </a:srgbClr>
              </a:solidFill>
            </a:endParaRPr>
          </a:p>
        </p:txBody>
      </p:sp>
    </p:spTree>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59820" y="348710"/>
            <a:ext cx="7239013" cy="983721"/>
          </a:xfrm>
        </p:spPr>
        <p:txBody>
          <a:bodyPr/>
          <a:lstStyle/>
          <a:p>
            <a:r>
              <a:rPr lang="en-US" dirty="0" smtClean="0"/>
              <a:t>Click to edit Master title style</a:t>
            </a:r>
            <a:endParaRPr lang="en-US" dirty="0"/>
          </a:p>
        </p:txBody>
      </p:sp>
      <p:pic>
        <p:nvPicPr>
          <p:cNvPr id="6" name="Picture 5" descr="iutah_square.jp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789308" y="348710"/>
            <a:ext cx="984285" cy="984285"/>
          </a:xfrm>
          <a:prstGeom prst="rect">
            <a:avLst/>
          </a:prstGeom>
        </p:spPr>
      </p:pic>
      <p:sp>
        <p:nvSpPr>
          <p:cNvPr id="7" name="Date Placeholder 1"/>
          <p:cNvSpPr>
            <a:spLocks noGrp="1"/>
          </p:cNvSpPr>
          <p:nvPr>
            <p:ph type="dt" sz="half" idx="10"/>
          </p:nvPr>
        </p:nvSpPr>
        <p:spPr>
          <a:xfrm>
            <a:off x="359820" y="6493929"/>
            <a:ext cx="590550" cy="365125"/>
          </a:xfrm>
        </p:spPr>
        <p:txBody>
          <a:bodyPr/>
          <a:lstStyle/>
          <a:p>
            <a:fld id="{66D152AC-E35B-7945-A4A3-13ACF302AE6F}" type="datetime1">
              <a:rPr lang="en-US" smtClean="0">
                <a:solidFill>
                  <a:srgbClr val="4C4C4C">
                    <a:tint val="75000"/>
                  </a:srgbClr>
                </a:solidFill>
              </a:rPr>
              <a:pPr/>
              <a:t>7/12/17</a:t>
            </a:fld>
            <a:endParaRPr lang="en-US">
              <a:solidFill>
                <a:srgbClr val="4C4C4C">
                  <a:tint val="75000"/>
                </a:srgbClr>
              </a:solidFill>
            </a:endParaRPr>
          </a:p>
        </p:txBody>
      </p:sp>
      <p:sp>
        <p:nvSpPr>
          <p:cNvPr id="8" name="Footer Placeholder 2"/>
          <p:cNvSpPr>
            <a:spLocks noGrp="1"/>
          </p:cNvSpPr>
          <p:nvPr>
            <p:ph type="ftr" sz="quarter" idx="11"/>
          </p:nvPr>
        </p:nvSpPr>
        <p:spPr>
          <a:xfrm>
            <a:off x="3124200" y="6493929"/>
            <a:ext cx="2895600" cy="365125"/>
          </a:xfrm>
        </p:spPr>
        <p:txBody>
          <a:bodyPr/>
          <a:lstStyle/>
          <a:p>
            <a:endParaRPr lang="en-US">
              <a:solidFill>
                <a:srgbClr val="4C4C4C">
                  <a:tint val="75000"/>
                </a:srgbClr>
              </a:solidFill>
            </a:endParaRPr>
          </a:p>
        </p:txBody>
      </p:sp>
      <p:sp>
        <p:nvSpPr>
          <p:cNvPr id="9" name="Slide Number Placeholder 3"/>
          <p:cNvSpPr>
            <a:spLocks noGrp="1"/>
          </p:cNvSpPr>
          <p:nvPr>
            <p:ph type="sldNum" sz="quarter" idx="12"/>
          </p:nvPr>
        </p:nvSpPr>
        <p:spPr>
          <a:xfrm>
            <a:off x="8339667" y="6493929"/>
            <a:ext cx="433926" cy="365125"/>
          </a:xfrm>
        </p:spPr>
        <p:txBody>
          <a:bodyPr/>
          <a:lstStyle/>
          <a:p>
            <a:fld id="{FEA5C961-56A5-1B47-8B6A-46B7779D36A3}" type="slidenum">
              <a:rPr lang="en-US" smtClean="0">
                <a:solidFill>
                  <a:srgbClr val="4C4C4C">
                    <a:tint val="75000"/>
                  </a:srgbClr>
                </a:solidFill>
              </a:rPr>
              <a:pPr/>
              <a:t>‹#›</a:t>
            </a:fld>
            <a:endParaRPr lang="en-US">
              <a:solidFill>
                <a:srgbClr val="4C4C4C">
                  <a:tint val="75000"/>
                </a:srgbClr>
              </a:solidFill>
            </a:endParaRPr>
          </a:p>
        </p:txBody>
      </p:sp>
    </p:spTree>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CA5BFD-97DB-A240-913B-3DD32C1B4613}"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EBD33-9026-234D-8BFC-0CB0052BDC30}"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59821" y="348710"/>
            <a:ext cx="4116930" cy="1503373"/>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FEB27046-ACA0-5A47-9708-ED6189A20EAA}" type="datetime1">
              <a:rPr lang="en-US" smtClean="0">
                <a:solidFill>
                  <a:srgbClr val="4C4C4C">
                    <a:tint val="75000"/>
                  </a:srgbClr>
                </a:solidFill>
              </a:rPr>
              <a:pPr/>
              <a:t>7/12/17</a:t>
            </a:fld>
            <a:endParaRPr lang="en-US" dirty="0">
              <a:solidFill>
                <a:srgbClr val="4C4C4C">
                  <a:tint val="75000"/>
                </a:srgbClr>
              </a:solidFill>
            </a:endParaRPr>
          </a:p>
        </p:txBody>
      </p:sp>
      <p:sp>
        <p:nvSpPr>
          <p:cNvPr id="4" name="Slide Number Placeholder 3"/>
          <p:cNvSpPr>
            <a:spLocks noGrp="1"/>
          </p:cNvSpPr>
          <p:nvPr>
            <p:ph type="sldNum" sz="quarter" idx="11"/>
          </p:nvPr>
        </p:nvSpPr>
        <p:spPr/>
        <p:txBody>
          <a:bodyPr/>
          <a:lstStyle/>
          <a:p>
            <a:fld id="{FEA5C961-56A5-1B47-8B6A-46B7779D36A3}" type="slidenum">
              <a:rPr lang="en-US" smtClean="0">
                <a:solidFill>
                  <a:srgbClr val="4C4C4C">
                    <a:tint val="75000"/>
                  </a:srgbClr>
                </a:solidFill>
              </a:rPr>
              <a:pPr/>
              <a:t>‹#›</a:t>
            </a:fld>
            <a:endParaRPr lang="en-US" dirty="0">
              <a:solidFill>
                <a:srgbClr val="4C4C4C">
                  <a:tint val="75000"/>
                </a:srgbClr>
              </a:solidFill>
            </a:endParaRPr>
          </a:p>
        </p:txBody>
      </p:sp>
      <p:sp>
        <p:nvSpPr>
          <p:cNvPr id="5" name="Footer Placeholder 4"/>
          <p:cNvSpPr>
            <a:spLocks noGrp="1"/>
          </p:cNvSpPr>
          <p:nvPr>
            <p:ph type="ftr" sz="quarter" idx="12"/>
          </p:nvPr>
        </p:nvSpPr>
        <p:spPr/>
        <p:txBody>
          <a:bodyPr/>
          <a:lstStyle/>
          <a:p>
            <a:endParaRPr lang="en-US" dirty="0">
              <a:solidFill>
                <a:srgbClr val="4C4C4C">
                  <a:tint val="75000"/>
                </a:srgbClr>
              </a:solidFill>
            </a:endParaRPr>
          </a:p>
        </p:txBody>
      </p:sp>
      <p:sp>
        <p:nvSpPr>
          <p:cNvPr id="6" name="Content Placeholder 2"/>
          <p:cNvSpPr>
            <a:spLocks noGrp="1"/>
          </p:cNvSpPr>
          <p:nvPr>
            <p:ph sz="half" idx="1"/>
          </p:nvPr>
        </p:nvSpPr>
        <p:spPr>
          <a:xfrm>
            <a:off x="359820" y="2095500"/>
            <a:ext cx="4116931" cy="41698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3"/>
          </p:nvPr>
        </p:nvSpPr>
        <p:spPr>
          <a:xfrm>
            <a:off x="4756137" y="348710"/>
            <a:ext cx="3943364" cy="59166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79C548E-2972-624C-8E62-501C7500058C}" type="datetime1">
              <a:rPr lang="en-US" smtClean="0">
                <a:solidFill>
                  <a:srgbClr val="4C4C4C">
                    <a:tint val="75000"/>
                  </a:srgbClr>
                </a:solidFill>
              </a:rPr>
              <a:pPr/>
              <a:t>7/12/17</a:t>
            </a:fld>
            <a:endParaRPr lang="en-US" dirty="0">
              <a:solidFill>
                <a:srgbClr val="4C4C4C">
                  <a:tint val="75000"/>
                </a:srgbClr>
              </a:solidFill>
            </a:endParaRPr>
          </a:p>
        </p:txBody>
      </p:sp>
      <p:sp>
        <p:nvSpPr>
          <p:cNvPr id="4" name="Slide Number Placeholder 3"/>
          <p:cNvSpPr>
            <a:spLocks noGrp="1"/>
          </p:cNvSpPr>
          <p:nvPr>
            <p:ph type="sldNum" sz="quarter" idx="11"/>
          </p:nvPr>
        </p:nvSpPr>
        <p:spPr/>
        <p:txBody>
          <a:bodyPr/>
          <a:lstStyle/>
          <a:p>
            <a:fld id="{FEA5C961-56A5-1B47-8B6A-46B7779D36A3}" type="slidenum">
              <a:rPr lang="en-US" smtClean="0">
                <a:solidFill>
                  <a:srgbClr val="4C4C4C">
                    <a:tint val="75000"/>
                  </a:srgbClr>
                </a:solidFill>
              </a:rPr>
              <a:pPr/>
              <a:t>‹#›</a:t>
            </a:fld>
            <a:endParaRPr lang="en-US" dirty="0">
              <a:solidFill>
                <a:srgbClr val="4C4C4C">
                  <a:tint val="75000"/>
                </a:srgbClr>
              </a:solidFill>
            </a:endParaRPr>
          </a:p>
        </p:txBody>
      </p:sp>
      <p:sp>
        <p:nvSpPr>
          <p:cNvPr id="5" name="Footer Placeholder 4"/>
          <p:cNvSpPr>
            <a:spLocks noGrp="1"/>
          </p:cNvSpPr>
          <p:nvPr>
            <p:ph type="ftr" sz="quarter" idx="12"/>
          </p:nvPr>
        </p:nvSpPr>
        <p:spPr/>
        <p:txBody>
          <a:bodyPr/>
          <a:lstStyle/>
          <a:p>
            <a:endParaRPr lang="en-US" dirty="0">
              <a:solidFill>
                <a:srgbClr val="4C4C4C">
                  <a:tint val="75000"/>
                </a:srgbClr>
              </a:solidFill>
            </a:endParaRPr>
          </a:p>
        </p:txBody>
      </p:sp>
      <p:sp>
        <p:nvSpPr>
          <p:cNvPr id="6" name="Content Placeholder 2"/>
          <p:cNvSpPr>
            <a:spLocks noGrp="1"/>
          </p:cNvSpPr>
          <p:nvPr>
            <p:ph sz="half" idx="1"/>
          </p:nvPr>
        </p:nvSpPr>
        <p:spPr>
          <a:xfrm>
            <a:off x="359820" y="1566334"/>
            <a:ext cx="6339430" cy="469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iutah_square.jp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942667" y="348710"/>
            <a:ext cx="1830926" cy="5916623"/>
          </a:xfrm>
          <a:prstGeom prst="rect">
            <a:avLst/>
          </a:prstGeom>
        </p:spPr>
      </p:pic>
      <p:sp>
        <p:nvSpPr>
          <p:cNvPr id="9" name="Title 1"/>
          <p:cNvSpPr>
            <a:spLocks noGrp="1"/>
          </p:cNvSpPr>
          <p:nvPr>
            <p:ph type="title"/>
          </p:nvPr>
        </p:nvSpPr>
        <p:spPr>
          <a:xfrm>
            <a:off x="359820" y="348710"/>
            <a:ext cx="6339430" cy="983721"/>
          </a:xfrm>
        </p:spPr>
        <p:txBody>
          <a:bodyPr/>
          <a:lstStyle/>
          <a:p>
            <a:r>
              <a:rPr lang="en-US" dirty="0" smtClean="0"/>
              <a:t>Click to edit Master title style</a:t>
            </a:r>
            <a:endParaRPr lang="en-US" dirty="0"/>
          </a:p>
        </p:txBody>
      </p:sp>
    </p:spTree>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A17AC2-E1E8-6743-8342-F97D8D42A5EB}" type="datetimeFigureOut">
              <a:rPr lang="en-US" smtClean="0">
                <a:solidFill>
                  <a:prstClr val="black">
                    <a:tint val="75000"/>
                  </a:prstClr>
                </a:solidFill>
              </a:rPr>
              <a:pPr/>
              <a:t>7/12/17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06800D-3B8D-9545-B5D0-B019760DCD7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A17AC2-E1E8-6743-8342-F97D8D42A5EB}" type="datetimeFigureOut">
              <a:rPr lang="en-US" smtClean="0">
                <a:solidFill>
                  <a:prstClr val="black">
                    <a:tint val="75000"/>
                  </a:prstClr>
                </a:solidFill>
              </a:rPr>
              <a:pPr/>
              <a:t>7/12/17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06800D-3B8D-9545-B5D0-B019760DCD7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A17AC2-E1E8-6743-8342-F97D8D42A5EB}" type="datetimeFigureOut">
              <a:rPr lang="en-US" smtClean="0">
                <a:solidFill>
                  <a:prstClr val="black">
                    <a:tint val="75000"/>
                  </a:prstClr>
                </a:solidFill>
              </a:rPr>
              <a:pPr/>
              <a:t>7/12/17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06800D-3B8D-9545-B5D0-B019760DCD7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A17AC2-E1E8-6743-8342-F97D8D42A5EB}" type="datetimeFigureOut">
              <a:rPr lang="en-US" smtClean="0">
                <a:solidFill>
                  <a:prstClr val="black">
                    <a:tint val="75000"/>
                  </a:prstClr>
                </a:solidFill>
              </a:rPr>
              <a:pPr/>
              <a:t>7/12/17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06800D-3B8D-9545-B5D0-B019760DCD7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A17AC2-E1E8-6743-8342-F97D8D42A5EB}" type="datetimeFigureOut">
              <a:rPr lang="en-US" smtClean="0">
                <a:solidFill>
                  <a:prstClr val="black">
                    <a:tint val="75000"/>
                  </a:prstClr>
                </a:solidFill>
              </a:rPr>
              <a:pPr/>
              <a:t>7/12/17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E06800D-3B8D-9545-B5D0-B019760DCD7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A17AC2-E1E8-6743-8342-F97D8D42A5EB}" type="datetimeFigureOut">
              <a:rPr lang="en-US" smtClean="0">
                <a:solidFill>
                  <a:prstClr val="black">
                    <a:tint val="75000"/>
                  </a:prstClr>
                </a:solidFill>
              </a:rPr>
              <a:pPr/>
              <a:t>7/12/17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E06800D-3B8D-9545-B5D0-B019760DCD7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17AC2-E1E8-6743-8342-F97D8D42A5EB}" type="datetimeFigureOut">
              <a:rPr lang="en-US" smtClean="0">
                <a:solidFill>
                  <a:prstClr val="black">
                    <a:tint val="75000"/>
                  </a:prstClr>
                </a:solidFill>
              </a:rPr>
              <a:pPr/>
              <a:t>7/12/17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E06800D-3B8D-9545-B5D0-B019760DCD7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A17AC2-E1E8-6743-8342-F97D8D42A5EB}" type="datetimeFigureOut">
              <a:rPr lang="en-US" smtClean="0">
                <a:solidFill>
                  <a:prstClr val="black">
                    <a:tint val="75000"/>
                  </a:prstClr>
                </a:solidFill>
              </a:rPr>
              <a:pPr/>
              <a:t>7/12/17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06800D-3B8D-9545-B5D0-B019760DCD7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CA5BFD-97DB-A240-913B-3DD32C1B4613}"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EBD33-9026-234D-8BFC-0CB0052BDC30}"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A17AC2-E1E8-6743-8342-F97D8D42A5EB}" type="datetimeFigureOut">
              <a:rPr lang="en-US" smtClean="0">
                <a:solidFill>
                  <a:prstClr val="black">
                    <a:tint val="75000"/>
                  </a:prstClr>
                </a:solidFill>
              </a:rPr>
              <a:pPr/>
              <a:t>7/12/17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06800D-3B8D-9545-B5D0-B019760DCD7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A17AC2-E1E8-6743-8342-F97D8D42A5EB}" type="datetimeFigureOut">
              <a:rPr lang="en-US" smtClean="0">
                <a:solidFill>
                  <a:prstClr val="black">
                    <a:tint val="75000"/>
                  </a:prstClr>
                </a:solidFill>
              </a:rPr>
              <a:pPr/>
              <a:t>7/12/17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06800D-3B8D-9545-B5D0-B019760DCD7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A17AC2-E1E8-6743-8342-F97D8D42A5EB}" type="datetimeFigureOut">
              <a:rPr lang="en-US" smtClean="0">
                <a:solidFill>
                  <a:prstClr val="black">
                    <a:tint val="75000"/>
                  </a:prstClr>
                </a:solidFill>
              </a:rPr>
              <a:pPr/>
              <a:t>7/12/17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06800D-3B8D-9545-B5D0-B019760DCD7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9CA5BFD-97DB-A240-913B-3DD32C1B4613}" type="datetimeFigureOut">
              <a:rPr lang="en-US" smtClean="0"/>
              <a:t>7/12/17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0EBD33-9026-234D-8BFC-0CB0052BDC3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9CA5BFD-97DB-A240-913B-3DD32C1B4613}" type="datetimeFigureOut">
              <a:rPr lang="en-US" smtClean="0"/>
              <a:t>7/12/17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0EBD33-9026-234D-8BFC-0CB0052BDC3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CA5BFD-97DB-A240-913B-3DD32C1B4613}" type="datetimeFigureOut">
              <a:rPr lang="en-US" smtClean="0"/>
              <a:t>7/12/17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0EBD33-9026-234D-8BFC-0CB0052BDC3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CA5BFD-97DB-A240-913B-3DD32C1B4613}" type="datetimeFigureOut">
              <a:rPr lang="en-US" smtClean="0"/>
              <a:t>7/12/17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0EBD33-9026-234D-8BFC-0CB0052BDC3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CA5BFD-97DB-A240-913B-3DD32C1B4613}" type="datetimeFigureOut">
              <a:rPr lang="en-US" smtClean="0"/>
              <a:t>7/12/17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0EBD33-9026-234D-8BFC-0CB0052BDC3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CA5BFD-97DB-A240-913B-3DD32C1B4613}" type="datetimeFigureOut">
              <a:rPr lang="en-US" smtClean="0"/>
              <a:t>7/12/17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0EBD33-9026-234D-8BFC-0CB0052BDC3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2" Type="http://schemas.openxmlformats.org/officeDocument/2006/relationships/theme" Target="../theme/theme3.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CA5BFD-97DB-A240-913B-3DD32C1B4613}" type="datetimeFigureOut">
              <a:rPr lang="en-US" smtClean="0"/>
              <a:t>7/12/17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0EBD33-9026-234D-8BFC-0CB0052BDC30}" type="slidenum">
              <a:rPr lang="en-US" smtClean="0"/>
              <a:t>‹#›</a:t>
            </a:fld>
            <a:endParaRPr lang="en-US"/>
          </a:p>
        </p:txBody>
      </p:sp>
    </p:spTree>
    <p:extLst>
      <p:ext uri="{BB962C8B-B14F-4D97-AF65-F5344CB8AC3E}">
        <p14:creationId xmlns:p14="http://schemas.microsoft.com/office/powerpoint/2010/main" val="12760288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9820" y="348710"/>
            <a:ext cx="8413773" cy="983721"/>
          </a:xfrm>
          <a:prstGeom prst="rect">
            <a:avLst/>
          </a:prstGeom>
          <a:solidFill>
            <a:schemeClr val="bg1">
              <a:lumMod val="50000"/>
            </a:schemeClr>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148161" y="137050"/>
            <a:ext cx="8837093" cy="6562205"/>
          </a:xfrm>
          <a:prstGeom prst="rect">
            <a:avLst/>
          </a:prstGeom>
          <a:no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Date Placeholder 3"/>
          <p:cNvSpPr>
            <a:spLocks noGrp="1"/>
          </p:cNvSpPr>
          <p:nvPr>
            <p:ph type="dt" sz="half" idx="2"/>
          </p:nvPr>
        </p:nvSpPr>
        <p:spPr>
          <a:xfrm>
            <a:off x="359820" y="6493929"/>
            <a:ext cx="590550" cy="365125"/>
          </a:xfrm>
          <a:prstGeom prst="rect">
            <a:avLst/>
          </a:prstGeom>
          <a:solidFill>
            <a:schemeClr val="bg1"/>
          </a:solidFill>
        </p:spPr>
        <p:txBody>
          <a:bodyPr vert="horz" lIns="91440" tIns="45720" rIns="91440" bIns="45720" rtlCol="0" anchor="ctr"/>
          <a:lstStyle>
            <a:lvl1pPr algn="ctr">
              <a:defRPr sz="1600">
                <a:solidFill>
                  <a:schemeClr val="tx1">
                    <a:tint val="75000"/>
                  </a:schemeClr>
                </a:solidFill>
                <a:latin typeface="ChaletComprime-CologneSixty"/>
                <a:cs typeface="ChaletComprime-CologneSixty"/>
              </a:defRPr>
            </a:lvl1pPr>
          </a:lstStyle>
          <a:p>
            <a:pPr defTabSz="457200"/>
            <a:fld id="{DB8EEE25-81A1-2241-B6C6-315027ACFF34}" type="datetime1">
              <a:rPr lang="en-US" smtClean="0">
                <a:solidFill>
                  <a:srgbClr val="4C4C4C">
                    <a:tint val="75000"/>
                  </a:srgbClr>
                </a:solidFill>
              </a:rPr>
              <a:pPr defTabSz="457200"/>
              <a:t>7/12/17</a:t>
            </a:fld>
            <a:endParaRPr lang="en-US" dirty="0">
              <a:solidFill>
                <a:srgbClr val="4C4C4C">
                  <a:tint val="75000"/>
                </a:srgbClr>
              </a:solidFill>
            </a:endParaRPr>
          </a:p>
        </p:txBody>
      </p:sp>
      <p:sp>
        <p:nvSpPr>
          <p:cNvPr id="6" name="Slide Number Placeholder 5"/>
          <p:cNvSpPr>
            <a:spLocks noGrp="1"/>
          </p:cNvSpPr>
          <p:nvPr>
            <p:ph type="sldNum" sz="quarter" idx="4"/>
          </p:nvPr>
        </p:nvSpPr>
        <p:spPr>
          <a:xfrm>
            <a:off x="8339667" y="6493929"/>
            <a:ext cx="433926" cy="365125"/>
          </a:xfrm>
          <a:prstGeom prst="rect">
            <a:avLst/>
          </a:prstGeom>
          <a:solidFill>
            <a:srgbClr val="FFFFFF"/>
          </a:solidFill>
        </p:spPr>
        <p:txBody>
          <a:bodyPr vert="horz" lIns="91440" tIns="45720" rIns="91440" bIns="45720" rtlCol="0" anchor="ctr"/>
          <a:lstStyle>
            <a:lvl1pPr algn="ctr">
              <a:defRPr sz="1600">
                <a:solidFill>
                  <a:schemeClr val="tx1">
                    <a:tint val="75000"/>
                  </a:schemeClr>
                </a:solidFill>
                <a:latin typeface="ChaletComprime-CologneSixty"/>
                <a:cs typeface="ChaletComprime-CologneSixty"/>
              </a:defRPr>
            </a:lvl1pPr>
          </a:lstStyle>
          <a:p>
            <a:pPr defTabSz="457200"/>
            <a:fld id="{FEA5C961-56A5-1B47-8B6A-46B7779D36A3}" type="slidenum">
              <a:rPr lang="en-US" smtClean="0">
                <a:solidFill>
                  <a:srgbClr val="4C4C4C">
                    <a:tint val="75000"/>
                  </a:srgbClr>
                </a:solidFill>
              </a:rPr>
              <a:pPr defTabSz="457200"/>
              <a:t>‹#›</a:t>
            </a:fld>
            <a:endParaRPr lang="en-US" dirty="0">
              <a:solidFill>
                <a:srgbClr val="4C4C4C">
                  <a:tint val="75000"/>
                </a:srgbClr>
              </a:solidFill>
            </a:endParaRPr>
          </a:p>
        </p:txBody>
      </p:sp>
      <p:sp>
        <p:nvSpPr>
          <p:cNvPr id="5" name="Footer Placeholder 4"/>
          <p:cNvSpPr>
            <a:spLocks noGrp="1"/>
          </p:cNvSpPr>
          <p:nvPr>
            <p:ph type="ftr" sz="quarter" idx="3"/>
          </p:nvPr>
        </p:nvSpPr>
        <p:spPr>
          <a:xfrm>
            <a:off x="3124200" y="6493929"/>
            <a:ext cx="2895600" cy="365125"/>
          </a:xfrm>
          <a:prstGeom prst="rect">
            <a:avLst/>
          </a:prstGeom>
          <a:solidFill>
            <a:srgbClr val="FFFFFF"/>
          </a:solidFill>
        </p:spPr>
        <p:txBody>
          <a:bodyPr vert="horz" lIns="91440" tIns="45720" rIns="91440" bIns="45720" rtlCol="0" anchor="ctr"/>
          <a:lstStyle>
            <a:lvl1pPr algn="ctr">
              <a:defRPr sz="1600">
                <a:solidFill>
                  <a:schemeClr val="tx1">
                    <a:tint val="75000"/>
                  </a:schemeClr>
                </a:solidFill>
                <a:latin typeface="ChaletComprime-CologneSixty"/>
                <a:cs typeface="ChaletComprime-CologneSixty"/>
              </a:defRPr>
            </a:lvl1pPr>
          </a:lstStyle>
          <a:p>
            <a:pPr defTabSz="457200"/>
            <a:endParaRPr lang="en-US" dirty="0">
              <a:solidFill>
                <a:srgbClr val="4C4C4C">
                  <a:tint val="75000"/>
                </a:srgbClr>
              </a:solidFill>
            </a:endParaRPr>
          </a:p>
        </p:txBody>
      </p:sp>
    </p:spTree>
    <p:extLst>
      <p:ext uri="{BB962C8B-B14F-4D97-AF65-F5344CB8AC3E}">
        <p14:creationId xmlns:p14="http://schemas.microsoft.com/office/powerpoint/2010/main" val="15424761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p:fade/>
  </p:transition>
  <p:hf sldNum="0" hdr="0" ftr="0" dt="0"/>
  <p:txStyles>
    <p:title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p:titleStyle>
    <p:bodyStyle>
      <a:lvl1pPr marL="342900" indent="-342900" algn="l" defTabSz="457200" rtl="0" eaLnBrk="1" latinLnBrk="0" hangingPunct="1">
        <a:spcBef>
          <a:spcPct val="20000"/>
        </a:spcBef>
        <a:buClr>
          <a:schemeClr val="accent2"/>
        </a:buClr>
        <a:buFont typeface="Arial"/>
        <a:buChar char="•"/>
        <a:defRPr sz="3200" b="0" i="0" kern="1200">
          <a:solidFill>
            <a:schemeClr val="tx2">
              <a:lumMod val="75000"/>
              <a:lumOff val="25000"/>
            </a:schemeClr>
          </a:solidFill>
          <a:latin typeface="+mn-lt"/>
          <a:ea typeface="+mn-ea"/>
          <a:cs typeface="Helvetica Condensed Medium"/>
        </a:defRPr>
      </a:lvl1pPr>
      <a:lvl2pPr marL="742950" indent="-285750" algn="l" defTabSz="457200" rtl="0" eaLnBrk="1" latinLnBrk="0" hangingPunct="1">
        <a:spcBef>
          <a:spcPct val="20000"/>
        </a:spcBef>
        <a:buClr>
          <a:schemeClr val="accent1"/>
        </a:buClr>
        <a:buFont typeface="Wingdings" charset="2"/>
        <a:buChar char="§"/>
        <a:defRPr sz="2800" b="0" i="0" kern="1200">
          <a:solidFill>
            <a:schemeClr val="tx2">
              <a:lumMod val="75000"/>
              <a:lumOff val="25000"/>
            </a:schemeClr>
          </a:solidFill>
          <a:latin typeface="+mn-lt"/>
          <a:ea typeface="+mn-ea"/>
          <a:cs typeface="Helvetica Condensed Medium"/>
        </a:defRPr>
      </a:lvl2pPr>
      <a:lvl3pPr marL="1143000" indent="-228600" algn="l" defTabSz="457200" rtl="0" eaLnBrk="1" latinLnBrk="0" hangingPunct="1">
        <a:spcBef>
          <a:spcPct val="20000"/>
        </a:spcBef>
        <a:buClr>
          <a:schemeClr val="accent3"/>
        </a:buClr>
        <a:buFont typeface="Arial"/>
        <a:buChar char="•"/>
        <a:defRPr sz="2400" b="0" i="0" kern="1200">
          <a:solidFill>
            <a:schemeClr val="tx2">
              <a:lumMod val="75000"/>
              <a:lumOff val="25000"/>
            </a:schemeClr>
          </a:solidFill>
          <a:latin typeface="+mn-lt"/>
          <a:ea typeface="+mn-ea"/>
          <a:cs typeface="Helvetica Condensed Medium"/>
        </a:defRPr>
      </a:lvl3pPr>
      <a:lvl4pPr marL="1600200" indent="-228600" algn="l" defTabSz="457200" rtl="0" eaLnBrk="1" latinLnBrk="0" hangingPunct="1">
        <a:spcBef>
          <a:spcPct val="20000"/>
        </a:spcBef>
        <a:buClr>
          <a:schemeClr val="accent5"/>
        </a:buClr>
        <a:buFont typeface="Wingdings" charset="2"/>
        <a:buChar char="§"/>
        <a:defRPr sz="2000" b="0" i="0" kern="1200">
          <a:solidFill>
            <a:schemeClr val="tx2">
              <a:lumMod val="75000"/>
              <a:lumOff val="25000"/>
            </a:schemeClr>
          </a:solidFill>
          <a:latin typeface="+mn-lt"/>
          <a:ea typeface="+mn-ea"/>
          <a:cs typeface="Helvetica Condensed Medium"/>
        </a:defRPr>
      </a:lvl4pPr>
      <a:lvl5pPr marL="2057400" indent="-228600" algn="l" defTabSz="457200" rtl="0" eaLnBrk="1" latinLnBrk="0" hangingPunct="1">
        <a:spcBef>
          <a:spcPct val="20000"/>
        </a:spcBef>
        <a:buClr>
          <a:schemeClr val="accent6"/>
        </a:buClr>
        <a:buFont typeface="Arial"/>
        <a:buChar char="•"/>
        <a:defRPr sz="2000" b="0" i="0" kern="1200">
          <a:solidFill>
            <a:schemeClr val="tx2">
              <a:lumMod val="75000"/>
              <a:lumOff val="25000"/>
            </a:schemeClr>
          </a:solidFill>
          <a:latin typeface="+mn-lt"/>
          <a:ea typeface="+mn-ea"/>
          <a:cs typeface="Helvetica Condensed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2A17AC2-E1E8-6743-8342-F97D8D42A5EB}" type="datetimeFigureOut">
              <a:rPr lang="en-US" smtClean="0">
                <a:solidFill>
                  <a:prstClr val="black">
                    <a:tint val="75000"/>
                  </a:prstClr>
                </a:solidFill>
              </a:rPr>
              <a:pPr defTabSz="457200"/>
              <a:t>7/12/17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E06800D-3B8D-9545-B5D0-B019760DCD7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60629532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data.iutahepscor.org/surveys/" TargetMode="External"/><Relationship Id="rId4" Type="http://schemas.openxmlformats.org/officeDocument/2006/relationships/image" Target="../media/image14.jpeg"/><Relationship Id="rId5" Type="http://schemas.openxmlformats.org/officeDocument/2006/relationships/image" Target="../media/image15.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12.jpeg"/><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g"/><Relationship Id="rId5" Type="http://schemas.openxmlformats.org/officeDocument/2006/relationships/image" Target="../media/image35.png"/><Relationship Id="rId1" Type="http://schemas.openxmlformats.org/officeDocument/2006/relationships/slideLayout" Target="../slideLayouts/slideLayout19.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44.tiff"/><Relationship Id="rId13" Type="http://schemas.openxmlformats.org/officeDocument/2006/relationships/image" Target="../media/image45.tiff"/><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4.jp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46.tiff"/><Relationship Id="rId1" Type="http://schemas.openxmlformats.org/officeDocument/2006/relationships/slideLayout" Target="../slideLayouts/slideLayout19.xml"/><Relationship Id="rId2" Type="http://schemas.openxmlformats.org/officeDocument/2006/relationships/image" Target="../media/image45.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jpeg"/><Relationship Id="rId6" Type="http://schemas.openxmlformats.org/officeDocument/2006/relationships/image" Target="../media/image51.png"/><Relationship Id="rId7" Type="http://schemas.openxmlformats.org/officeDocument/2006/relationships/image" Target="../media/image52.gif"/><Relationship Id="rId1" Type="http://schemas.openxmlformats.org/officeDocument/2006/relationships/slideLayout" Target="../slideLayouts/slideLayout19.xml"/><Relationship Id="rId2"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eg"/><Relationship Id="rId5" Type="http://schemas.openxmlformats.org/officeDocument/2006/relationships/image" Target="../media/image55.tiff"/><Relationship Id="rId6" Type="http://schemas.openxmlformats.org/officeDocument/2006/relationships/image" Target="../media/image56.tiff"/><Relationship Id="rId1" Type="http://schemas.openxmlformats.org/officeDocument/2006/relationships/slideLayout" Target="../slideLayouts/slideLayout19.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1" Type="http://schemas.openxmlformats.org/officeDocument/2006/relationships/image" Target="../media/image59.png"/><Relationship Id="rId12" Type="http://schemas.openxmlformats.org/officeDocument/2006/relationships/image" Target="../media/image60.png"/><Relationship Id="rId13" Type="http://schemas.openxmlformats.org/officeDocument/2006/relationships/image" Target="../media/image61.png"/><Relationship Id="rId14" Type="http://schemas.openxmlformats.org/officeDocument/2006/relationships/image" Target="../media/image62.png"/><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57.jpeg"/><Relationship Id="rId4" Type="http://schemas.openxmlformats.org/officeDocument/2006/relationships/image" Target="../media/image58.png"/><Relationship Id="rId5" Type="http://schemas.openxmlformats.org/officeDocument/2006/relationships/image" Target="../media/image24.png"/><Relationship Id="rId6" Type="http://schemas.openxmlformats.org/officeDocument/2006/relationships/image" Target="../media/image25.jpe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16.png"/><Relationship Id="rId10" Type="http://schemas.openxmlformats.org/officeDocument/2006/relationships/image" Target="../media/image17.jpeg"/></Relationships>
</file>

<file path=ppt/slides/_rels/slide18.xml.rels><?xml version="1.0" encoding="UTF-8" standalone="yes"?>
<Relationships xmlns="http://schemas.openxmlformats.org/package/2006/relationships"><Relationship Id="rId11" Type="http://schemas.openxmlformats.org/officeDocument/2006/relationships/hyperlink" Target="https://github.com/UCHIC/iUtahUtilities" TargetMode="External"/><Relationship Id="rId12" Type="http://schemas.openxmlformats.org/officeDocument/2006/relationships/hyperlink" Target="https://github.com/UCHIC/SurveyDataViewer" TargetMode="External"/><Relationship Id="rId13" Type="http://schemas.openxmlformats.org/officeDocument/2006/relationships/hyperlink" Target="https://github.com/UCHIC/iUTAHData" TargetMode="External"/><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hyperlink" Target="mailto:jeff.horsburgh@usu.edu" TargetMode="External"/><Relationship Id="rId4" Type="http://schemas.openxmlformats.org/officeDocument/2006/relationships/hyperlink" Target="mailto:Amber.jones@usu.edu" TargetMode="External"/><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hyperlink" Target="https://github.com/UCHIC/WEBTSA" TargetMode="External"/><Relationship Id="rId8" Type="http://schemas.openxmlformats.org/officeDocument/2006/relationships/hyperlink" Target="https://github.com/ODM2/ODM2StreamingDataLoader" TargetMode="External"/><Relationship Id="rId9" Type="http://schemas.openxmlformats.org/officeDocument/2006/relationships/hyperlink" Target="https://github.com/UCHIC/ODMToolsPython" TargetMode="External"/><Relationship Id="rId10" Type="http://schemas.openxmlformats.org/officeDocument/2006/relationships/hyperlink" Target="https://github.com/UCHIC/ODM2Sensor"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png"/><Relationship Id="rId5" Type="http://schemas.openxmlformats.org/officeDocument/2006/relationships/hyperlink" Target="http://dx.doi.org/10.1007/s10661-015-4594-3" TargetMode="External"/><Relationship Id="rId6" Type="http://schemas.openxmlformats.org/officeDocument/2006/relationships/image" Target="../media/image12.jpeg"/><Relationship Id="rId7" Type="http://schemas.openxmlformats.org/officeDocument/2006/relationships/image" Target="../media/image13.jpg"/><Relationship Id="rId8" Type="http://schemas.openxmlformats.org/officeDocument/2006/relationships/image" Target="../media/image14.jpeg"/><Relationship Id="rId9" Type="http://schemas.openxmlformats.org/officeDocument/2006/relationships/image" Target="../media/image15.png"/><Relationship Id="rId10" Type="http://schemas.openxmlformats.org/officeDocument/2006/relationships/image" Target="../media/image16.png"/><Relationship Id="rId11" Type="http://schemas.openxmlformats.org/officeDocument/2006/relationships/image" Target="../media/image17.jpe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2.jpeg"/><Relationship Id="rId6" Type="http://schemas.openxmlformats.org/officeDocument/2006/relationships/image" Target="../media/image13.jpg"/><Relationship Id="rId7" Type="http://schemas.openxmlformats.org/officeDocument/2006/relationships/image" Target="../media/image16.png"/><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tiff"/><Relationship Id="rId5" Type="http://schemas.openxmlformats.org/officeDocument/2006/relationships/image" Target="../media/image22.png"/><Relationship Id="rId1" Type="http://schemas.openxmlformats.org/officeDocument/2006/relationships/slideLayout" Target="../slideLayouts/slideLayout1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25.jpe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jpeg"/><Relationship Id="rId1" Type="http://schemas.openxmlformats.org/officeDocument/2006/relationships/slideLayout" Target="../slideLayouts/slideLayout1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0606" r="6256"/>
          <a:stretch/>
        </p:blipFill>
        <p:spPr>
          <a:xfrm>
            <a:off x="0" y="-5548"/>
            <a:ext cx="9144000" cy="5060698"/>
          </a:xfrm>
          <a:prstGeom prst="rect">
            <a:avLst/>
          </a:prstGeom>
        </p:spPr>
      </p:pic>
      <p:sp>
        <p:nvSpPr>
          <p:cNvPr id="13" name="Rectangle 12"/>
          <p:cNvSpPr/>
          <p:nvPr/>
        </p:nvSpPr>
        <p:spPr>
          <a:xfrm>
            <a:off x="0" y="4009013"/>
            <a:ext cx="9144000" cy="1055565"/>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0" y="1990312"/>
            <a:ext cx="9144000" cy="1438689"/>
          </a:xfrm>
          <a:prstGeom prst="rect">
            <a:avLst/>
          </a:prstGeom>
          <a:solidFill>
            <a:srgbClr val="043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603739" y="1143000"/>
            <a:ext cx="7889630" cy="2286000"/>
          </a:xfrm>
        </p:spPr>
        <p:txBody>
          <a:bodyPr>
            <a:normAutofit/>
          </a:bodyPr>
          <a:lstStyle/>
          <a:p>
            <a:r>
              <a:rPr lang="en-US" sz="3300" b="1" dirty="0">
                <a:solidFill>
                  <a:schemeClr val="bg1"/>
                </a:solidFill>
              </a:rPr>
              <a:t>Cyberinfrastructure to Support Large Scale, Collaborative Water Research in Utah: Critical Outcomes from the </a:t>
            </a:r>
            <a:r>
              <a:rPr lang="en-US" sz="3300" b="1" dirty="0" err="1">
                <a:solidFill>
                  <a:schemeClr val="bg1"/>
                </a:solidFill>
              </a:rPr>
              <a:t>iUTAH</a:t>
            </a:r>
            <a:r>
              <a:rPr lang="en-US" sz="3300" b="1" dirty="0">
                <a:solidFill>
                  <a:schemeClr val="bg1"/>
                </a:solidFill>
              </a:rPr>
              <a:t> Project</a:t>
            </a:r>
            <a:endParaRPr lang="en-US" sz="2700" b="1" dirty="0">
              <a:solidFill>
                <a:schemeClr val="bg1"/>
              </a:solidFill>
            </a:endParaRPr>
          </a:p>
        </p:txBody>
      </p:sp>
      <p:sp>
        <p:nvSpPr>
          <p:cNvPr id="3" name="Subtitle 2"/>
          <p:cNvSpPr>
            <a:spLocks noGrp="1"/>
          </p:cNvSpPr>
          <p:nvPr>
            <p:ph type="subTitle" idx="1"/>
          </p:nvPr>
        </p:nvSpPr>
        <p:spPr>
          <a:xfrm>
            <a:off x="0" y="4492281"/>
            <a:ext cx="9144000" cy="2365719"/>
          </a:xfrm>
        </p:spPr>
        <p:txBody>
          <a:bodyPr>
            <a:noAutofit/>
          </a:bodyPr>
          <a:lstStyle/>
          <a:p>
            <a:r>
              <a:rPr lang="en-US" sz="3600" b="1" dirty="0">
                <a:solidFill>
                  <a:schemeClr val="accent1">
                    <a:lumMod val="50000"/>
                  </a:schemeClr>
                </a:solidFill>
              </a:rPr>
              <a:t>Jeffery S. </a:t>
            </a:r>
            <a:r>
              <a:rPr lang="en-US" sz="3600" b="1" dirty="0" smtClean="0">
                <a:solidFill>
                  <a:schemeClr val="accent1">
                    <a:lumMod val="50000"/>
                  </a:schemeClr>
                </a:solidFill>
              </a:rPr>
              <a:t>Horsburgh</a:t>
            </a:r>
          </a:p>
          <a:p>
            <a:r>
              <a:rPr lang="en-US" sz="2000" dirty="0" smtClean="0">
                <a:solidFill>
                  <a:schemeClr val="accent1">
                    <a:lumMod val="50000"/>
                  </a:schemeClr>
                </a:solidFill>
              </a:rPr>
              <a:t>Amber </a:t>
            </a:r>
            <a:r>
              <a:rPr lang="en-US" sz="2000" dirty="0">
                <a:solidFill>
                  <a:schemeClr val="accent1">
                    <a:lumMod val="50000"/>
                  </a:schemeClr>
                </a:solidFill>
              </a:rPr>
              <a:t>Spackman Jones </a:t>
            </a:r>
          </a:p>
          <a:p>
            <a:r>
              <a:rPr lang="en-US" sz="2000" dirty="0">
                <a:solidFill>
                  <a:schemeClr val="accent1">
                    <a:lumMod val="50000"/>
                  </a:schemeClr>
                </a:solidFill>
              </a:rPr>
              <a:t>And the </a:t>
            </a:r>
            <a:r>
              <a:rPr lang="en-US" sz="2000" dirty="0" err="1">
                <a:solidFill>
                  <a:schemeClr val="accent1">
                    <a:lumMod val="50000"/>
                  </a:schemeClr>
                </a:solidFill>
              </a:rPr>
              <a:t>iUTAH</a:t>
            </a:r>
            <a:r>
              <a:rPr lang="en-US" sz="2000" dirty="0">
                <a:solidFill>
                  <a:schemeClr val="accent1">
                    <a:lumMod val="50000"/>
                  </a:schemeClr>
                </a:solidFill>
              </a:rPr>
              <a:t> Cyberinfrastructure Team</a:t>
            </a:r>
          </a:p>
        </p:txBody>
      </p:sp>
      <p:pic>
        <p:nvPicPr>
          <p:cNvPr id="4" name="Picture 3"/>
          <p:cNvPicPr>
            <a:picLocks noChangeAspect="1"/>
          </p:cNvPicPr>
          <p:nvPr/>
        </p:nvPicPr>
        <p:blipFill>
          <a:blip r:embed="rId4"/>
          <a:stretch>
            <a:fillRect/>
          </a:stretch>
        </p:blipFill>
        <p:spPr>
          <a:xfrm>
            <a:off x="3687304" y="5958781"/>
            <a:ext cx="1769391" cy="758627"/>
          </a:xfrm>
          <a:prstGeom prst="rect">
            <a:avLst/>
          </a:prstGeom>
        </p:spPr>
      </p:pic>
    </p:spTree>
    <p:extLst>
      <p:ext uri="{BB962C8B-B14F-4D97-AF65-F5344CB8AC3E}">
        <p14:creationId xmlns:p14="http://schemas.microsoft.com/office/powerpoint/2010/main" val="7526155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311469" y="348710"/>
            <a:ext cx="7306056"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3200" dirty="0" smtClean="0">
                <a:latin typeface="+mj-lt"/>
              </a:rPr>
              <a:t>Visualizing Social Science Survey Results</a:t>
            </a:r>
            <a:endParaRPr lang="en-US" sz="3200" dirty="0">
              <a:latin typeface="+mj-lt"/>
            </a:endParaRPr>
          </a:p>
        </p:txBody>
      </p:sp>
      <p:sp>
        <p:nvSpPr>
          <p:cNvPr id="12" name="Content Placeholder 2"/>
          <p:cNvSpPr txBox="1">
            <a:spLocks/>
          </p:cNvSpPr>
          <p:nvPr/>
        </p:nvSpPr>
        <p:spPr>
          <a:xfrm>
            <a:off x="457200" y="1557870"/>
            <a:ext cx="3241159" cy="3268133"/>
          </a:xfrm>
          <a:prstGeom prst="rect">
            <a:avLst/>
          </a:prstGeom>
        </p:spPr>
        <p:txBody>
          <a:bodyPr>
            <a:normAutofit fontScale="92500"/>
          </a:bodyPr>
          <a:lstStyle>
            <a:lvl1pPr marL="342900" indent="-342900" algn="l" defTabSz="457200" rtl="0" eaLnBrk="1" latinLnBrk="0" hangingPunct="1">
              <a:spcBef>
                <a:spcPct val="20000"/>
              </a:spcBef>
              <a:buClr>
                <a:schemeClr val="accent2"/>
              </a:buClr>
              <a:buFont typeface="Arial"/>
              <a:buChar char="•"/>
              <a:defRPr sz="3200" b="0" i="0" kern="1200">
                <a:solidFill>
                  <a:schemeClr val="tx2">
                    <a:lumMod val="75000"/>
                    <a:lumOff val="25000"/>
                  </a:schemeClr>
                </a:solidFill>
                <a:latin typeface="+mn-lt"/>
                <a:ea typeface="+mn-ea"/>
                <a:cs typeface="Helvetica Condensed Medium"/>
              </a:defRPr>
            </a:lvl1pPr>
            <a:lvl2pPr marL="742950" indent="-285750" algn="l" defTabSz="457200" rtl="0" eaLnBrk="1" latinLnBrk="0" hangingPunct="1">
              <a:spcBef>
                <a:spcPct val="20000"/>
              </a:spcBef>
              <a:buClr>
                <a:schemeClr val="accent1"/>
              </a:buClr>
              <a:buFont typeface="Wingdings" charset="2"/>
              <a:buChar char="§"/>
              <a:defRPr sz="2800" b="0" i="0" kern="1200">
                <a:solidFill>
                  <a:schemeClr val="tx2">
                    <a:lumMod val="75000"/>
                    <a:lumOff val="25000"/>
                  </a:schemeClr>
                </a:solidFill>
                <a:latin typeface="+mn-lt"/>
                <a:ea typeface="+mn-ea"/>
                <a:cs typeface="Helvetica Condensed Medium"/>
              </a:defRPr>
            </a:lvl2pPr>
            <a:lvl3pPr marL="1143000" indent="-228600" algn="l" defTabSz="457200" rtl="0" eaLnBrk="1" latinLnBrk="0" hangingPunct="1">
              <a:spcBef>
                <a:spcPct val="20000"/>
              </a:spcBef>
              <a:buClr>
                <a:schemeClr val="accent3"/>
              </a:buClr>
              <a:buFont typeface="Arial"/>
              <a:buChar char="•"/>
              <a:defRPr sz="2400" b="0" i="0" kern="1200">
                <a:solidFill>
                  <a:schemeClr val="tx2">
                    <a:lumMod val="75000"/>
                    <a:lumOff val="25000"/>
                  </a:schemeClr>
                </a:solidFill>
                <a:latin typeface="+mn-lt"/>
                <a:ea typeface="+mn-ea"/>
                <a:cs typeface="Helvetica Condensed Medium"/>
              </a:defRPr>
            </a:lvl3pPr>
            <a:lvl4pPr marL="1600200" indent="-228600" algn="l" defTabSz="457200" rtl="0" eaLnBrk="1" latinLnBrk="0" hangingPunct="1">
              <a:spcBef>
                <a:spcPct val="20000"/>
              </a:spcBef>
              <a:buClr>
                <a:schemeClr val="accent5"/>
              </a:buClr>
              <a:buFont typeface="Wingdings" charset="2"/>
              <a:buChar char="§"/>
              <a:defRPr sz="2000" b="0" i="0" kern="1200">
                <a:solidFill>
                  <a:schemeClr val="tx2">
                    <a:lumMod val="75000"/>
                    <a:lumOff val="25000"/>
                  </a:schemeClr>
                </a:solidFill>
                <a:latin typeface="+mn-lt"/>
                <a:ea typeface="+mn-ea"/>
                <a:cs typeface="Helvetica Condensed Medium"/>
              </a:defRPr>
            </a:lvl4pPr>
            <a:lvl5pPr marL="2057400" indent="-228600" algn="l" defTabSz="457200" rtl="0" eaLnBrk="1" latinLnBrk="0" hangingPunct="1">
              <a:spcBef>
                <a:spcPct val="20000"/>
              </a:spcBef>
              <a:buClr>
                <a:schemeClr val="accent6"/>
              </a:buClr>
              <a:buFont typeface="Arial"/>
              <a:buChar char="•"/>
              <a:defRPr sz="2000" b="0" i="0" kern="1200">
                <a:solidFill>
                  <a:schemeClr val="tx2">
                    <a:lumMod val="75000"/>
                    <a:lumOff val="25000"/>
                  </a:schemeClr>
                </a:solidFill>
                <a:latin typeface="+mn-lt"/>
                <a:ea typeface="+mn-ea"/>
                <a:cs typeface="Helvetica Condensed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00" dirty="0" smtClean="0">
                <a:solidFill>
                  <a:schemeClr val="tx1"/>
                </a:solidFill>
              </a:rPr>
              <a:t>Visualization of public intercept survey results</a:t>
            </a:r>
          </a:p>
          <a:p>
            <a:r>
              <a:rPr lang="en-US" sz="2600" dirty="0" smtClean="0">
                <a:solidFill>
                  <a:schemeClr val="tx1"/>
                </a:solidFill>
              </a:rPr>
              <a:t>Generic and reusable survey template</a:t>
            </a:r>
          </a:p>
          <a:p>
            <a:r>
              <a:rPr lang="en-US" sz="2600" dirty="0" smtClean="0">
                <a:solidFill>
                  <a:schemeClr val="tx1"/>
                </a:solidFill>
              </a:rPr>
              <a:t>Open source code</a:t>
            </a:r>
          </a:p>
          <a:p>
            <a:endParaRPr lang="en-US" sz="1900" dirty="0" smtClean="0"/>
          </a:p>
          <a:p>
            <a:pPr marL="0" lvl="1" indent="0">
              <a:buClr>
                <a:schemeClr val="accent2"/>
              </a:buClr>
              <a:buNone/>
            </a:pPr>
            <a:r>
              <a:rPr lang="en-US" sz="2600" dirty="0">
                <a:hlinkClick r:id="rId3"/>
              </a:rPr>
              <a:t>http://data.iutahepscor.org/surveys</a:t>
            </a:r>
            <a:r>
              <a:rPr lang="en-US" sz="2600" dirty="0" smtClean="0">
                <a:hlinkClick r:id="rId3"/>
              </a:rPr>
              <a:t>/</a:t>
            </a:r>
            <a:endParaRPr lang="en-US" sz="2600" dirty="0"/>
          </a:p>
        </p:txBody>
      </p:sp>
      <p:pic>
        <p:nvPicPr>
          <p:cNvPr id="7" name="Picture 6" descr="Mauriel.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1557" y="4994776"/>
            <a:ext cx="1091631" cy="1217015"/>
          </a:xfrm>
          <a:prstGeom prst="rect">
            <a:avLst/>
          </a:prstGeom>
        </p:spPr>
      </p:pic>
      <p:pic>
        <p:nvPicPr>
          <p:cNvPr id="8" name="Picture 7" descr="Juan.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61925" y="4992629"/>
            <a:ext cx="1219162" cy="1219162"/>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66903" y="1390502"/>
            <a:ext cx="4619897" cy="4158658"/>
          </a:xfrm>
          <a:prstGeom prst="rect">
            <a:avLst/>
          </a:prstGeom>
          <a:ln>
            <a:solidFill>
              <a:schemeClr val="tx1"/>
            </a:solidFill>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58344" y="4175131"/>
            <a:ext cx="2148392" cy="1929026"/>
          </a:xfrm>
          <a:prstGeom prst="rect">
            <a:avLst/>
          </a:prstGeom>
          <a:ln>
            <a:solidFill>
              <a:schemeClr val="tx1"/>
            </a:solidFill>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219051" y="4051783"/>
            <a:ext cx="2251569" cy="2025134"/>
          </a:xfrm>
          <a:prstGeom prst="rect">
            <a:avLst/>
          </a:prstGeom>
          <a:ln>
            <a:solidFill>
              <a:schemeClr val="tx1"/>
            </a:solidFill>
          </a:ln>
          <a:effectLst>
            <a:outerShdw blurRad="50800" dist="38100" dir="2700000" algn="tl" rotWithShape="0">
              <a:srgbClr val="000000">
                <a:alpha val="43000"/>
              </a:srgbClr>
            </a:outerShdw>
          </a:effectLst>
        </p:spPr>
      </p:pic>
      <p:pic>
        <p:nvPicPr>
          <p:cNvPr id="2" name="Picture 1" descr="Amber.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89218" y="4996923"/>
            <a:ext cx="989961" cy="1214868"/>
          </a:xfrm>
          <a:prstGeom prst="rect">
            <a:avLst/>
          </a:prstGeom>
        </p:spPr>
      </p:pic>
      <p:sp>
        <p:nvSpPr>
          <p:cNvPr id="5" name="Rectangle 4"/>
          <p:cNvSpPr/>
          <p:nvPr/>
        </p:nvSpPr>
        <p:spPr>
          <a:xfrm>
            <a:off x="271557" y="6270783"/>
            <a:ext cx="8511649" cy="369332"/>
          </a:xfrm>
          <a:prstGeom prst="rect">
            <a:avLst/>
          </a:prstGeom>
        </p:spPr>
        <p:txBody>
          <a:bodyPr wrap="square">
            <a:spAutoFit/>
          </a:bodyPr>
          <a:lstStyle/>
          <a:p>
            <a:r>
              <a:rPr lang="en-US" sz="900" dirty="0" smtClean="0">
                <a:effectLst/>
                <a:latin typeface="Arial" charset="0"/>
                <a:ea typeface="Arial" charset="0"/>
                <a:cs typeface="Arial" charset="0"/>
              </a:rPr>
              <a:t>Jones, A. S., Horsburgh, J. S., Jackson-Smith, D., Ramirez, M., Flint, C., Caraballo, J. (2016). A Web-based, interactive visualization tool for social environmental survey data, </a:t>
            </a:r>
            <a:r>
              <a:rPr lang="en-US" sz="900" i="1" dirty="0" smtClean="0">
                <a:effectLst/>
                <a:latin typeface="Arial" charset="0"/>
                <a:ea typeface="Arial" charset="0"/>
                <a:cs typeface="Arial" charset="0"/>
              </a:rPr>
              <a:t>Environmental Modelling &amp; Software</a:t>
            </a:r>
            <a:r>
              <a:rPr lang="en-US" sz="900" dirty="0" smtClean="0">
                <a:effectLst/>
                <a:latin typeface="Arial" charset="0"/>
                <a:ea typeface="Arial" charset="0"/>
                <a:cs typeface="Arial" charset="0"/>
              </a:rPr>
              <a:t>, 84, 412-426, doi:10.1016/j.envsoft.2016.07.013. </a:t>
            </a:r>
            <a:endParaRPr lang="en-US" sz="900" dirty="0">
              <a:latin typeface="Arial" charset="0"/>
              <a:ea typeface="Arial" charset="0"/>
              <a:cs typeface="Arial" charset="0"/>
            </a:endParaRPr>
          </a:p>
        </p:txBody>
      </p:sp>
    </p:spTree>
    <p:extLst>
      <p:ext uri="{BB962C8B-B14F-4D97-AF65-F5344CB8AC3E}">
        <p14:creationId xmlns:p14="http://schemas.microsoft.com/office/powerpoint/2010/main" val="438920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ea typeface="Arial" charset="0"/>
                <a:cs typeface="Arial" charset="0"/>
              </a:rPr>
              <a:t>Sharing Diverse Data</a:t>
            </a:r>
            <a:endParaRPr lang="en-US" dirty="0">
              <a:latin typeface="Arial" charset="0"/>
              <a:ea typeface="Arial" charset="0"/>
              <a:cs typeface="Arial" charset="0"/>
            </a:endParaRPr>
          </a:p>
        </p:txBody>
      </p:sp>
      <p:pic>
        <p:nvPicPr>
          <p:cNvPr id="3" name="Picture 2"/>
          <p:cNvPicPr>
            <a:picLocks noChangeAspect="1"/>
          </p:cNvPicPr>
          <p:nvPr/>
        </p:nvPicPr>
        <p:blipFill rotWithShape="1">
          <a:blip r:embed="rId3"/>
          <a:srcRect t="431"/>
          <a:stretch/>
        </p:blipFill>
        <p:spPr>
          <a:xfrm>
            <a:off x="4120491" y="1597167"/>
            <a:ext cx="4475804" cy="4922542"/>
          </a:xfrm>
          <a:prstGeom prst="rect">
            <a:avLst/>
          </a:prstGeom>
          <a:ln>
            <a:solidFill>
              <a:schemeClr val="tx1"/>
            </a:solidFill>
          </a:ln>
          <a:effectLst>
            <a:outerShdw blurRad="292100" dist="139700" dir="2700000" algn="tl" rotWithShape="0">
              <a:srgbClr val="333333">
                <a:alpha val="65000"/>
              </a:srgbClr>
            </a:outerShdw>
          </a:effectLst>
        </p:spPr>
      </p:pic>
      <p:sp>
        <p:nvSpPr>
          <p:cNvPr id="4" name="Content Placeholder 2"/>
          <p:cNvSpPr txBox="1">
            <a:spLocks/>
          </p:cNvSpPr>
          <p:nvPr/>
        </p:nvSpPr>
        <p:spPr>
          <a:xfrm>
            <a:off x="185495" y="1805651"/>
            <a:ext cx="3872155" cy="2794924"/>
          </a:xfrm>
          <a:prstGeom prst="rect">
            <a:avLst/>
          </a:prstGeom>
        </p:spPr>
        <p:txBody>
          <a:bodyPr>
            <a:normAutofit fontScale="77500" lnSpcReduction="20000"/>
          </a:bodyPr>
          <a:lstStyle>
            <a:lvl1pPr marL="342900" indent="-342900" algn="l" defTabSz="457200" rtl="0" eaLnBrk="1" latinLnBrk="0" hangingPunct="1">
              <a:spcBef>
                <a:spcPct val="20000"/>
              </a:spcBef>
              <a:buClr>
                <a:schemeClr val="accent2"/>
              </a:buClr>
              <a:buFont typeface="Arial"/>
              <a:buChar char="•"/>
              <a:defRPr sz="3200" b="0" i="0" kern="1200">
                <a:solidFill>
                  <a:schemeClr val="tx2">
                    <a:lumMod val="75000"/>
                    <a:lumOff val="25000"/>
                  </a:schemeClr>
                </a:solidFill>
                <a:latin typeface="+mn-lt"/>
                <a:ea typeface="+mn-ea"/>
                <a:cs typeface="Helvetica Condensed Medium"/>
              </a:defRPr>
            </a:lvl1pPr>
            <a:lvl2pPr marL="742950" indent="-285750" algn="l" defTabSz="457200" rtl="0" eaLnBrk="1" latinLnBrk="0" hangingPunct="1">
              <a:spcBef>
                <a:spcPct val="20000"/>
              </a:spcBef>
              <a:buClr>
                <a:schemeClr val="accent1"/>
              </a:buClr>
              <a:buFont typeface="Wingdings" charset="2"/>
              <a:buChar char="§"/>
              <a:defRPr sz="2800" b="0" i="0" kern="1200">
                <a:solidFill>
                  <a:schemeClr val="tx2">
                    <a:lumMod val="75000"/>
                    <a:lumOff val="25000"/>
                  </a:schemeClr>
                </a:solidFill>
                <a:latin typeface="+mn-lt"/>
                <a:ea typeface="+mn-ea"/>
                <a:cs typeface="Helvetica Condensed Medium"/>
              </a:defRPr>
            </a:lvl2pPr>
            <a:lvl3pPr marL="1143000" indent="-228600" algn="l" defTabSz="457200" rtl="0" eaLnBrk="1" latinLnBrk="0" hangingPunct="1">
              <a:spcBef>
                <a:spcPct val="20000"/>
              </a:spcBef>
              <a:buClr>
                <a:schemeClr val="accent3"/>
              </a:buClr>
              <a:buFont typeface="Arial"/>
              <a:buChar char="•"/>
              <a:defRPr sz="2400" b="0" i="0" kern="1200">
                <a:solidFill>
                  <a:schemeClr val="tx2">
                    <a:lumMod val="75000"/>
                    <a:lumOff val="25000"/>
                  </a:schemeClr>
                </a:solidFill>
                <a:latin typeface="+mn-lt"/>
                <a:ea typeface="+mn-ea"/>
                <a:cs typeface="Helvetica Condensed Medium"/>
              </a:defRPr>
            </a:lvl3pPr>
            <a:lvl4pPr marL="1600200" indent="-228600" algn="l" defTabSz="457200" rtl="0" eaLnBrk="1" latinLnBrk="0" hangingPunct="1">
              <a:spcBef>
                <a:spcPct val="20000"/>
              </a:spcBef>
              <a:buClr>
                <a:schemeClr val="accent5"/>
              </a:buClr>
              <a:buFont typeface="Wingdings" charset="2"/>
              <a:buChar char="§"/>
              <a:defRPr sz="2000" b="0" i="0" kern="1200">
                <a:solidFill>
                  <a:schemeClr val="tx2">
                    <a:lumMod val="75000"/>
                    <a:lumOff val="25000"/>
                  </a:schemeClr>
                </a:solidFill>
                <a:latin typeface="+mn-lt"/>
                <a:ea typeface="+mn-ea"/>
                <a:cs typeface="Helvetica Condensed Medium"/>
              </a:defRPr>
            </a:lvl4pPr>
            <a:lvl5pPr marL="2057400" indent="-228600" algn="l" defTabSz="457200" rtl="0" eaLnBrk="1" latinLnBrk="0" hangingPunct="1">
              <a:spcBef>
                <a:spcPct val="20000"/>
              </a:spcBef>
              <a:buClr>
                <a:schemeClr val="accent6"/>
              </a:buClr>
              <a:buFont typeface="Arial"/>
              <a:buChar char="•"/>
              <a:defRPr sz="2000" b="0" i="0" kern="1200">
                <a:solidFill>
                  <a:schemeClr val="tx2">
                    <a:lumMod val="75000"/>
                    <a:lumOff val="25000"/>
                  </a:schemeClr>
                </a:solidFill>
                <a:latin typeface="+mn-lt"/>
                <a:ea typeface="+mn-ea"/>
                <a:cs typeface="Helvetica Condensed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700" u="sng" dirty="0" smtClean="0">
                <a:latin typeface="Arial" charset="0"/>
                <a:ea typeface="Arial" charset="0"/>
                <a:cs typeface="Arial" charset="0"/>
              </a:rPr>
              <a:t>Sharing</a:t>
            </a:r>
            <a:r>
              <a:rPr lang="en-US" sz="2700" dirty="0" smtClean="0">
                <a:latin typeface="Arial" charset="0"/>
                <a:ea typeface="Arial" charset="0"/>
                <a:cs typeface="Arial" charset="0"/>
              </a:rPr>
              <a:t> and </a:t>
            </a:r>
            <a:r>
              <a:rPr lang="en-US" sz="2700" u="sng" dirty="0" smtClean="0">
                <a:latin typeface="Arial" charset="0"/>
                <a:ea typeface="Arial" charset="0"/>
                <a:cs typeface="Arial" charset="0"/>
              </a:rPr>
              <a:t>collaborating</a:t>
            </a:r>
            <a:r>
              <a:rPr lang="en-US" sz="2700" dirty="0" smtClean="0">
                <a:latin typeface="Arial" charset="0"/>
                <a:ea typeface="Arial" charset="0"/>
                <a:cs typeface="Arial" charset="0"/>
              </a:rPr>
              <a:t> around diverse data types used by water scientists</a:t>
            </a:r>
          </a:p>
          <a:p>
            <a:pPr lvl="1"/>
            <a:r>
              <a:rPr lang="en-US" sz="2300" dirty="0" smtClean="0">
                <a:latin typeface="Arial" charset="0"/>
                <a:ea typeface="Arial" charset="0"/>
                <a:cs typeface="Arial" charset="0"/>
              </a:rPr>
              <a:t>Biophysical</a:t>
            </a:r>
          </a:p>
          <a:p>
            <a:pPr lvl="1"/>
            <a:r>
              <a:rPr lang="en-US" sz="2300" dirty="0" smtClean="0">
                <a:latin typeface="Arial" charset="0"/>
                <a:ea typeface="Arial" charset="0"/>
                <a:cs typeface="Arial" charset="0"/>
              </a:rPr>
              <a:t>Social</a:t>
            </a:r>
          </a:p>
          <a:p>
            <a:endParaRPr lang="en-US" sz="2700" dirty="0">
              <a:latin typeface="Arial" charset="0"/>
              <a:ea typeface="Arial" charset="0"/>
              <a:cs typeface="Arial" charset="0"/>
            </a:endParaRPr>
          </a:p>
          <a:p>
            <a:r>
              <a:rPr lang="en-US" sz="2700" dirty="0" err="1" smtClean="0">
                <a:latin typeface="Arial" charset="0"/>
                <a:ea typeface="Arial" charset="0"/>
                <a:cs typeface="Arial" charset="0"/>
              </a:rPr>
              <a:t>iUTAH</a:t>
            </a:r>
            <a:r>
              <a:rPr lang="en-US" sz="2700" dirty="0" smtClean="0">
                <a:latin typeface="Arial" charset="0"/>
                <a:ea typeface="Arial" charset="0"/>
                <a:cs typeface="Arial" charset="0"/>
              </a:rPr>
              <a:t> data use cases drove some of the design for </a:t>
            </a:r>
            <a:r>
              <a:rPr lang="en-US" sz="2700" dirty="0" err="1" smtClean="0">
                <a:latin typeface="Arial" charset="0"/>
                <a:ea typeface="Arial" charset="0"/>
                <a:cs typeface="Arial" charset="0"/>
              </a:rPr>
              <a:t>HydroShare</a:t>
            </a:r>
            <a:endParaRPr lang="en-US" sz="2700" dirty="0">
              <a:latin typeface="Arial" charset="0"/>
              <a:ea typeface="Arial" charset="0"/>
              <a:cs typeface="Arial" charset="0"/>
            </a:endParaRPr>
          </a:p>
        </p:txBody>
      </p:sp>
      <p:pic>
        <p:nvPicPr>
          <p:cNvPr id="5" name="Picture 4" descr="Hydroshare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820" y="5554160"/>
            <a:ext cx="3450243" cy="694172"/>
          </a:xfrm>
          <a:prstGeom prst="rect">
            <a:avLst/>
          </a:prstGeom>
        </p:spPr>
      </p:pic>
      <p:sp>
        <p:nvSpPr>
          <p:cNvPr id="7" name="TextBox 6"/>
          <p:cNvSpPr txBox="1"/>
          <p:nvPr/>
        </p:nvSpPr>
        <p:spPr>
          <a:xfrm>
            <a:off x="1006573" y="6128729"/>
            <a:ext cx="3207288" cy="415498"/>
          </a:xfrm>
          <a:prstGeom prst="rect">
            <a:avLst/>
          </a:prstGeom>
          <a:noFill/>
        </p:spPr>
        <p:txBody>
          <a:bodyPr wrap="none" rtlCol="0">
            <a:spAutoFit/>
          </a:bodyPr>
          <a:lstStyle/>
          <a:p>
            <a:r>
              <a:rPr lang="en-US" sz="2100" dirty="0"/>
              <a:t>http://</a:t>
            </a:r>
            <a:r>
              <a:rPr lang="en-US" sz="2100" dirty="0" err="1"/>
              <a:t>www.hydroshare.org</a:t>
            </a:r>
            <a:endParaRPr lang="en-US" sz="2100" dirty="0"/>
          </a:p>
        </p:txBody>
      </p:sp>
      <p:pic>
        <p:nvPicPr>
          <p:cNvPr id="9" name="Picture 8"/>
          <p:cNvPicPr>
            <a:picLocks noChangeAspect="1"/>
          </p:cNvPicPr>
          <p:nvPr/>
        </p:nvPicPr>
        <p:blipFill>
          <a:blip r:embed="rId5"/>
          <a:stretch>
            <a:fillRect/>
          </a:stretch>
        </p:blipFill>
        <p:spPr>
          <a:xfrm>
            <a:off x="5395766" y="3184846"/>
            <a:ext cx="2925801" cy="3063486"/>
          </a:xfrm>
          <a:prstGeom prst="rect">
            <a:avLst/>
          </a:prstGeom>
          <a:ln>
            <a:solidFill>
              <a:schemeClr val="accent1">
                <a:shade val="95000"/>
                <a:satMod val="10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050056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7066370" y="5064858"/>
            <a:ext cx="1911317" cy="920734"/>
          </a:xfrm>
          <a:prstGeom prst="rect">
            <a:avLst/>
          </a:prstGeom>
          <a:ln>
            <a:solidFill>
              <a:schemeClr val="tx1"/>
            </a:solidFill>
          </a:ln>
          <a:effectLst>
            <a:outerShdw blurRad="50800" dist="38100" dir="2700000" algn="tl" rotWithShape="0">
              <a:prstClr val="black">
                <a:alpha val="40000"/>
              </a:prstClr>
            </a:outerShdw>
          </a:effectLst>
        </p:spPr>
      </p:pic>
      <p:pic>
        <p:nvPicPr>
          <p:cNvPr id="48" name="Picture 47"/>
          <p:cNvPicPr>
            <a:picLocks noChangeAspect="1"/>
          </p:cNvPicPr>
          <p:nvPr/>
        </p:nvPicPr>
        <p:blipFill>
          <a:blip r:embed="rId4"/>
          <a:stretch>
            <a:fillRect/>
          </a:stretch>
        </p:blipFill>
        <p:spPr>
          <a:xfrm>
            <a:off x="7358226" y="1978836"/>
            <a:ext cx="1610226" cy="2003457"/>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3200521" y="6171968"/>
            <a:ext cx="2484515" cy="622759"/>
          </a:xfrm>
        </p:spPr>
        <p:txBody>
          <a:bodyPr>
            <a:normAutofit fontScale="90000"/>
          </a:bodyPr>
          <a:lstStyle/>
          <a:p>
            <a:pPr algn="ctr"/>
            <a:r>
              <a:rPr lang="en-US" sz="2100" b="1" dirty="0"/>
              <a:t>The Steven Hall Story</a:t>
            </a:r>
          </a:p>
        </p:txBody>
      </p:sp>
      <p:pic>
        <p:nvPicPr>
          <p:cNvPr id="6" name="Picture 5" descr="Hydroshare_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17" y="2551657"/>
            <a:ext cx="1925291" cy="387359"/>
          </a:xfrm>
          <a:prstGeom prst="rect">
            <a:avLst/>
          </a:prstGeom>
        </p:spPr>
      </p:pic>
      <p:pic>
        <p:nvPicPr>
          <p:cNvPr id="11" name="Picture 10"/>
          <p:cNvPicPr>
            <a:picLocks noChangeAspect="1"/>
          </p:cNvPicPr>
          <p:nvPr/>
        </p:nvPicPr>
        <p:blipFill>
          <a:blip r:embed="rId6"/>
          <a:stretch>
            <a:fillRect/>
          </a:stretch>
        </p:blipFill>
        <p:spPr>
          <a:xfrm>
            <a:off x="4876266" y="95523"/>
            <a:ext cx="1847975" cy="2384748"/>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4"/>
          <a:stretch>
            <a:fillRect/>
          </a:stretch>
        </p:blipFill>
        <p:spPr>
          <a:xfrm>
            <a:off x="1746940" y="136344"/>
            <a:ext cx="1857968" cy="2311700"/>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6" descr="http://static1.squarespace.com/static/512f7f28e4b0e0699d176018/t/53eb2ad3e4b0ba68f27e9ace/1395302651370/iconmonstr-database-8-icon-25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242" y="1311854"/>
            <a:ext cx="792799" cy="7927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http://kinlane-productions.s3.amazonaws.com/api-evangelist-site/building-blocks/bw-annotat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794" y="259956"/>
            <a:ext cx="893533" cy="997556"/>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p:cNvCxnSpPr/>
          <p:nvPr/>
        </p:nvCxnSpPr>
        <p:spPr>
          <a:xfrm flipH="1" flipV="1">
            <a:off x="1746375" y="5629662"/>
            <a:ext cx="2401083" cy="3261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1626327" y="3962676"/>
            <a:ext cx="2803687" cy="138003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3029593" y="2452786"/>
            <a:ext cx="1413185" cy="283163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458906" y="2480271"/>
            <a:ext cx="848078" cy="280414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958015" y="4022104"/>
            <a:ext cx="1815998" cy="923330"/>
          </a:xfrm>
          <a:prstGeom prst="rect">
            <a:avLst/>
          </a:prstGeom>
          <a:solidFill>
            <a:schemeClr val="bg1"/>
          </a:solidFill>
        </p:spPr>
        <p:txBody>
          <a:bodyPr wrap="square" rtlCol="0">
            <a:spAutoFit/>
          </a:bodyPr>
          <a:lstStyle/>
          <a:p>
            <a:pPr algn="ctr" defTabSz="457200"/>
            <a:r>
              <a:rPr lang="en-US" sz="1350" dirty="0">
                <a:solidFill>
                  <a:prstClr val="black"/>
                </a:solidFill>
              </a:rPr>
              <a:t>With a little help, Steven deposited his dataset in the online </a:t>
            </a:r>
            <a:r>
              <a:rPr lang="en-US" sz="1350" dirty="0" err="1">
                <a:solidFill>
                  <a:prstClr val="black"/>
                </a:solidFill>
              </a:rPr>
              <a:t>HydroShare</a:t>
            </a:r>
            <a:r>
              <a:rPr lang="en-US" sz="1350" dirty="0">
                <a:solidFill>
                  <a:prstClr val="black"/>
                </a:solidFill>
              </a:rPr>
              <a:t> repository </a:t>
            </a:r>
          </a:p>
        </p:txBody>
      </p:sp>
      <p:sp>
        <p:nvSpPr>
          <p:cNvPr id="23" name="TextBox 22"/>
          <p:cNvSpPr txBox="1"/>
          <p:nvPr/>
        </p:nvSpPr>
        <p:spPr>
          <a:xfrm>
            <a:off x="2145172" y="5063118"/>
            <a:ext cx="1358876" cy="1338828"/>
          </a:xfrm>
          <a:prstGeom prst="rect">
            <a:avLst/>
          </a:prstGeom>
          <a:solidFill>
            <a:schemeClr val="bg1"/>
          </a:solidFill>
        </p:spPr>
        <p:txBody>
          <a:bodyPr wrap="square" rtlCol="0">
            <a:spAutoFit/>
          </a:bodyPr>
          <a:lstStyle/>
          <a:p>
            <a:pPr algn="ctr" defTabSz="457200"/>
            <a:r>
              <a:rPr lang="en-US" sz="1350" dirty="0">
                <a:solidFill>
                  <a:prstClr val="black"/>
                </a:solidFill>
              </a:rPr>
              <a:t>Steven collected his data in the field and transformed into a sharable format</a:t>
            </a:r>
          </a:p>
        </p:txBody>
      </p:sp>
      <p:sp>
        <p:nvSpPr>
          <p:cNvPr id="25" name="TextBox 24"/>
          <p:cNvSpPr txBox="1"/>
          <p:nvPr/>
        </p:nvSpPr>
        <p:spPr>
          <a:xfrm>
            <a:off x="2678451" y="2936040"/>
            <a:ext cx="1679518" cy="923330"/>
          </a:xfrm>
          <a:prstGeom prst="rect">
            <a:avLst/>
          </a:prstGeom>
          <a:solidFill>
            <a:schemeClr val="bg1"/>
          </a:solidFill>
        </p:spPr>
        <p:txBody>
          <a:bodyPr wrap="square" rtlCol="0">
            <a:spAutoFit/>
          </a:bodyPr>
          <a:lstStyle/>
          <a:p>
            <a:pPr algn="ctr" defTabSz="457200"/>
            <a:r>
              <a:rPr lang="en-US" sz="1350" dirty="0">
                <a:solidFill>
                  <a:prstClr val="black"/>
                </a:solidFill>
              </a:rPr>
              <a:t>Steven verified his data and metadata were correct but kept the data private</a:t>
            </a:r>
          </a:p>
        </p:txBody>
      </p:sp>
      <p:pic>
        <p:nvPicPr>
          <p:cNvPr id="14" name="Picture 13"/>
          <p:cNvPicPr>
            <a:picLocks noChangeAspect="1"/>
          </p:cNvPicPr>
          <p:nvPr/>
        </p:nvPicPr>
        <p:blipFill>
          <a:blip r:embed="rId9"/>
          <a:stretch>
            <a:fillRect/>
          </a:stretch>
        </p:blipFill>
        <p:spPr>
          <a:xfrm>
            <a:off x="5912570" y="2819665"/>
            <a:ext cx="3132296" cy="294036"/>
          </a:xfrm>
          <a:prstGeom prst="rect">
            <a:avLst/>
          </a:prstGeom>
          <a:ln>
            <a:solidFill>
              <a:schemeClr val="tx1"/>
            </a:solidFill>
          </a:ln>
          <a:effectLst>
            <a:outerShdw blurRad="50800" dist="38100" dir="2700000" algn="tl" rotWithShape="0">
              <a:prstClr val="black">
                <a:alpha val="40000"/>
              </a:prstClr>
            </a:outerShdw>
          </a:effectLst>
        </p:spPr>
      </p:pic>
      <p:cxnSp>
        <p:nvCxnSpPr>
          <p:cNvPr id="46" name="Straight Arrow Connector 45"/>
          <p:cNvCxnSpPr/>
          <p:nvPr/>
        </p:nvCxnSpPr>
        <p:spPr>
          <a:xfrm flipV="1">
            <a:off x="4516192" y="5592281"/>
            <a:ext cx="2647563" cy="5944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466914" y="3023621"/>
            <a:ext cx="1424536" cy="1131079"/>
          </a:xfrm>
          <a:prstGeom prst="rect">
            <a:avLst/>
          </a:prstGeom>
          <a:solidFill>
            <a:schemeClr val="bg1"/>
          </a:solidFill>
        </p:spPr>
        <p:txBody>
          <a:bodyPr wrap="square" rtlCol="0">
            <a:spAutoFit/>
          </a:bodyPr>
          <a:lstStyle/>
          <a:p>
            <a:pPr algn="ctr" defTabSz="457200"/>
            <a:r>
              <a:rPr lang="en-US" sz="1350" dirty="0">
                <a:solidFill>
                  <a:prstClr val="black"/>
                </a:solidFill>
              </a:rPr>
              <a:t>Steven submitted his paper for publication and responded to reviews</a:t>
            </a:r>
          </a:p>
        </p:txBody>
      </p:sp>
      <p:pic>
        <p:nvPicPr>
          <p:cNvPr id="33" name="Picture 6" descr="https://cdn2.iconfinder.com/data/icons/windows-8-metro-style/512/add_databas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2767" y="4919990"/>
            <a:ext cx="1289524" cy="128952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http://www.myiconfinder.com/uploads/iconsets/3bfedbeee0930699d0cda9fa740170c3-cloud.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4926" y="2950752"/>
            <a:ext cx="1444863" cy="1444863"/>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p:cNvCxnSpPr/>
          <p:nvPr/>
        </p:nvCxnSpPr>
        <p:spPr>
          <a:xfrm flipV="1">
            <a:off x="4466914" y="3339906"/>
            <a:ext cx="2891312" cy="200280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349262" y="5114067"/>
            <a:ext cx="1347918" cy="1131079"/>
          </a:xfrm>
          <a:prstGeom prst="rect">
            <a:avLst/>
          </a:prstGeom>
          <a:solidFill>
            <a:schemeClr val="bg1"/>
          </a:solidFill>
        </p:spPr>
        <p:txBody>
          <a:bodyPr wrap="square" rtlCol="0">
            <a:spAutoFit/>
          </a:bodyPr>
          <a:lstStyle/>
          <a:p>
            <a:pPr algn="ctr" defTabSz="457200"/>
            <a:r>
              <a:rPr lang="en-US" sz="1350" dirty="0">
                <a:solidFill>
                  <a:prstClr val="black"/>
                </a:solidFill>
              </a:rPr>
              <a:t>Steven published his paper and cited published data in </a:t>
            </a:r>
            <a:r>
              <a:rPr lang="en-US" sz="1350" dirty="0" err="1">
                <a:solidFill>
                  <a:prstClr val="black"/>
                </a:solidFill>
              </a:rPr>
              <a:t>HydroShare</a:t>
            </a:r>
            <a:endParaRPr lang="en-US" sz="1350" dirty="0">
              <a:solidFill>
                <a:prstClr val="black"/>
              </a:solidFill>
            </a:endParaRPr>
          </a:p>
        </p:txBody>
      </p:sp>
      <p:pic>
        <p:nvPicPr>
          <p:cNvPr id="4" name="Picture 3"/>
          <p:cNvPicPr>
            <a:picLocks noChangeAspect="1"/>
          </p:cNvPicPr>
          <p:nvPr/>
        </p:nvPicPr>
        <p:blipFill>
          <a:blip r:embed="rId12"/>
          <a:stretch>
            <a:fillRect/>
          </a:stretch>
        </p:blipFill>
        <p:spPr>
          <a:xfrm>
            <a:off x="3919871" y="4647061"/>
            <a:ext cx="1192642" cy="1590189"/>
          </a:xfrm>
          <a:prstGeom prst="rect">
            <a:avLst/>
          </a:prstGeom>
          <a:ln>
            <a:solidFill>
              <a:schemeClr val="tx1"/>
            </a:solidFill>
          </a:ln>
          <a:effectLst>
            <a:outerShdw blurRad="50800" dist="38100" dir="2700000" algn="tl" rotWithShape="0">
              <a:prstClr val="black">
                <a:alpha val="40000"/>
              </a:prstClr>
            </a:outerShdw>
          </a:effectLst>
        </p:spPr>
      </p:pic>
      <p:sp>
        <p:nvSpPr>
          <p:cNvPr id="45" name="TextBox 44"/>
          <p:cNvSpPr txBox="1"/>
          <p:nvPr/>
        </p:nvSpPr>
        <p:spPr>
          <a:xfrm>
            <a:off x="5654692" y="3947513"/>
            <a:ext cx="1509063" cy="923330"/>
          </a:xfrm>
          <a:prstGeom prst="rect">
            <a:avLst/>
          </a:prstGeom>
          <a:solidFill>
            <a:schemeClr val="bg1"/>
          </a:solidFill>
        </p:spPr>
        <p:txBody>
          <a:bodyPr wrap="square" rtlCol="0">
            <a:spAutoFit/>
          </a:bodyPr>
          <a:lstStyle/>
          <a:p>
            <a:pPr algn="ctr" defTabSz="457200"/>
            <a:r>
              <a:rPr lang="en-US" sz="1350" dirty="0">
                <a:solidFill>
                  <a:prstClr val="black"/>
                </a:solidFill>
              </a:rPr>
              <a:t>Steven published his data in </a:t>
            </a:r>
            <a:r>
              <a:rPr lang="en-US" sz="1350" dirty="0" err="1">
                <a:solidFill>
                  <a:prstClr val="black"/>
                </a:solidFill>
              </a:rPr>
              <a:t>HydroShare</a:t>
            </a:r>
            <a:r>
              <a:rPr lang="en-US" sz="1350" dirty="0">
                <a:solidFill>
                  <a:prstClr val="black"/>
                </a:solidFill>
              </a:rPr>
              <a:t> and received a DOI</a:t>
            </a:r>
          </a:p>
        </p:txBody>
      </p:sp>
      <p:grpSp>
        <p:nvGrpSpPr>
          <p:cNvPr id="7" name="Group 6"/>
          <p:cNvGrpSpPr/>
          <p:nvPr/>
        </p:nvGrpSpPr>
        <p:grpSpPr>
          <a:xfrm>
            <a:off x="0" y="0"/>
            <a:ext cx="9144000" cy="6879479"/>
            <a:chOff x="0" y="0"/>
            <a:chExt cx="9144000" cy="6879479"/>
          </a:xfrm>
        </p:grpSpPr>
        <p:sp>
          <p:nvSpPr>
            <p:cNvPr id="5" name="Rectangle 4"/>
            <p:cNvSpPr/>
            <p:nvPr/>
          </p:nvSpPr>
          <p:spPr>
            <a:xfrm>
              <a:off x="0" y="0"/>
              <a:ext cx="9144000" cy="6879479"/>
            </a:xfrm>
            <a:prstGeom prst="rect">
              <a:avLst/>
            </a:prstGeom>
            <a:solidFill>
              <a:schemeClr val="tx1">
                <a:lumMod val="75000"/>
                <a:lumOff val="25000"/>
                <a:alpha val="8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0" y="1440794"/>
              <a:ext cx="9144000" cy="3046988"/>
            </a:xfrm>
            <a:prstGeom prst="rect">
              <a:avLst/>
            </a:prstGeom>
            <a:noFill/>
          </p:spPr>
          <p:txBody>
            <a:bodyPr wrap="square" rtlCol="0">
              <a:spAutoFit/>
            </a:bodyPr>
            <a:lstStyle/>
            <a:p>
              <a:pPr algn="ctr"/>
              <a:r>
                <a:rPr lang="en-US" sz="9600" dirty="0" smtClean="0">
                  <a:solidFill>
                    <a:schemeClr val="bg1"/>
                  </a:solidFill>
                </a:rPr>
                <a:t>We want this to be your story!</a:t>
              </a:r>
              <a:endParaRPr lang="en-US" sz="9600" dirty="0">
                <a:solidFill>
                  <a:schemeClr val="bg1"/>
                </a:solidFill>
              </a:endParaRPr>
            </a:p>
          </p:txBody>
        </p:sp>
      </p:grpSp>
      <p:pic>
        <p:nvPicPr>
          <p:cNvPr id="8" name="Picture 7"/>
          <p:cNvPicPr>
            <a:picLocks noChangeAspect="1"/>
          </p:cNvPicPr>
          <p:nvPr/>
        </p:nvPicPr>
        <p:blipFill>
          <a:blip r:embed="rId13"/>
          <a:stretch>
            <a:fillRect/>
          </a:stretch>
        </p:blipFill>
        <p:spPr>
          <a:xfrm>
            <a:off x="3443083" y="4409178"/>
            <a:ext cx="2126258" cy="2126258"/>
          </a:xfrm>
          <a:prstGeom prst="rect">
            <a:avLst/>
          </a:prstGeom>
        </p:spPr>
      </p:pic>
    </p:spTree>
    <p:extLst>
      <p:ext uri="{BB962C8B-B14F-4D97-AF65-F5344CB8AC3E}">
        <p14:creationId xmlns:p14="http://schemas.microsoft.com/office/powerpoint/2010/main" val="98856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25" grpId="0" animBg="1"/>
      <p:bldP spid="47" grpId="0" animBg="1"/>
      <p:bldP spid="26" grpId="0"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ea typeface="Arial" charset="0"/>
                <a:cs typeface="Arial" charset="0"/>
              </a:rPr>
              <a:t>Publishing </a:t>
            </a:r>
            <a:r>
              <a:rPr lang="en-US" dirty="0" err="1" smtClean="0">
                <a:latin typeface="Arial" charset="0"/>
                <a:ea typeface="Arial" charset="0"/>
                <a:cs typeface="Arial" charset="0"/>
              </a:rPr>
              <a:t>iUTAH</a:t>
            </a:r>
            <a:r>
              <a:rPr lang="en-US" dirty="0" smtClean="0">
                <a:latin typeface="Arial" charset="0"/>
                <a:ea typeface="Arial" charset="0"/>
                <a:cs typeface="Arial" charset="0"/>
              </a:rPr>
              <a:t> Data</a:t>
            </a:r>
            <a:endParaRPr lang="en-US" dirty="0">
              <a:latin typeface="Arial" charset="0"/>
              <a:ea typeface="Arial" charset="0"/>
              <a:cs typeface="Arial" charset="0"/>
            </a:endParaRPr>
          </a:p>
        </p:txBody>
      </p:sp>
      <p:sp>
        <p:nvSpPr>
          <p:cNvPr id="3" name="TextBox 2"/>
          <p:cNvSpPr txBox="1"/>
          <p:nvPr/>
        </p:nvSpPr>
        <p:spPr>
          <a:xfrm>
            <a:off x="416688" y="1574157"/>
            <a:ext cx="8061791" cy="2062103"/>
          </a:xfrm>
          <a:prstGeom prst="rect">
            <a:avLst/>
          </a:prstGeom>
          <a:noFill/>
        </p:spPr>
        <p:txBody>
          <a:bodyPr wrap="square" rtlCol="0">
            <a:spAutoFit/>
          </a:bodyPr>
          <a:lstStyle/>
          <a:p>
            <a:pPr marL="701802" lvl="1" indent="-514350">
              <a:buFont typeface="+mj-lt"/>
              <a:buAutoNum type="arabicPeriod"/>
            </a:pPr>
            <a:r>
              <a:rPr lang="en-US" sz="2800" dirty="0" smtClean="0">
                <a:latin typeface="Arial" charset="0"/>
                <a:ea typeface="Arial" charset="0"/>
                <a:cs typeface="Arial" charset="0"/>
              </a:rPr>
              <a:t>Review your data collection plan</a:t>
            </a:r>
          </a:p>
          <a:p>
            <a:pPr marL="701802" lvl="1" indent="-514350">
              <a:buFont typeface="+mj-lt"/>
              <a:buAutoNum type="arabicPeriod"/>
            </a:pPr>
            <a:r>
              <a:rPr lang="en-US" sz="2800" dirty="0" smtClean="0">
                <a:latin typeface="Arial" charset="0"/>
                <a:ea typeface="Arial" charset="0"/>
                <a:cs typeface="Arial" charset="0"/>
              </a:rPr>
              <a:t>Create one or more resources in </a:t>
            </a:r>
            <a:r>
              <a:rPr lang="en-US" sz="2800" dirty="0" err="1" smtClean="0">
                <a:latin typeface="Arial" charset="0"/>
                <a:ea typeface="Arial" charset="0"/>
                <a:cs typeface="Arial" charset="0"/>
              </a:rPr>
              <a:t>HydroShare</a:t>
            </a:r>
            <a:endParaRPr lang="en-US" sz="2800" dirty="0" smtClean="0">
              <a:latin typeface="Arial" charset="0"/>
              <a:ea typeface="Arial" charset="0"/>
              <a:cs typeface="Arial" charset="0"/>
            </a:endParaRPr>
          </a:p>
          <a:p>
            <a:pPr marL="701802" lvl="1" indent="-514350">
              <a:buFont typeface="+mj-lt"/>
              <a:buAutoNum type="arabicPeriod"/>
            </a:pPr>
            <a:r>
              <a:rPr lang="en-US" sz="2800" dirty="0" smtClean="0">
                <a:latin typeface="Arial" charset="0"/>
                <a:ea typeface="Arial" charset="0"/>
                <a:cs typeface="Arial" charset="0"/>
              </a:rPr>
              <a:t>Upload your files and describe with metadata</a:t>
            </a:r>
          </a:p>
          <a:p>
            <a:pPr marL="701802" lvl="1" indent="-514350">
              <a:buFont typeface="+mj-lt"/>
              <a:buAutoNum type="arabicPeriod"/>
            </a:pPr>
            <a:r>
              <a:rPr lang="en-US" sz="2800" dirty="0" smtClean="0">
                <a:latin typeface="Arial" charset="0"/>
                <a:ea typeface="Arial" charset="0"/>
                <a:cs typeface="Arial" charset="0"/>
              </a:rPr>
              <a:t>Share!</a:t>
            </a:r>
          </a:p>
          <a:p>
            <a:pPr marL="701802" lvl="1" indent="-514350">
              <a:buFont typeface="+mj-lt"/>
              <a:buAutoNum type="arabicPeriod"/>
            </a:pPr>
            <a:endParaRPr lang="en-US" sz="1600" dirty="0"/>
          </a:p>
        </p:txBody>
      </p:sp>
      <p:pic>
        <p:nvPicPr>
          <p:cNvPr id="4" name="Picture 3"/>
          <p:cNvPicPr>
            <a:picLocks noChangeAspect="1"/>
          </p:cNvPicPr>
          <p:nvPr/>
        </p:nvPicPr>
        <p:blipFill>
          <a:blip r:embed="rId2"/>
          <a:stretch>
            <a:fillRect/>
          </a:stretch>
        </p:blipFill>
        <p:spPr>
          <a:xfrm>
            <a:off x="4301500" y="4482213"/>
            <a:ext cx="2126258" cy="2126258"/>
          </a:xfrm>
          <a:prstGeom prst="rect">
            <a:avLst/>
          </a:prstGeom>
        </p:spPr>
      </p:pic>
      <p:sp>
        <p:nvSpPr>
          <p:cNvPr id="5" name="Rounded Rectangular Callout 4"/>
          <p:cNvSpPr/>
          <p:nvPr/>
        </p:nvSpPr>
        <p:spPr>
          <a:xfrm>
            <a:off x="5689601" y="3665415"/>
            <a:ext cx="3150204" cy="935935"/>
          </a:xfrm>
          <a:prstGeom prst="wedgeRoundRectCallout">
            <a:avLst>
              <a:gd name="adj1" fmla="val -47032"/>
              <a:gd name="adj2" fmla="val 137622"/>
              <a:gd name="adj3" fmla="val 16667"/>
            </a:avLst>
          </a:prstGeom>
          <a:solidFill>
            <a:schemeClr val="bg1"/>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Hydroshare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8208" y="3841241"/>
            <a:ext cx="2672311" cy="537656"/>
          </a:xfrm>
          <a:prstGeom prst="rect">
            <a:avLst/>
          </a:prstGeom>
        </p:spPr>
      </p:pic>
      <p:pic>
        <p:nvPicPr>
          <p:cNvPr id="10" name="Picture 9"/>
          <p:cNvPicPr>
            <a:picLocks noChangeAspect="1"/>
          </p:cNvPicPr>
          <p:nvPr/>
        </p:nvPicPr>
        <p:blipFill>
          <a:blip r:embed="rId4"/>
          <a:stretch>
            <a:fillRect/>
          </a:stretch>
        </p:blipFill>
        <p:spPr>
          <a:xfrm>
            <a:off x="5113177" y="5336974"/>
            <a:ext cx="432024" cy="384501"/>
          </a:xfrm>
          <a:prstGeom prst="rect">
            <a:avLst/>
          </a:prstGeom>
        </p:spPr>
      </p:pic>
      <p:sp>
        <p:nvSpPr>
          <p:cNvPr id="11" name="TextBox 10"/>
          <p:cNvSpPr txBox="1"/>
          <p:nvPr/>
        </p:nvSpPr>
        <p:spPr>
          <a:xfrm>
            <a:off x="503267" y="3690150"/>
            <a:ext cx="3584549" cy="2554545"/>
          </a:xfrm>
          <a:prstGeom prst="rect">
            <a:avLst/>
          </a:prstGeom>
          <a:noFill/>
        </p:spPr>
        <p:txBody>
          <a:bodyPr wrap="square" rtlCol="0">
            <a:spAutoFit/>
          </a:bodyPr>
          <a:lstStyle/>
          <a:p>
            <a:r>
              <a:rPr lang="en-US" sz="2000" dirty="0" smtClean="0">
                <a:latin typeface="Arial" charset="0"/>
                <a:ea typeface="Arial" charset="0"/>
                <a:cs typeface="Arial" charset="0"/>
              </a:rPr>
              <a:t>Contact Amber Jones or Jeff Horsburgh if you have questions about:</a:t>
            </a:r>
          </a:p>
          <a:p>
            <a:pPr marL="285750" indent="-285750">
              <a:buFont typeface="Arial" charset="0"/>
              <a:buChar char="•"/>
            </a:pPr>
            <a:r>
              <a:rPr lang="en-US" sz="2000" dirty="0" smtClean="0">
                <a:latin typeface="Arial" charset="0"/>
                <a:ea typeface="Arial" charset="0"/>
                <a:cs typeface="Arial" charset="0"/>
              </a:rPr>
              <a:t>Data collection plans</a:t>
            </a:r>
          </a:p>
          <a:p>
            <a:pPr marL="285750" indent="-285750">
              <a:buFont typeface="Arial" charset="0"/>
              <a:buChar char="•"/>
            </a:pPr>
            <a:r>
              <a:rPr lang="en-US" sz="2000" dirty="0" smtClean="0">
                <a:latin typeface="Arial" charset="0"/>
                <a:ea typeface="Arial" charset="0"/>
                <a:cs typeface="Arial" charset="0"/>
              </a:rPr>
              <a:t>Creating resources</a:t>
            </a:r>
          </a:p>
          <a:p>
            <a:pPr marL="285750" indent="-285750">
              <a:buFont typeface="Arial" charset="0"/>
              <a:buChar char="•"/>
            </a:pPr>
            <a:r>
              <a:rPr lang="en-US" sz="2000" dirty="0" smtClean="0">
                <a:latin typeface="Arial" charset="0"/>
                <a:ea typeface="Arial" charset="0"/>
                <a:cs typeface="Arial" charset="0"/>
              </a:rPr>
              <a:t>Resource types</a:t>
            </a:r>
          </a:p>
          <a:p>
            <a:pPr marL="285750" indent="-285750">
              <a:buFont typeface="Arial" charset="0"/>
              <a:buChar char="•"/>
            </a:pPr>
            <a:r>
              <a:rPr lang="en-US" sz="2000" dirty="0" smtClean="0">
                <a:latin typeface="Arial" charset="0"/>
                <a:ea typeface="Arial" charset="0"/>
                <a:cs typeface="Arial" charset="0"/>
              </a:rPr>
              <a:t>File formats</a:t>
            </a:r>
          </a:p>
          <a:p>
            <a:pPr marL="285750" indent="-285750">
              <a:buFont typeface="Arial" charset="0"/>
              <a:buChar char="•"/>
            </a:pPr>
            <a:r>
              <a:rPr lang="en-US" sz="2000" dirty="0" smtClean="0">
                <a:latin typeface="Arial" charset="0"/>
                <a:ea typeface="Arial" charset="0"/>
                <a:cs typeface="Arial" charset="0"/>
              </a:rPr>
              <a:t>Organization of your data</a:t>
            </a:r>
            <a:endParaRPr lang="en-US" sz="2000" dirty="0">
              <a:latin typeface="Arial" charset="0"/>
              <a:ea typeface="Arial" charset="0"/>
              <a:cs typeface="Arial" charset="0"/>
            </a:endParaRPr>
          </a:p>
        </p:txBody>
      </p:sp>
      <p:sp>
        <p:nvSpPr>
          <p:cNvPr id="12" name="TextBox 11"/>
          <p:cNvSpPr txBox="1"/>
          <p:nvPr/>
        </p:nvSpPr>
        <p:spPr>
          <a:xfrm>
            <a:off x="8478480" y="3648404"/>
            <a:ext cx="343364" cy="923330"/>
          </a:xfrm>
          <a:prstGeom prst="rect">
            <a:avLst/>
          </a:prstGeom>
          <a:noFill/>
        </p:spPr>
        <p:txBody>
          <a:bodyPr wrap="none" rtlCol="0">
            <a:spAutoFit/>
          </a:bodyPr>
          <a:lstStyle/>
          <a:p>
            <a:r>
              <a:rPr lang="en-US" sz="5400" smtClean="0"/>
              <a:t>!</a:t>
            </a:r>
            <a:endParaRPr lang="en-US" sz="5400"/>
          </a:p>
        </p:txBody>
      </p:sp>
    </p:spTree>
    <p:extLst>
      <p:ext uri="{BB962C8B-B14F-4D97-AF65-F5344CB8AC3E}">
        <p14:creationId xmlns:p14="http://schemas.microsoft.com/office/powerpoint/2010/main" val="22201448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rm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400" dirty="0" smtClean="0">
                <a:latin typeface="Arial" charset="0"/>
                <a:ea typeface="Arial" charset="0"/>
                <a:cs typeface="Arial" charset="0"/>
              </a:rPr>
              <a:t>Additional Objectives</a:t>
            </a:r>
            <a:endParaRPr lang="en-US" sz="4400" dirty="0">
              <a:latin typeface="Arial" charset="0"/>
              <a:ea typeface="Arial" charset="0"/>
              <a:cs typeface="Arial" charset="0"/>
            </a:endParaRPr>
          </a:p>
        </p:txBody>
      </p:sp>
      <p:sp>
        <p:nvSpPr>
          <p:cNvPr id="2" name="TextBox 1"/>
          <p:cNvSpPr txBox="1"/>
          <p:nvPr/>
        </p:nvSpPr>
        <p:spPr>
          <a:xfrm>
            <a:off x="416689" y="1574157"/>
            <a:ext cx="8275898" cy="3785652"/>
          </a:xfrm>
          <a:prstGeom prst="rect">
            <a:avLst/>
          </a:prstGeom>
          <a:noFill/>
        </p:spPr>
        <p:txBody>
          <a:bodyPr wrap="square" rtlCol="0">
            <a:spAutoFit/>
          </a:bodyPr>
          <a:lstStyle/>
          <a:p>
            <a:pPr marL="701802" lvl="1" indent="-514350">
              <a:buFont typeface="+mj-lt"/>
              <a:buAutoNum type="arabicPeriod"/>
            </a:pPr>
            <a:r>
              <a:rPr lang="en-US" sz="2800" dirty="0" smtClean="0">
                <a:latin typeface="Arial" charset="0"/>
                <a:ea typeface="Arial" charset="0"/>
                <a:cs typeface="Arial" charset="0"/>
              </a:rPr>
              <a:t>Leading research, training and education in coupled human-natural water resource systems</a:t>
            </a:r>
          </a:p>
          <a:p>
            <a:pPr marL="701802" lvl="1" indent="-514350">
              <a:buFont typeface="+mj-lt"/>
              <a:buAutoNum type="arabicPeriod"/>
            </a:pPr>
            <a:r>
              <a:rPr lang="en-US" sz="2800" dirty="0" smtClean="0">
                <a:latin typeface="Arial" charset="0"/>
                <a:ea typeface="Arial" charset="0"/>
                <a:cs typeface="Arial" charset="0"/>
              </a:rPr>
              <a:t>Recruiting and training a diverse STEM workforce and the next generation of researchers</a:t>
            </a:r>
          </a:p>
          <a:p>
            <a:pPr marL="701802" lvl="1" indent="-514350">
              <a:buFont typeface="+mj-lt"/>
              <a:buAutoNum type="arabicPeriod"/>
            </a:pPr>
            <a:r>
              <a:rPr lang="en-US" sz="2800" dirty="0" smtClean="0">
                <a:latin typeface="Arial" charset="0"/>
                <a:ea typeface="Arial" charset="0"/>
                <a:cs typeface="Arial" charset="0"/>
              </a:rPr>
              <a:t>Providing a lasting human and physical infrastructure</a:t>
            </a:r>
          </a:p>
          <a:p>
            <a:pPr marL="701802" lvl="1" indent="-514350">
              <a:buFont typeface="+mj-lt"/>
              <a:buAutoNum type="arabicPeriod"/>
            </a:pPr>
            <a:endParaRPr lang="en-US" sz="1600" dirty="0"/>
          </a:p>
        </p:txBody>
      </p:sp>
    </p:spTree>
    <p:extLst>
      <p:ext uri="{BB962C8B-B14F-4D97-AF65-F5344CB8AC3E}">
        <p14:creationId xmlns:p14="http://schemas.microsoft.com/office/powerpoint/2010/main" val="867933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7-15 at 4.19.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0129" y="1558949"/>
            <a:ext cx="3108960" cy="1554480"/>
          </a:xfrm>
          <a:prstGeom prst="rect">
            <a:avLst/>
          </a:prstGeom>
        </p:spPr>
      </p:pic>
      <p:sp>
        <p:nvSpPr>
          <p:cNvPr id="11" name="Rectangle 10"/>
          <p:cNvSpPr/>
          <p:nvPr/>
        </p:nvSpPr>
        <p:spPr>
          <a:xfrm>
            <a:off x="7544391" y="1558949"/>
            <a:ext cx="1393389" cy="5033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err="1" smtClean="0">
                <a:latin typeface="+mj-lt"/>
              </a:rPr>
              <a:t>Hydroinformatics</a:t>
            </a:r>
            <a:r>
              <a:rPr lang="en-US" dirty="0" smtClean="0">
                <a:latin typeface="+mj-lt"/>
              </a:rPr>
              <a:t> Course</a:t>
            </a:r>
            <a:endParaRPr lang="en-US" dirty="0">
              <a:latin typeface="+mj-lt"/>
            </a:endParaRPr>
          </a:p>
        </p:txBody>
      </p:sp>
      <p:sp>
        <p:nvSpPr>
          <p:cNvPr id="3" name="TextBox 2"/>
          <p:cNvSpPr txBox="1"/>
          <p:nvPr/>
        </p:nvSpPr>
        <p:spPr>
          <a:xfrm>
            <a:off x="496235" y="1437313"/>
            <a:ext cx="4952143" cy="3785652"/>
          </a:xfrm>
          <a:prstGeom prst="rect">
            <a:avLst/>
          </a:prstGeom>
          <a:noFill/>
        </p:spPr>
        <p:txBody>
          <a:bodyPr wrap="square" rtlCol="0">
            <a:spAutoFit/>
          </a:bodyPr>
          <a:lstStyle/>
          <a:p>
            <a:pPr marL="285750" indent="-285750">
              <a:buFont typeface="Arial" charset="0"/>
              <a:buChar char="•"/>
            </a:pPr>
            <a:r>
              <a:rPr lang="en-US" sz="2000" dirty="0">
                <a:solidFill>
                  <a:srgbClr val="4C4C4C"/>
                </a:solidFill>
              </a:rPr>
              <a:t>3 to 5 partner universities</a:t>
            </a:r>
          </a:p>
          <a:p>
            <a:pPr marL="285750" indent="-285750">
              <a:buFont typeface="Arial" charset="0"/>
              <a:buChar char="•"/>
            </a:pPr>
            <a:r>
              <a:rPr lang="en-US" sz="2000" dirty="0">
                <a:solidFill>
                  <a:srgbClr val="4C4C4C"/>
                </a:solidFill>
              </a:rPr>
              <a:t>30 - 45 students total across the campuses</a:t>
            </a:r>
          </a:p>
          <a:p>
            <a:pPr marL="285750" indent="-285750">
              <a:buFont typeface="Arial" charset="0"/>
              <a:buChar char="•"/>
            </a:pPr>
            <a:r>
              <a:rPr lang="en-US" sz="2000" dirty="0">
                <a:solidFill>
                  <a:srgbClr val="4C4C4C"/>
                </a:solidFill>
              </a:rPr>
              <a:t>We focus on:</a:t>
            </a:r>
          </a:p>
          <a:p>
            <a:pPr marL="742950" lvl="1" indent="-285750">
              <a:buFont typeface="Arial" charset="0"/>
              <a:buChar char="•"/>
            </a:pPr>
            <a:r>
              <a:rPr lang="en-US" sz="2000" dirty="0">
                <a:solidFill>
                  <a:srgbClr val="4C4C4C"/>
                </a:solidFill>
              </a:rPr>
              <a:t>Data and the data life cycle</a:t>
            </a:r>
          </a:p>
          <a:p>
            <a:pPr marL="742950" lvl="1" indent="-285750">
              <a:buFont typeface="Arial" charset="0"/>
              <a:buChar char="•"/>
            </a:pPr>
            <a:r>
              <a:rPr lang="en-US" sz="2000" dirty="0">
                <a:solidFill>
                  <a:srgbClr val="4C4C4C"/>
                </a:solidFill>
              </a:rPr>
              <a:t>Databases and data models</a:t>
            </a:r>
          </a:p>
          <a:p>
            <a:pPr marL="742950" lvl="1" indent="-285750">
              <a:buFont typeface="Arial" charset="0"/>
              <a:buChar char="•"/>
            </a:pPr>
            <a:r>
              <a:rPr lang="en-US" sz="2000" dirty="0">
                <a:solidFill>
                  <a:srgbClr val="4C4C4C"/>
                </a:solidFill>
              </a:rPr>
              <a:t>Data visualization, transformation, analysis, and modeling</a:t>
            </a:r>
          </a:p>
          <a:p>
            <a:pPr marL="285750" indent="-285750">
              <a:buFont typeface="Arial" charset="0"/>
              <a:buChar char="•"/>
            </a:pPr>
            <a:r>
              <a:rPr lang="en-US" sz="2000" dirty="0">
                <a:solidFill>
                  <a:srgbClr val="4C4C4C"/>
                </a:solidFill>
              </a:rPr>
              <a:t>Technologies we use:</a:t>
            </a:r>
          </a:p>
          <a:p>
            <a:pPr marL="742950" lvl="1" indent="-285750">
              <a:buFont typeface="Arial" charset="0"/>
              <a:buChar char="•"/>
            </a:pPr>
            <a:r>
              <a:rPr lang="en-US" sz="2000" dirty="0">
                <a:solidFill>
                  <a:srgbClr val="4C4C4C"/>
                </a:solidFill>
              </a:rPr>
              <a:t>Relational database management systems</a:t>
            </a:r>
          </a:p>
          <a:p>
            <a:pPr marL="742950" lvl="1" indent="-285750">
              <a:buFont typeface="Arial" charset="0"/>
              <a:buChar char="•"/>
            </a:pPr>
            <a:r>
              <a:rPr lang="en-US" sz="2000" dirty="0">
                <a:solidFill>
                  <a:srgbClr val="4C4C4C"/>
                </a:solidFill>
              </a:rPr>
              <a:t>Structured query language</a:t>
            </a:r>
          </a:p>
          <a:p>
            <a:pPr marL="742950" lvl="1" indent="-285750">
              <a:buFont typeface="Arial" charset="0"/>
              <a:buChar char="•"/>
            </a:pPr>
            <a:r>
              <a:rPr lang="en-US" sz="2000" dirty="0">
                <a:solidFill>
                  <a:srgbClr val="4C4C4C"/>
                </a:solidFill>
              </a:rPr>
              <a:t>Python Programming</a:t>
            </a:r>
          </a:p>
          <a:p>
            <a:pPr marL="742950" lvl="1" indent="-285750">
              <a:buFont typeface="Arial" charset="0"/>
              <a:buChar char="•"/>
            </a:pPr>
            <a:r>
              <a:rPr lang="en-US" sz="2000" dirty="0">
                <a:solidFill>
                  <a:srgbClr val="4C4C4C"/>
                </a:solidFill>
              </a:rPr>
              <a:t>R Statistical Computing</a:t>
            </a:r>
          </a:p>
        </p:txBody>
      </p:sp>
      <p:pic>
        <p:nvPicPr>
          <p:cNvPr id="4" name="Picture 3" descr="Screen Shot 2015-07-15 at 4.21.35 PM.png"/>
          <p:cNvPicPr>
            <a:picLocks noChangeAspect="1"/>
          </p:cNvPicPr>
          <p:nvPr/>
        </p:nvPicPr>
        <p:blipFill rotWithShape="1">
          <a:blip r:embed="rId3">
            <a:extLst>
              <a:ext uri="{28A0092B-C50C-407E-A947-70E740481C1C}">
                <a14:useLocalDpi xmlns:a14="http://schemas.microsoft.com/office/drawing/2010/main" val="0"/>
              </a:ext>
            </a:extLst>
          </a:blip>
          <a:srcRect l="8176" t="16152" r="3150" b="25176"/>
          <a:stretch/>
        </p:blipFill>
        <p:spPr>
          <a:xfrm>
            <a:off x="5760129" y="3258732"/>
            <a:ext cx="3108960" cy="1554480"/>
          </a:xfrm>
          <a:prstGeom prst="rect">
            <a:avLst/>
          </a:prstGeom>
        </p:spPr>
      </p:pic>
      <p:pic>
        <p:nvPicPr>
          <p:cNvPr id="5" name="Picture 4" descr="Screen Shot 2015-07-15 at 4.23.4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129" y="4958515"/>
            <a:ext cx="3108960" cy="1554480"/>
          </a:xfrm>
          <a:prstGeom prst="rect">
            <a:avLst/>
          </a:prstGeom>
        </p:spPr>
      </p:pic>
      <p:pic>
        <p:nvPicPr>
          <p:cNvPr id="7" name="Picture 2" descr="ttps://www.usu.edu/prm/identity/logos/vertical-wordmark-blac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1133" y="3258733"/>
            <a:ext cx="1324870" cy="4502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ogo-alternative-u"/>
          <p:cNvPicPr>
            <a:picLocks noChangeAspect="1" noChangeArrowheads="1"/>
          </p:cNvPicPr>
          <p:nvPr/>
        </p:nvPicPr>
        <p:blipFill rotWithShape="1">
          <a:blip r:embed="rId6">
            <a:extLst>
              <a:ext uri="{28A0092B-C50C-407E-A947-70E740481C1C}">
                <a14:useLocalDpi xmlns:a14="http://schemas.microsoft.com/office/drawing/2010/main" val="0"/>
              </a:ext>
            </a:extLst>
          </a:blip>
          <a:srcRect r="46742" b="83858"/>
          <a:stretch/>
        </p:blipFill>
        <p:spPr bwMode="auto">
          <a:xfrm>
            <a:off x="7551133" y="1580706"/>
            <a:ext cx="1386647" cy="4695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web.byu.edu/sites/default/files/style%20guide/Word-Mark.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4391" y="4905412"/>
            <a:ext cx="1324698" cy="4371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59820" y="5435777"/>
            <a:ext cx="5199171" cy="1077218"/>
          </a:xfrm>
          <a:prstGeom prst="rect">
            <a:avLst/>
          </a:prstGeom>
          <a:noFill/>
        </p:spPr>
        <p:txBody>
          <a:bodyPr wrap="square" rtlCol="0">
            <a:spAutoFit/>
          </a:bodyPr>
          <a:lstStyle/>
          <a:p>
            <a:r>
              <a:rPr lang="en-US" sz="1600" i="1" dirty="0">
                <a:solidFill>
                  <a:srgbClr val="09A5E3"/>
                </a:solidFill>
              </a:rPr>
              <a:t>“My team used basic concepts from almost every class period and topic section in our term project. It was cool to see how all the individual skills added up to help us create and maintain hydrologic information.”</a:t>
            </a:r>
          </a:p>
        </p:txBody>
      </p:sp>
    </p:spTree>
    <p:extLst>
      <p:ext uri="{BB962C8B-B14F-4D97-AF65-F5344CB8AC3E}">
        <p14:creationId xmlns:p14="http://schemas.microsoft.com/office/powerpoint/2010/main" val="1109711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512237" y="1571789"/>
            <a:ext cx="3268494" cy="4230846"/>
          </a:xfrm>
          <a:prstGeom prst="rect">
            <a:avLst/>
          </a:prstGeom>
          <a:ln>
            <a:solidFill>
              <a:schemeClr val="tx1"/>
            </a:solidFill>
          </a:ln>
          <a:effectLst>
            <a:outerShdw blurRad="292100" dist="139700" dir="2700000" algn="tl" rotWithShape="0">
              <a:srgbClr val="333333">
                <a:alpha val="65000"/>
              </a:srgbClr>
            </a:outerShdw>
          </a:effectLst>
        </p:spPr>
      </p:pic>
      <p:sp>
        <p:nvSpPr>
          <p:cNvPr id="3" name="Title 10"/>
          <p:cNvSpPr txBox="1">
            <a:spLocks noGrp="1"/>
          </p:cNvSpPr>
          <p:nvPr>
            <p:ph type="title"/>
          </p:nvPr>
        </p:nvSpPr>
        <p:spPr>
          <a:xfrm>
            <a:off x="302420" y="348710"/>
            <a:ext cx="7306056"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3200" dirty="0">
                <a:latin typeface="Arial Narrow" charset="0"/>
              </a:rPr>
              <a:t>Data Policy and Data Management Training</a:t>
            </a:r>
          </a:p>
        </p:txBody>
      </p:sp>
      <p:sp>
        <p:nvSpPr>
          <p:cNvPr id="12" name="Content Placeholder 2"/>
          <p:cNvSpPr txBox="1">
            <a:spLocks/>
          </p:cNvSpPr>
          <p:nvPr/>
        </p:nvSpPr>
        <p:spPr>
          <a:xfrm>
            <a:off x="379971" y="1571789"/>
            <a:ext cx="4099247" cy="3900411"/>
          </a:xfrm>
          <a:prstGeom prst="rect">
            <a:avLst/>
          </a:prstGeom>
        </p:spPr>
        <p:txBody>
          <a:bodyPr>
            <a:normAutofit fontScale="70000" lnSpcReduction="20000"/>
          </a:bodyPr>
          <a:lstStyle>
            <a:lvl1pPr marL="342900" indent="-342900" algn="l" defTabSz="457200" rtl="0" eaLnBrk="1" latinLnBrk="0" hangingPunct="1">
              <a:spcBef>
                <a:spcPct val="20000"/>
              </a:spcBef>
              <a:buClr>
                <a:schemeClr val="accent2"/>
              </a:buClr>
              <a:buFont typeface="Arial"/>
              <a:buChar char="•"/>
              <a:defRPr sz="3200" b="0" i="0" kern="1200">
                <a:solidFill>
                  <a:schemeClr val="tx2">
                    <a:lumMod val="75000"/>
                    <a:lumOff val="25000"/>
                  </a:schemeClr>
                </a:solidFill>
                <a:latin typeface="+mn-lt"/>
                <a:ea typeface="+mn-ea"/>
                <a:cs typeface="Helvetica Condensed Medium"/>
              </a:defRPr>
            </a:lvl1pPr>
            <a:lvl2pPr marL="742950" indent="-285750" algn="l" defTabSz="457200" rtl="0" eaLnBrk="1" latinLnBrk="0" hangingPunct="1">
              <a:spcBef>
                <a:spcPct val="20000"/>
              </a:spcBef>
              <a:buClr>
                <a:schemeClr val="accent1"/>
              </a:buClr>
              <a:buFont typeface="Wingdings" charset="2"/>
              <a:buChar char="§"/>
              <a:defRPr sz="2800" b="0" i="0" kern="1200">
                <a:solidFill>
                  <a:schemeClr val="tx2">
                    <a:lumMod val="75000"/>
                    <a:lumOff val="25000"/>
                  </a:schemeClr>
                </a:solidFill>
                <a:latin typeface="+mn-lt"/>
                <a:ea typeface="+mn-ea"/>
                <a:cs typeface="Helvetica Condensed Medium"/>
              </a:defRPr>
            </a:lvl2pPr>
            <a:lvl3pPr marL="1143000" indent="-228600" algn="l" defTabSz="457200" rtl="0" eaLnBrk="1" latinLnBrk="0" hangingPunct="1">
              <a:spcBef>
                <a:spcPct val="20000"/>
              </a:spcBef>
              <a:buClr>
                <a:schemeClr val="accent3"/>
              </a:buClr>
              <a:buFont typeface="Arial"/>
              <a:buChar char="•"/>
              <a:defRPr sz="2400" b="0" i="0" kern="1200">
                <a:solidFill>
                  <a:schemeClr val="tx2">
                    <a:lumMod val="75000"/>
                    <a:lumOff val="25000"/>
                  </a:schemeClr>
                </a:solidFill>
                <a:latin typeface="+mn-lt"/>
                <a:ea typeface="+mn-ea"/>
                <a:cs typeface="Helvetica Condensed Medium"/>
              </a:defRPr>
            </a:lvl3pPr>
            <a:lvl4pPr marL="1600200" indent="-228600" algn="l" defTabSz="457200" rtl="0" eaLnBrk="1" latinLnBrk="0" hangingPunct="1">
              <a:spcBef>
                <a:spcPct val="20000"/>
              </a:spcBef>
              <a:buClr>
                <a:schemeClr val="accent5"/>
              </a:buClr>
              <a:buFont typeface="Wingdings" charset="2"/>
              <a:buChar char="§"/>
              <a:defRPr sz="2000" b="0" i="0" kern="1200">
                <a:solidFill>
                  <a:schemeClr val="tx2">
                    <a:lumMod val="75000"/>
                    <a:lumOff val="25000"/>
                  </a:schemeClr>
                </a:solidFill>
                <a:latin typeface="+mn-lt"/>
                <a:ea typeface="+mn-ea"/>
                <a:cs typeface="Helvetica Condensed Medium"/>
              </a:defRPr>
            </a:lvl4pPr>
            <a:lvl5pPr marL="2057400" indent="-228600" algn="l" defTabSz="457200" rtl="0" eaLnBrk="1" latinLnBrk="0" hangingPunct="1">
              <a:spcBef>
                <a:spcPct val="20000"/>
              </a:spcBef>
              <a:buClr>
                <a:schemeClr val="accent6"/>
              </a:buClr>
              <a:buFont typeface="Arial"/>
              <a:buChar char="•"/>
              <a:defRPr sz="2000" b="0" i="0" kern="1200">
                <a:solidFill>
                  <a:schemeClr val="tx2">
                    <a:lumMod val="75000"/>
                    <a:lumOff val="25000"/>
                  </a:schemeClr>
                </a:solidFill>
                <a:latin typeface="+mn-lt"/>
                <a:ea typeface="+mn-ea"/>
                <a:cs typeface="Helvetica Condensed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chemeClr val="tx1"/>
                </a:solidFill>
                <a:latin typeface="Arial" charset="0"/>
                <a:ea typeface="Arial" charset="0"/>
                <a:cs typeface="Arial" charset="0"/>
              </a:rPr>
              <a:t>Raising awareness of data management needs and requirements across iUTAH</a:t>
            </a:r>
          </a:p>
          <a:p>
            <a:r>
              <a:rPr lang="en-US" dirty="0" smtClean="0">
                <a:solidFill>
                  <a:schemeClr val="tx1"/>
                </a:solidFill>
                <a:latin typeface="Arial" charset="0"/>
                <a:ea typeface="Arial" charset="0"/>
                <a:cs typeface="Arial" charset="0"/>
              </a:rPr>
              <a:t>Conducted training, including:</a:t>
            </a:r>
            <a:endParaRPr lang="en-US" dirty="0">
              <a:solidFill>
                <a:schemeClr val="tx1"/>
              </a:solidFill>
              <a:latin typeface="Arial" charset="0"/>
              <a:ea typeface="Arial" charset="0"/>
              <a:cs typeface="Arial" charset="0"/>
            </a:endParaRPr>
          </a:p>
          <a:p>
            <a:pPr lvl="1"/>
            <a:r>
              <a:rPr lang="en-US" dirty="0">
                <a:solidFill>
                  <a:schemeClr val="tx1"/>
                </a:solidFill>
                <a:latin typeface="Arial" charset="0"/>
                <a:ea typeface="Arial" charset="0"/>
                <a:cs typeface="Arial" charset="0"/>
              </a:rPr>
              <a:t>Visualizing sensor data streams</a:t>
            </a:r>
          </a:p>
          <a:p>
            <a:pPr lvl="1"/>
            <a:r>
              <a:rPr lang="en-US" dirty="0">
                <a:solidFill>
                  <a:schemeClr val="tx1"/>
                </a:solidFill>
                <a:latin typeface="Arial" charset="0"/>
                <a:ea typeface="Arial" charset="0"/>
                <a:cs typeface="Arial" charset="0"/>
              </a:rPr>
              <a:t>Scripted and reproducible quality control of sensor data streams</a:t>
            </a:r>
          </a:p>
          <a:p>
            <a:pPr lvl="1"/>
            <a:r>
              <a:rPr lang="en-US" dirty="0">
                <a:solidFill>
                  <a:schemeClr val="tx1"/>
                </a:solidFill>
                <a:latin typeface="Arial" charset="0"/>
                <a:ea typeface="Arial" charset="0"/>
                <a:cs typeface="Arial" charset="0"/>
              </a:rPr>
              <a:t>Quality control workflow </a:t>
            </a:r>
          </a:p>
          <a:p>
            <a:r>
              <a:rPr lang="en-US" dirty="0" smtClean="0">
                <a:solidFill>
                  <a:schemeClr val="tx1"/>
                </a:solidFill>
                <a:latin typeface="Arial" charset="0"/>
                <a:ea typeface="Arial" charset="0"/>
                <a:cs typeface="Arial" charset="0"/>
              </a:rPr>
              <a:t>Data publication tutorials</a:t>
            </a:r>
            <a:endParaRPr lang="en-US" dirty="0">
              <a:solidFill>
                <a:schemeClr val="tx1"/>
              </a:solidFill>
              <a:latin typeface="Arial" charset="0"/>
              <a:ea typeface="Arial" charset="0"/>
              <a:cs typeface="Arial" charset="0"/>
            </a:endParaRPr>
          </a:p>
          <a:p>
            <a:pPr marL="0" indent="0">
              <a:buNone/>
            </a:pPr>
            <a:endParaRPr lang="en-US" sz="2400" dirty="0"/>
          </a:p>
        </p:txBody>
      </p:sp>
      <p:pic>
        <p:nvPicPr>
          <p:cNvPr id="15" name="Picture 14" descr="Amber.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12983" y="4847082"/>
            <a:ext cx="1326164" cy="1627453"/>
          </a:xfrm>
          <a:prstGeom prst="rect">
            <a:avLst/>
          </a:prstGeom>
        </p:spPr>
      </p:pic>
      <p:sp>
        <p:nvSpPr>
          <p:cNvPr id="2" name="TextBox 1"/>
          <p:cNvSpPr txBox="1"/>
          <p:nvPr/>
        </p:nvSpPr>
        <p:spPr>
          <a:xfrm>
            <a:off x="379971" y="5951315"/>
            <a:ext cx="8509386" cy="523220"/>
          </a:xfrm>
          <a:prstGeom prst="rect">
            <a:avLst/>
          </a:prstGeom>
          <a:noFill/>
        </p:spPr>
        <p:txBody>
          <a:bodyPr wrap="square" rtlCol="0">
            <a:spAutoFit/>
          </a:bodyPr>
          <a:lstStyle/>
          <a:p>
            <a:r>
              <a:rPr lang="en-US" sz="2800" dirty="0" smtClean="0">
                <a:solidFill>
                  <a:schemeClr val="accent1">
                    <a:lumMod val="50000"/>
                  </a:schemeClr>
                </a:solidFill>
              </a:rPr>
              <a:t>Changing the culture from “My Data” to “Our Data”</a:t>
            </a:r>
            <a:endParaRPr lang="en-US" sz="2800" dirty="0">
              <a:solidFill>
                <a:schemeClr val="accent1">
                  <a:lumMod val="50000"/>
                </a:schemeClr>
              </a:solidFill>
            </a:endParaRPr>
          </a:p>
        </p:txBody>
      </p:sp>
      <p:pic>
        <p:nvPicPr>
          <p:cNvPr id="4" name="Picture 3"/>
          <p:cNvPicPr>
            <a:picLocks noChangeAspect="1"/>
          </p:cNvPicPr>
          <p:nvPr/>
        </p:nvPicPr>
        <p:blipFill>
          <a:blip r:embed="rId5"/>
          <a:stretch>
            <a:fillRect/>
          </a:stretch>
        </p:blipFill>
        <p:spPr>
          <a:xfrm>
            <a:off x="7269818" y="2258008"/>
            <a:ext cx="1630285" cy="1218100"/>
          </a:xfrm>
          <a:prstGeom prst="rect">
            <a:avLst/>
          </a:prstGeom>
        </p:spPr>
      </p:pic>
      <p:pic>
        <p:nvPicPr>
          <p:cNvPr id="5" name="Picture 4"/>
          <p:cNvPicPr>
            <a:picLocks noChangeAspect="1"/>
          </p:cNvPicPr>
          <p:nvPr/>
        </p:nvPicPr>
        <p:blipFill>
          <a:blip r:embed="rId6"/>
          <a:stretch>
            <a:fillRect/>
          </a:stretch>
        </p:blipFill>
        <p:spPr>
          <a:xfrm>
            <a:off x="7287480" y="3572710"/>
            <a:ext cx="1576308" cy="1177770"/>
          </a:xfrm>
          <a:prstGeom prst="rect">
            <a:avLst/>
          </a:prstGeom>
        </p:spPr>
      </p:pic>
    </p:spTree>
    <p:extLst>
      <p:ext uri="{BB962C8B-B14F-4D97-AF65-F5344CB8AC3E}">
        <p14:creationId xmlns:p14="http://schemas.microsoft.com/office/powerpoint/2010/main" val="538693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305760" y="348710"/>
            <a:ext cx="7306056" cy="983721"/>
          </a:xfrm>
          <a:prstGeom prst="rect">
            <a:avLst/>
          </a:prstGeom>
          <a:solidFill>
            <a:srgbClr val="797979"/>
          </a:solidFill>
        </p:spPr>
        <p:txBody>
          <a:bodyPr vert="horz" lIns="91440" tIns="45720" rIns="91440" bIns="45720" rtlCol="0" anchor="ctr">
            <a:norm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400" dirty="0" smtClean="0">
                <a:latin typeface="+mj-lt"/>
              </a:rPr>
              <a:t>Undergraduate Training</a:t>
            </a:r>
            <a:endParaRPr lang="en-US" sz="4400" dirty="0">
              <a:latin typeface="+mj-lt"/>
            </a:endParaRPr>
          </a:p>
        </p:txBody>
      </p:sp>
      <p:sp>
        <p:nvSpPr>
          <p:cNvPr id="12" name="Content Placeholder 2"/>
          <p:cNvSpPr txBox="1">
            <a:spLocks/>
          </p:cNvSpPr>
          <p:nvPr/>
        </p:nvSpPr>
        <p:spPr>
          <a:xfrm>
            <a:off x="354229" y="1621331"/>
            <a:ext cx="5472188" cy="3597784"/>
          </a:xfrm>
          <a:prstGeom prst="rect">
            <a:avLst/>
          </a:prstGeom>
        </p:spPr>
        <p:txBody>
          <a:bodyPr>
            <a:normAutofit/>
          </a:bodyPr>
          <a:lstStyle>
            <a:lvl1pPr marL="342900" indent="-342900" algn="l" defTabSz="457200" rtl="0" eaLnBrk="1" latinLnBrk="0" hangingPunct="1">
              <a:spcBef>
                <a:spcPct val="20000"/>
              </a:spcBef>
              <a:buClr>
                <a:schemeClr val="accent2"/>
              </a:buClr>
              <a:buFont typeface="Arial"/>
              <a:buChar char="•"/>
              <a:defRPr sz="3200" b="0" i="0" kern="1200">
                <a:solidFill>
                  <a:schemeClr val="tx2">
                    <a:lumMod val="75000"/>
                    <a:lumOff val="25000"/>
                  </a:schemeClr>
                </a:solidFill>
                <a:latin typeface="+mn-lt"/>
                <a:ea typeface="+mn-ea"/>
                <a:cs typeface="Helvetica Condensed Medium"/>
              </a:defRPr>
            </a:lvl1pPr>
            <a:lvl2pPr marL="742950" indent="-285750" algn="l" defTabSz="457200" rtl="0" eaLnBrk="1" latinLnBrk="0" hangingPunct="1">
              <a:spcBef>
                <a:spcPct val="20000"/>
              </a:spcBef>
              <a:buClr>
                <a:schemeClr val="accent1"/>
              </a:buClr>
              <a:buFont typeface="Wingdings" charset="2"/>
              <a:buChar char="§"/>
              <a:defRPr sz="2800" b="0" i="0" kern="1200">
                <a:solidFill>
                  <a:schemeClr val="tx2">
                    <a:lumMod val="75000"/>
                    <a:lumOff val="25000"/>
                  </a:schemeClr>
                </a:solidFill>
                <a:latin typeface="+mn-lt"/>
                <a:ea typeface="+mn-ea"/>
                <a:cs typeface="Helvetica Condensed Medium"/>
              </a:defRPr>
            </a:lvl2pPr>
            <a:lvl3pPr marL="1143000" indent="-228600" algn="l" defTabSz="457200" rtl="0" eaLnBrk="1" latinLnBrk="0" hangingPunct="1">
              <a:spcBef>
                <a:spcPct val="20000"/>
              </a:spcBef>
              <a:buClr>
                <a:schemeClr val="accent3"/>
              </a:buClr>
              <a:buFont typeface="Arial"/>
              <a:buChar char="•"/>
              <a:defRPr sz="2400" b="0" i="0" kern="1200">
                <a:solidFill>
                  <a:schemeClr val="tx2">
                    <a:lumMod val="75000"/>
                    <a:lumOff val="25000"/>
                  </a:schemeClr>
                </a:solidFill>
                <a:latin typeface="+mn-lt"/>
                <a:ea typeface="+mn-ea"/>
                <a:cs typeface="Helvetica Condensed Medium"/>
              </a:defRPr>
            </a:lvl3pPr>
            <a:lvl4pPr marL="1600200" indent="-228600" algn="l" defTabSz="457200" rtl="0" eaLnBrk="1" latinLnBrk="0" hangingPunct="1">
              <a:spcBef>
                <a:spcPct val="20000"/>
              </a:spcBef>
              <a:buClr>
                <a:schemeClr val="accent5"/>
              </a:buClr>
              <a:buFont typeface="Wingdings" charset="2"/>
              <a:buChar char="§"/>
              <a:defRPr sz="2000" b="0" i="0" kern="1200">
                <a:solidFill>
                  <a:schemeClr val="tx2">
                    <a:lumMod val="75000"/>
                    <a:lumOff val="25000"/>
                  </a:schemeClr>
                </a:solidFill>
                <a:latin typeface="+mn-lt"/>
                <a:ea typeface="+mn-ea"/>
                <a:cs typeface="Helvetica Condensed Medium"/>
              </a:defRPr>
            </a:lvl4pPr>
            <a:lvl5pPr marL="2057400" indent="-228600" algn="l" defTabSz="457200" rtl="0" eaLnBrk="1" latinLnBrk="0" hangingPunct="1">
              <a:spcBef>
                <a:spcPct val="20000"/>
              </a:spcBef>
              <a:buClr>
                <a:schemeClr val="accent6"/>
              </a:buClr>
              <a:buFont typeface="Arial"/>
              <a:buChar char="•"/>
              <a:defRPr sz="2000" b="0" i="0" kern="1200">
                <a:solidFill>
                  <a:schemeClr val="tx2">
                    <a:lumMod val="75000"/>
                    <a:lumOff val="25000"/>
                  </a:schemeClr>
                </a:solidFill>
                <a:latin typeface="+mn-lt"/>
                <a:ea typeface="+mn-ea"/>
                <a:cs typeface="Helvetica Condensed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solidFill>
                  <a:schemeClr val="tx1"/>
                </a:solidFill>
              </a:rPr>
              <a:t>Creating the next generation of “Cyber-savvy” engineers and scientists</a:t>
            </a:r>
          </a:p>
          <a:p>
            <a:r>
              <a:rPr lang="en-US" sz="2400" dirty="0" smtClean="0">
                <a:solidFill>
                  <a:schemeClr val="tx1"/>
                </a:solidFill>
              </a:rPr>
              <a:t>Prototyping and developing new software applications</a:t>
            </a:r>
          </a:p>
          <a:p>
            <a:r>
              <a:rPr lang="en-US" sz="2400" dirty="0" smtClean="0">
                <a:solidFill>
                  <a:schemeClr val="tx1"/>
                </a:solidFill>
              </a:rPr>
              <a:t>Collaborating with iUTAH scientists</a:t>
            </a:r>
          </a:p>
          <a:p>
            <a:r>
              <a:rPr lang="en-US" sz="2400" dirty="0" smtClean="0">
                <a:solidFill>
                  <a:schemeClr val="tx1"/>
                </a:solidFill>
              </a:rPr>
              <a:t>Co-authoring CI-related papers</a:t>
            </a:r>
          </a:p>
          <a:p>
            <a:r>
              <a:rPr lang="en-US" sz="2400" dirty="0" smtClean="0">
                <a:solidFill>
                  <a:schemeClr val="tx1"/>
                </a:solidFill>
              </a:rPr>
              <a:t>Gaining practical experience and improving job prospects</a:t>
            </a:r>
            <a:endParaRPr lang="en-US" sz="1900" dirty="0">
              <a:solidFill>
                <a:schemeClr val="tx1"/>
              </a:solidFill>
            </a:endParaRPr>
          </a:p>
          <a:p>
            <a:pPr marL="0" indent="0">
              <a:buNone/>
            </a:pPr>
            <a:endParaRPr lang="en-US" sz="2400" dirty="0"/>
          </a:p>
        </p:txBody>
      </p:sp>
      <p:pic>
        <p:nvPicPr>
          <p:cNvPr id="10" name="Picture 9" descr="Maurie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7895" y="5333336"/>
            <a:ext cx="1187950" cy="1301233"/>
          </a:xfrm>
          <a:prstGeom prst="rect">
            <a:avLst/>
          </a:prstGeom>
        </p:spPr>
      </p:pic>
      <p:pic>
        <p:nvPicPr>
          <p:cNvPr id="11" name="Picture 10" descr="Jua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10104" y="5333335"/>
            <a:ext cx="1301233" cy="1301233"/>
          </a:xfrm>
          <a:prstGeom prst="rect">
            <a:avLst/>
          </a:prstGeom>
        </p:spPr>
      </p:pic>
      <p:pic>
        <p:nvPicPr>
          <p:cNvPr id="15" name="Picture 14" descr="Michael.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15785" y="5333336"/>
            <a:ext cx="1070604" cy="1330097"/>
          </a:xfrm>
          <a:prstGeom prst="rect">
            <a:avLst/>
          </a:prstGeom>
        </p:spPr>
      </p:pic>
      <p:pic>
        <p:nvPicPr>
          <p:cNvPr id="16" name="Picture 15" descr="Mario_H.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4530302" y="5428547"/>
            <a:ext cx="1330095" cy="1081943"/>
          </a:xfrm>
          <a:prstGeom prst="rect">
            <a:avLst/>
          </a:prstGeom>
        </p:spPr>
      </p:pic>
      <p:pic>
        <p:nvPicPr>
          <p:cNvPr id="17" name="Picture 16" descr="Francisco.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437772" y="2895153"/>
            <a:ext cx="1330095" cy="997210"/>
          </a:xfrm>
          <a:prstGeom prst="rect">
            <a:avLst/>
          </a:prstGeom>
        </p:spPr>
      </p:pic>
      <p:pic>
        <p:nvPicPr>
          <p:cNvPr id="19" name="Picture 18" descr="Ryan.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437772" y="4005387"/>
            <a:ext cx="1350267" cy="1143001"/>
          </a:xfrm>
          <a:prstGeom prst="rect">
            <a:avLst/>
          </a:prstGeom>
        </p:spPr>
      </p:pic>
      <p:pic>
        <p:nvPicPr>
          <p:cNvPr id="20" name="Picture 19" descr="Jacob.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70798" y="5333335"/>
            <a:ext cx="1263785" cy="1263785"/>
          </a:xfrm>
          <a:prstGeom prst="rect">
            <a:avLst/>
          </a:prstGeom>
        </p:spPr>
      </p:pic>
      <p:pic>
        <p:nvPicPr>
          <p:cNvPr id="21" name="Picture 20" descr="Denver.jp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583567" y="5304471"/>
            <a:ext cx="1204472" cy="1265613"/>
          </a:xfrm>
          <a:prstGeom prst="rect">
            <a:avLst/>
          </a:prstGeom>
        </p:spPr>
      </p:pic>
      <p:pic>
        <p:nvPicPr>
          <p:cNvPr id="2" name="Picture 1" descr="Mario_M.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070797" y="3955330"/>
            <a:ext cx="1263785" cy="1263785"/>
          </a:xfrm>
          <a:prstGeom prst="rect">
            <a:avLst/>
          </a:prstGeom>
        </p:spPr>
      </p:pic>
      <p:pic>
        <p:nvPicPr>
          <p:cNvPr id="4" name="Picture 3"/>
          <p:cNvPicPr>
            <a:picLocks noChangeAspect="1"/>
          </p:cNvPicPr>
          <p:nvPr/>
        </p:nvPicPr>
        <p:blipFill>
          <a:blip r:embed="rId12"/>
          <a:stretch>
            <a:fillRect/>
          </a:stretch>
        </p:blipFill>
        <p:spPr>
          <a:xfrm>
            <a:off x="6070797" y="2445875"/>
            <a:ext cx="1263785" cy="1442270"/>
          </a:xfrm>
          <a:prstGeom prst="rect">
            <a:avLst/>
          </a:prstGeom>
        </p:spPr>
      </p:pic>
      <p:pic>
        <p:nvPicPr>
          <p:cNvPr id="18" name="Picture 17"/>
          <p:cNvPicPr>
            <a:picLocks noChangeAspect="1"/>
          </p:cNvPicPr>
          <p:nvPr/>
        </p:nvPicPr>
        <p:blipFill>
          <a:blip r:embed="rId13"/>
          <a:stretch>
            <a:fillRect/>
          </a:stretch>
        </p:blipFill>
        <p:spPr>
          <a:xfrm>
            <a:off x="7456872" y="1476427"/>
            <a:ext cx="1310995" cy="1333423"/>
          </a:xfrm>
          <a:prstGeom prst="rect">
            <a:avLst/>
          </a:prstGeom>
        </p:spPr>
      </p:pic>
      <p:pic>
        <p:nvPicPr>
          <p:cNvPr id="5" name="Picture 4"/>
          <p:cNvPicPr>
            <a:picLocks noChangeAspect="1"/>
          </p:cNvPicPr>
          <p:nvPr/>
        </p:nvPicPr>
        <p:blipFill>
          <a:blip r:embed="rId14"/>
          <a:stretch>
            <a:fillRect/>
          </a:stretch>
        </p:blipFill>
        <p:spPr>
          <a:xfrm>
            <a:off x="5938957" y="917764"/>
            <a:ext cx="1405374" cy="1407133"/>
          </a:xfrm>
          <a:prstGeom prst="rect">
            <a:avLst/>
          </a:prstGeom>
        </p:spPr>
      </p:pic>
    </p:spTree>
    <p:extLst>
      <p:ext uri="{BB962C8B-B14F-4D97-AF65-F5344CB8AC3E}">
        <p14:creationId xmlns:p14="http://schemas.microsoft.com/office/powerpoint/2010/main" val="933863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307560" y="348710"/>
            <a:ext cx="7306056" cy="983721"/>
          </a:xfrm>
          <a:prstGeom prst="rect">
            <a:avLst/>
          </a:prstGeom>
          <a:solidFill>
            <a:srgbClr val="797979"/>
          </a:solidFill>
        </p:spPr>
        <p:txBody>
          <a:bodyPr vert="horz" lIns="91440" tIns="45720" rIns="91440" bIns="45720" rtlCol="0" anchor="ctr">
            <a:norm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400" dirty="0" smtClean="0">
                <a:latin typeface="Arial" charset="0"/>
                <a:ea typeface="Arial" charset="0"/>
                <a:cs typeface="Arial" charset="0"/>
              </a:rPr>
              <a:t>Questions?</a:t>
            </a:r>
            <a:endParaRPr lang="en-US" sz="4400" dirty="0">
              <a:latin typeface="Arial" charset="0"/>
              <a:ea typeface="Arial" charset="0"/>
              <a:cs typeface="Arial" charset="0"/>
            </a:endParaRPr>
          </a:p>
        </p:txBody>
      </p:sp>
      <p:sp>
        <p:nvSpPr>
          <p:cNvPr id="12" name="Content Placeholder 2"/>
          <p:cNvSpPr txBox="1">
            <a:spLocks/>
          </p:cNvSpPr>
          <p:nvPr/>
        </p:nvSpPr>
        <p:spPr>
          <a:xfrm>
            <a:off x="443431" y="2201039"/>
            <a:ext cx="3266902" cy="2563906"/>
          </a:xfrm>
          <a:prstGeom prst="rect">
            <a:avLst/>
          </a:prstGeom>
        </p:spPr>
        <p:txBody>
          <a:bodyPr>
            <a:normAutofit fontScale="92500" lnSpcReduction="20000"/>
          </a:bodyPr>
          <a:lstStyle>
            <a:lvl1pPr marL="342900" indent="-342900" algn="l" defTabSz="457200" rtl="0" eaLnBrk="1" latinLnBrk="0" hangingPunct="1">
              <a:spcBef>
                <a:spcPct val="20000"/>
              </a:spcBef>
              <a:buClr>
                <a:schemeClr val="accent2"/>
              </a:buClr>
              <a:buFont typeface="Arial"/>
              <a:buChar char="•"/>
              <a:defRPr sz="3200" b="0" i="0" kern="1200">
                <a:solidFill>
                  <a:schemeClr val="tx2">
                    <a:lumMod val="75000"/>
                    <a:lumOff val="25000"/>
                  </a:schemeClr>
                </a:solidFill>
                <a:latin typeface="+mn-lt"/>
                <a:ea typeface="+mn-ea"/>
                <a:cs typeface="Helvetica Condensed Medium"/>
              </a:defRPr>
            </a:lvl1pPr>
            <a:lvl2pPr marL="742950" indent="-285750" algn="l" defTabSz="457200" rtl="0" eaLnBrk="1" latinLnBrk="0" hangingPunct="1">
              <a:spcBef>
                <a:spcPct val="20000"/>
              </a:spcBef>
              <a:buClr>
                <a:schemeClr val="accent1"/>
              </a:buClr>
              <a:buFont typeface="Wingdings" charset="2"/>
              <a:buChar char="§"/>
              <a:defRPr sz="2800" b="0" i="0" kern="1200">
                <a:solidFill>
                  <a:schemeClr val="tx2">
                    <a:lumMod val="75000"/>
                    <a:lumOff val="25000"/>
                  </a:schemeClr>
                </a:solidFill>
                <a:latin typeface="+mn-lt"/>
                <a:ea typeface="+mn-ea"/>
                <a:cs typeface="Helvetica Condensed Medium"/>
              </a:defRPr>
            </a:lvl2pPr>
            <a:lvl3pPr marL="1143000" indent="-228600" algn="l" defTabSz="457200" rtl="0" eaLnBrk="1" latinLnBrk="0" hangingPunct="1">
              <a:spcBef>
                <a:spcPct val="20000"/>
              </a:spcBef>
              <a:buClr>
                <a:schemeClr val="accent3"/>
              </a:buClr>
              <a:buFont typeface="Arial"/>
              <a:buChar char="•"/>
              <a:defRPr sz="2400" b="0" i="0" kern="1200">
                <a:solidFill>
                  <a:schemeClr val="tx2">
                    <a:lumMod val="75000"/>
                    <a:lumOff val="25000"/>
                  </a:schemeClr>
                </a:solidFill>
                <a:latin typeface="+mn-lt"/>
                <a:ea typeface="+mn-ea"/>
                <a:cs typeface="Helvetica Condensed Medium"/>
              </a:defRPr>
            </a:lvl3pPr>
            <a:lvl4pPr marL="1600200" indent="-228600" algn="l" defTabSz="457200" rtl="0" eaLnBrk="1" latinLnBrk="0" hangingPunct="1">
              <a:spcBef>
                <a:spcPct val="20000"/>
              </a:spcBef>
              <a:buClr>
                <a:schemeClr val="accent5"/>
              </a:buClr>
              <a:buFont typeface="Wingdings" charset="2"/>
              <a:buChar char="§"/>
              <a:defRPr sz="2000" b="0" i="0" kern="1200">
                <a:solidFill>
                  <a:schemeClr val="tx2">
                    <a:lumMod val="75000"/>
                    <a:lumOff val="25000"/>
                  </a:schemeClr>
                </a:solidFill>
                <a:latin typeface="+mn-lt"/>
                <a:ea typeface="+mn-ea"/>
                <a:cs typeface="Helvetica Condensed Medium"/>
              </a:defRPr>
            </a:lvl4pPr>
            <a:lvl5pPr marL="2057400" indent="-228600" algn="l" defTabSz="457200" rtl="0" eaLnBrk="1" latinLnBrk="0" hangingPunct="1">
              <a:spcBef>
                <a:spcPct val="20000"/>
              </a:spcBef>
              <a:buClr>
                <a:schemeClr val="accent6"/>
              </a:buClr>
              <a:buFont typeface="Arial"/>
              <a:buChar char="•"/>
              <a:defRPr sz="2000" b="0" i="0" kern="1200">
                <a:solidFill>
                  <a:schemeClr val="tx2">
                    <a:lumMod val="75000"/>
                    <a:lumOff val="25000"/>
                  </a:schemeClr>
                </a:solidFill>
                <a:latin typeface="+mn-lt"/>
                <a:ea typeface="+mn-ea"/>
                <a:cs typeface="Helvetica Condensed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solidFill>
                  <a:schemeClr val="tx1"/>
                </a:solidFill>
                <a:latin typeface="Arial" charset="0"/>
                <a:ea typeface="Arial" charset="0"/>
                <a:cs typeface="Arial" charset="0"/>
              </a:rPr>
              <a:t>Jeff Horsburgh</a:t>
            </a:r>
          </a:p>
          <a:p>
            <a:pPr marL="0" indent="0">
              <a:buNone/>
            </a:pPr>
            <a:r>
              <a:rPr lang="en-US" sz="2400" dirty="0" smtClean="0">
                <a:solidFill>
                  <a:schemeClr val="tx1"/>
                </a:solidFill>
                <a:latin typeface="Arial" charset="0"/>
                <a:ea typeface="Arial" charset="0"/>
                <a:cs typeface="Arial" charset="0"/>
                <a:hlinkClick r:id="rId3"/>
              </a:rPr>
              <a:t>jeff.horsburgh@usu.edu</a:t>
            </a:r>
            <a:endParaRPr lang="en-US" sz="2400" dirty="0" smtClean="0">
              <a:solidFill>
                <a:schemeClr val="tx1"/>
              </a:solidFill>
              <a:latin typeface="Arial" charset="0"/>
              <a:ea typeface="Arial" charset="0"/>
              <a:cs typeface="Arial" charset="0"/>
            </a:endParaRPr>
          </a:p>
          <a:p>
            <a:pPr marL="0" indent="0">
              <a:buNone/>
            </a:pPr>
            <a:r>
              <a:rPr lang="en-US" sz="2400" dirty="0" smtClean="0">
                <a:solidFill>
                  <a:schemeClr val="tx1"/>
                </a:solidFill>
                <a:latin typeface="Arial" charset="0"/>
                <a:ea typeface="Arial" charset="0"/>
                <a:cs typeface="Arial" charset="0"/>
              </a:rPr>
              <a:t>435-797-946</a:t>
            </a:r>
          </a:p>
          <a:p>
            <a:pPr marL="0" indent="0">
              <a:buNone/>
            </a:pPr>
            <a:endParaRPr lang="en-US" sz="2400" dirty="0">
              <a:solidFill>
                <a:schemeClr val="tx1"/>
              </a:solidFill>
              <a:latin typeface="Arial" charset="0"/>
              <a:ea typeface="Arial" charset="0"/>
              <a:cs typeface="Arial" charset="0"/>
            </a:endParaRPr>
          </a:p>
          <a:p>
            <a:pPr marL="0" indent="0">
              <a:buNone/>
            </a:pPr>
            <a:r>
              <a:rPr lang="en-US" sz="2400" dirty="0" smtClean="0">
                <a:solidFill>
                  <a:schemeClr val="tx1"/>
                </a:solidFill>
                <a:latin typeface="Arial" charset="0"/>
                <a:ea typeface="Arial" charset="0"/>
                <a:cs typeface="Arial" charset="0"/>
              </a:rPr>
              <a:t>Amber Jones</a:t>
            </a:r>
          </a:p>
          <a:p>
            <a:pPr marL="0" indent="0">
              <a:buNone/>
            </a:pPr>
            <a:r>
              <a:rPr lang="en-US" sz="2400" dirty="0">
                <a:solidFill>
                  <a:schemeClr val="tx1"/>
                </a:solidFill>
                <a:latin typeface="Arial" charset="0"/>
                <a:ea typeface="Arial" charset="0"/>
                <a:cs typeface="Arial" charset="0"/>
                <a:hlinkClick r:id="rId4"/>
              </a:rPr>
              <a:t>a</a:t>
            </a:r>
            <a:r>
              <a:rPr lang="en-US" sz="2400" dirty="0" smtClean="0">
                <a:solidFill>
                  <a:schemeClr val="tx1"/>
                </a:solidFill>
                <a:latin typeface="Arial" charset="0"/>
                <a:ea typeface="Arial" charset="0"/>
                <a:cs typeface="Arial" charset="0"/>
                <a:hlinkClick r:id="rId4"/>
              </a:rPr>
              <a:t>mber.jones@usu.edu</a:t>
            </a:r>
            <a:endParaRPr lang="en-US" sz="2400" dirty="0" smtClean="0">
              <a:solidFill>
                <a:schemeClr val="tx1"/>
              </a:solidFill>
              <a:latin typeface="Arial" charset="0"/>
              <a:ea typeface="Arial" charset="0"/>
              <a:cs typeface="Arial" charset="0"/>
            </a:endParaRPr>
          </a:p>
          <a:p>
            <a:pPr marL="0" indent="0">
              <a:buNone/>
            </a:pPr>
            <a:r>
              <a:rPr lang="en-US" sz="2400" dirty="0" smtClean="0">
                <a:solidFill>
                  <a:schemeClr val="tx1"/>
                </a:solidFill>
                <a:latin typeface="Arial" charset="0"/>
                <a:ea typeface="Arial" charset="0"/>
                <a:cs typeface="Arial" charset="0"/>
              </a:rPr>
              <a:t>435-797-7147</a:t>
            </a:r>
          </a:p>
          <a:p>
            <a:pPr marL="0" indent="0">
              <a:buNone/>
            </a:pPr>
            <a:endParaRPr lang="en-US" sz="2400" dirty="0" smtClean="0">
              <a:latin typeface="Arial" charset="0"/>
              <a:ea typeface="Arial" charset="0"/>
              <a:cs typeface="Arial" charset="0"/>
            </a:endParaRPr>
          </a:p>
          <a:p>
            <a:pPr marL="0" indent="0">
              <a:buNone/>
            </a:pPr>
            <a:endParaRPr lang="en-US" sz="2400" dirty="0">
              <a:latin typeface="Arial" charset="0"/>
              <a:ea typeface="Arial" charset="0"/>
              <a:cs typeface="Arial" charset="0"/>
            </a:endParaRPr>
          </a:p>
        </p:txBody>
      </p:sp>
      <p:pic>
        <p:nvPicPr>
          <p:cNvPr id="10" name="Picture 9" descr="Octoca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64579" y="5572370"/>
            <a:ext cx="1191747" cy="990640"/>
          </a:xfrm>
          <a:prstGeom prst="rect">
            <a:avLst/>
          </a:prstGeom>
        </p:spPr>
      </p:pic>
      <p:pic>
        <p:nvPicPr>
          <p:cNvPr id="11" name="Picture 10"/>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31560" y="5851053"/>
            <a:ext cx="1564112" cy="419023"/>
          </a:xfrm>
          <a:prstGeom prst="rect">
            <a:avLst/>
          </a:prstGeom>
        </p:spPr>
      </p:pic>
      <p:sp>
        <p:nvSpPr>
          <p:cNvPr id="15" name="Content Placeholder 2"/>
          <p:cNvSpPr txBox="1">
            <a:spLocks/>
          </p:cNvSpPr>
          <p:nvPr/>
        </p:nvSpPr>
        <p:spPr>
          <a:xfrm>
            <a:off x="3860800" y="2141416"/>
            <a:ext cx="5069437" cy="3430954"/>
          </a:xfrm>
          <a:prstGeom prst="rect">
            <a:avLst/>
          </a:prstGeom>
        </p:spPr>
        <p:txBody>
          <a:bodyPr>
            <a:normAutofit fontScale="92500" lnSpcReduction="20000"/>
          </a:bodyPr>
          <a:lstStyle>
            <a:lvl1pPr marL="342900" indent="-342900" algn="l" defTabSz="457200" rtl="0" eaLnBrk="1" latinLnBrk="0" hangingPunct="1">
              <a:spcBef>
                <a:spcPct val="20000"/>
              </a:spcBef>
              <a:buClr>
                <a:schemeClr val="accent2"/>
              </a:buClr>
              <a:buFont typeface="Arial"/>
              <a:buChar char="•"/>
              <a:defRPr sz="3200" b="0" i="0" kern="1200">
                <a:solidFill>
                  <a:schemeClr val="tx2">
                    <a:lumMod val="75000"/>
                    <a:lumOff val="25000"/>
                  </a:schemeClr>
                </a:solidFill>
                <a:latin typeface="+mn-lt"/>
                <a:ea typeface="+mn-ea"/>
                <a:cs typeface="Helvetica Condensed Medium"/>
              </a:defRPr>
            </a:lvl1pPr>
            <a:lvl2pPr marL="742950" indent="-285750" algn="l" defTabSz="457200" rtl="0" eaLnBrk="1" latinLnBrk="0" hangingPunct="1">
              <a:spcBef>
                <a:spcPct val="20000"/>
              </a:spcBef>
              <a:buClr>
                <a:schemeClr val="accent1"/>
              </a:buClr>
              <a:buFont typeface="Wingdings" charset="2"/>
              <a:buChar char="§"/>
              <a:defRPr sz="2800" b="0" i="0" kern="1200">
                <a:solidFill>
                  <a:schemeClr val="tx2">
                    <a:lumMod val="75000"/>
                    <a:lumOff val="25000"/>
                  </a:schemeClr>
                </a:solidFill>
                <a:latin typeface="+mn-lt"/>
                <a:ea typeface="+mn-ea"/>
                <a:cs typeface="Helvetica Condensed Medium"/>
              </a:defRPr>
            </a:lvl2pPr>
            <a:lvl3pPr marL="1143000" indent="-228600" algn="l" defTabSz="457200" rtl="0" eaLnBrk="1" latinLnBrk="0" hangingPunct="1">
              <a:spcBef>
                <a:spcPct val="20000"/>
              </a:spcBef>
              <a:buClr>
                <a:schemeClr val="accent3"/>
              </a:buClr>
              <a:buFont typeface="Arial"/>
              <a:buChar char="•"/>
              <a:defRPr sz="2400" b="0" i="0" kern="1200">
                <a:solidFill>
                  <a:schemeClr val="tx2">
                    <a:lumMod val="75000"/>
                    <a:lumOff val="25000"/>
                  </a:schemeClr>
                </a:solidFill>
                <a:latin typeface="+mn-lt"/>
                <a:ea typeface="+mn-ea"/>
                <a:cs typeface="Helvetica Condensed Medium"/>
              </a:defRPr>
            </a:lvl3pPr>
            <a:lvl4pPr marL="1600200" indent="-228600" algn="l" defTabSz="457200" rtl="0" eaLnBrk="1" latinLnBrk="0" hangingPunct="1">
              <a:spcBef>
                <a:spcPct val="20000"/>
              </a:spcBef>
              <a:buClr>
                <a:schemeClr val="accent5"/>
              </a:buClr>
              <a:buFont typeface="Wingdings" charset="2"/>
              <a:buChar char="§"/>
              <a:defRPr sz="2000" b="0" i="0" kern="1200">
                <a:solidFill>
                  <a:schemeClr val="tx2">
                    <a:lumMod val="75000"/>
                    <a:lumOff val="25000"/>
                  </a:schemeClr>
                </a:solidFill>
                <a:latin typeface="+mn-lt"/>
                <a:ea typeface="+mn-ea"/>
                <a:cs typeface="Helvetica Condensed Medium"/>
              </a:defRPr>
            </a:lvl4pPr>
            <a:lvl5pPr marL="2057400" indent="-228600" algn="l" defTabSz="457200" rtl="0" eaLnBrk="1" latinLnBrk="0" hangingPunct="1">
              <a:spcBef>
                <a:spcPct val="20000"/>
              </a:spcBef>
              <a:buClr>
                <a:schemeClr val="accent6"/>
              </a:buClr>
              <a:buFont typeface="Arial"/>
              <a:buChar char="•"/>
              <a:defRPr sz="2000" b="0" i="0" kern="1200">
                <a:solidFill>
                  <a:schemeClr val="tx2">
                    <a:lumMod val="75000"/>
                    <a:lumOff val="25000"/>
                  </a:schemeClr>
                </a:solidFill>
                <a:latin typeface="+mn-lt"/>
                <a:ea typeface="+mn-ea"/>
                <a:cs typeface="Helvetica Condensed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1" dirty="0" smtClean="0"/>
              <a:t>WEBTSA</a:t>
            </a:r>
            <a:r>
              <a:rPr lang="en-US" sz="1600" dirty="0" smtClean="0"/>
              <a:t> – GAMUT time series data visualization</a:t>
            </a:r>
          </a:p>
          <a:p>
            <a:pPr lvl="1"/>
            <a:r>
              <a:rPr lang="en-US" sz="1600" dirty="0" smtClean="0">
                <a:cs typeface="Calibri Light"/>
                <a:hlinkClick r:id="rId7"/>
              </a:rPr>
              <a:t>https://github.com/UCHIC/WEBTSA</a:t>
            </a:r>
            <a:r>
              <a:rPr lang="en-US" sz="1600" dirty="0" smtClean="0"/>
              <a:t> </a:t>
            </a:r>
          </a:p>
          <a:p>
            <a:r>
              <a:rPr lang="en-US" sz="1600" b="1" dirty="0" smtClean="0"/>
              <a:t>ODM Streaming Data Loader</a:t>
            </a:r>
          </a:p>
          <a:p>
            <a:pPr lvl="1"/>
            <a:r>
              <a:rPr lang="en-US" sz="1600" dirty="0" smtClean="0">
                <a:cs typeface="Calibri Light"/>
                <a:hlinkClick r:id="rId8"/>
              </a:rPr>
              <a:t>https://github.com/ODM2/ODM2StreamingDataLoader</a:t>
            </a:r>
            <a:r>
              <a:rPr lang="en-US" sz="1600" dirty="0" smtClean="0">
                <a:cs typeface="Calibri Light"/>
              </a:rPr>
              <a:t>  </a:t>
            </a:r>
          </a:p>
          <a:p>
            <a:r>
              <a:rPr lang="en-US" sz="1600" b="1" dirty="0" smtClean="0"/>
              <a:t>ODM Tools Python </a:t>
            </a:r>
            <a:r>
              <a:rPr lang="en-US" sz="1600" dirty="0" smtClean="0"/>
              <a:t>– Sensor data management and QC</a:t>
            </a:r>
          </a:p>
          <a:p>
            <a:pPr lvl="1"/>
            <a:r>
              <a:rPr lang="en-US" sz="1600" dirty="0" smtClean="0">
                <a:cs typeface="Calibri Light"/>
                <a:hlinkClick r:id="rId9"/>
              </a:rPr>
              <a:t>https://github.com/UCHIC/ODMToolsPython</a:t>
            </a:r>
            <a:endParaRPr lang="en-US" sz="1600" dirty="0" smtClean="0">
              <a:cs typeface="Calibri Light"/>
            </a:endParaRPr>
          </a:p>
          <a:p>
            <a:r>
              <a:rPr lang="en-US" sz="1600" b="1" dirty="0" smtClean="0"/>
              <a:t>ODM2 Sensor </a:t>
            </a:r>
            <a:r>
              <a:rPr lang="en-US" sz="1600" dirty="0" smtClean="0"/>
              <a:t>– Sensor equipment management</a:t>
            </a:r>
          </a:p>
          <a:p>
            <a:pPr lvl="1"/>
            <a:r>
              <a:rPr lang="en-US" sz="1600" dirty="0" smtClean="0">
                <a:cs typeface="Calibri Light"/>
                <a:hlinkClick r:id="rId10"/>
              </a:rPr>
              <a:t>https://github.com/UCHIC/ODM2Sensor</a:t>
            </a:r>
            <a:endParaRPr lang="en-US" sz="1600" dirty="0" smtClean="0">
              <a:cs typeface="Calibri Light"/>
            </a:endParaRPr>
          </a:p>
          <a:p>
            <a:r>
              <a:rPr lang="en-US" sz="1600" b="1" dirty="0" smtClean="0">
                <a:cs typeface="Calibri Light"/>
              </a:rPr>
              <a:t>iUTAH Utilities </a:t>
            </a:r>
            <a:r>
              <a:rPr lang="en-US" sz="1600" dirty="0" smtClean="0">
                <a:cs typeface="Calibri Light"/>
              </a:rPr>
              <a:t>– Automated alerts, etc.</a:t>
            </a:r>
          </a:p>
          <a:p>
            <a:pPr lvl="1"/>
            <a:r>
              <a:rPr lang="en-US" sz="1600" dirty="0" smtClean="0">
                <a:cs typeface="Calibri Light"/>
                <a:hlinkClick r:id="rId11"/>
              </a:rPr>
              <a:t>https://github.com/UCHIC/iUtahUtilities</a:t>
            </a:r>
            <a:endParaRPr lang="en-US" sz="1600" dirty="0" smtClean="0">
              <a:cs typeface="Calibri Light"/>
            </a:endParaRPr>
          </a:p>
          <a:p>
            <a:r>
              <a:rPr lang="en-US" sz="1600" b="1" dirty="0" smtClean="0">
                <a:cs typeface="Calibri Light"/>
              </a:rPr>
              <a:t>iUTAH Survey Data Viewer </a:t>
            </a:r>
            <a:r>
              <a:rPr lang="en-US" sz="1800" dirty="0" smtClean="0">
                <a:cs typeface="Calibri Light"/>
              </a:rPr>
              <a:t>– Visualization of survey data</a:t>
            </a:r>
          </a:p>
          <a:p>
            <a:pPr lvl="1"/>
            <a:r>
              <a:rPr lang="en-US" sz="1600" dirty="0" smtClean="0">
                <a:cs typeface="Calibri Light"/>
                <a:hlinkClick r:id="rId12"/>
              </a:rPr>
              <a:t>https://github.com/UCHIC/SurveyDataViewer</a:t>
            </a:r>
            <a:r>
              <a:rPr lang="en-US" sz="1600" dirty="0" smtClean="0">
                <a:cs typeface="Calibri Light"/>
              </a:rPr>
              <a:t> </a:t>
            </a:r>
          </a:p>
          <a:p>
            <a:r>
              <a:rPr lang="en-US" sz="1600" b="1" dirty="0" smtClean="0">
                <a:cs typeface="Calibri Light"/>
              </a:rPr>
              <a:t>iUTAH Data </a:t>
            </a:r>
            <a:r>
              <a:rPr lang="en-US" sz="1600" dirty="0" smtClean="0">
                <a:cs typeface="Calibri Light"/>
              </a:rPr>
              <a:t>– Modeling and Data Federation Website</a:t>
            </a:r>
          </a:p>
          <a:p>
            <a:pPr lvl="1"/>
            <a:r>
              <a:rPr lang="en-US" sz="1600" dirty="0" smtClean="0">
                <a:cs typeface="Calibri Light"/>
                <a:hlinkClick r:id="rId13"/>
              </a:rPr>
              <a:t>https://github.com/UCHIC/iUTAHData</a:t>
            </a:r>
            <a:endParaRPr lang="en-US" sz="1600" dirty="0" smtClean="0">
              <a:cs typeface="Calibri Light"/>
            </a:endParaRPr>
          </a:p>
        </p:txBody>
      </p:sp>
      <p:sp>
        <p:nvSpPr>
          <p:cNvPr id="2" name="TextBox 1"/>
          <p:cNvSpPr txBox="1"/>
          <p:nvPr/>
        </p:nvSpPr>
        <p:spPr>
          <a:xfrm>
            <a:off x="3780671" y="1474347"/>
            <a:ext cx="5035353" cy="584775"/>
          </a:xfrm>
          <a:prstGeom prst="rect">
            <a:avLst/>
          </a:prstGeom>
          <a:noFill/>
        </p:spPr>
        <p:txBody>
          <a:bodyPr wrap="none" rtlCol="0">
            <a:spAutoFit/>
          </a:bodyPr>
          <a:lstStyle/>
          <a:p>
            <a:r>
              <a:rPr lang="en-US" sz="3200"/>
              <a:t>Open Source Code Repositories</a:t>
            </a:r>
          </a:p>
        </p:txBody>
      </p:sp>
    </p:spTree>
    <p:extLst>
      <p:ext uri="{BB962C8B-B14F-4D97-AF65-F5344CB8AC3E}">
        <p14:creationId xmlns:p14="http://schemas.microsoft.com/office/powerpoint/2010/main" val="1126519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rm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400" dirty="0" smtClean="0">
                <a:latin typeface="+mj-lt"/>
              </a:rPr>
              <a:t>Strategic Plan Objectives</a:t>
            </a:r>
            <a:endParaRPr lang="en-US" sz="4400" dirty="0">
              <a:latin typeface="+mj-lt"/>
            </a:endParaRPr>
          </a:p>
        </p:txBody>
      </p:sp>
      <p:sp>
        <p:nvSpPr>
          <p:cNvPr id="2" name="TextBox 1"/>
          <p:cNvSpPr txBox="1"/>
          <p:nvPr/>
        </p:nvSpPr>
        <p:spPr>
          <a:xfrm>
            <a:off x="416689" y="1574157"/>
            <a:ext cx="8275898" cy="2523768"/>
          </a:xfrm>
          <a:prstGeom prst="rect">
            <a:avLst/>
          </a:prstGeom>
          <a:noFill/>
        </p:spPr>
        <p:txBody>
          <a:bodyPr wrap="square" rtlCol="0">
            <a:spAutoFit/>
          </a:bodyPr>
          <a:lstStyle/>
          <a:p>
            <a:pPr marL="701802" lvl="1" indent="-514350">
              <a:buFont typeface="+mj-lt"/>
              <a:buAutoNum type="arabicPeriod"/>
            </a:pPr>
            <a:r>
              <a:rPr lang="en-US" sz="2800" dirty="0" smtClean="0">
                <a:latin typeface="Arial" charset="0"/>
                <a:ea typeface="Arial" charset="0"/>
                <a:cs typeface="Arial" charset="0"/>
              </a:rPr>
              <a:t>Increase capacity for data collection, organization, management, sharing, and synthesis to higher-level products</a:t>
            </a:r>
          </a:p>
          <a:p>
            <a:pPr marL="701802" lvl="1" indent="-514350">
              <a:buFont typeface="+mj-lt"/>
              <a:buAutoNum type="arabicPeriod"/>
            </a:pPr>
            <a:r>
              <a:rPr lang="en-US" sz="2800" dirty="0" smtClean="0">
                <a:latin typeface="Arial" charset="0"/>
                <a:ea typeface="Arial" charset="0"/>
                <a:cs typeface="Arial" charset="0"/>
              </a:rPr>
              <a:t>Increase capacity for integration of data and models</a:t>
            </a:r>
          </a:p>
          <a:p>
            <a:pPr marL="342900" indent="-342900">
              <a:buFont typeface="+mj-lt"/>
              <a:buAutoNum type="arabicPeriod"/>
            </a:pPr>
            <a:endParaRPr lang="en-US" sz="1600" dirty="0"/>
          </a:p>
        </p:txBody>
      </p:sp>
      <p:sp>
        <p:nvSpPr>
          <p:cNvPr id="4" name="TextBox 3"/>
          <p:cNvSpPr txBox="1"/>
          <p:nvPr/>
        </p:nvSpPr>
        <p:spPr>
          <a:xfrm>
            <a:off x="416689" y="3819646"/>
            <a:ext cx="8275898" cy="3046988"/>
          </a:xfrm>
          <a:prstGeom prst="rect">
            <a:avLst/>
          </a:prstGeom>
          <a:noFill/>
        </p:spPr>
        <p:txBody>
          <a:bodyPr wrap="square" rtlCol="0">
            <a:spAutoFit/>
          </a:bodyPr>
          <a:lstStyle/>
          <a:p>
            <a:r>
              <a:rPr lang="en-US" sz="3200" b="1" dirty="0" err="1" smtClean="0">
                <a:latin typeface="Arial" charset="0"/>
                <a:ea typeface="Arial" charset="0"/>
                <a:cs typeface="Arial" charset="0"/>
              </a:rPr>
              <a:t>iUTAH</a:t>
            </a:r>
            <a:r>
              <a:rPr lang="en-US" sz="3200" b="1" dirty="0" smtClean="0">
                <a:latin typeface="Arial" charset="0"/>
                <a:ea typeface="Arial" charset="0"/>
                <a:cs typeface="Arial" charset="0"/>
              </a:rPr>
              <a:t> Mission: </a:t>
            </a:r>
          </a:p>
          <a:p>
            <a:pPr marL="457200" indent="-457200">
              <a:buFont typeface="Arial" charset="0"/>
              <a:buChar char="•"/>
            </a:pPr>
            <a:r>
              <a:rPr lang="en-US" sz="3200" dirty="0" smtClean="0">
                <a:latin typeface="Arial" charset="0"/>
                <a:ea typeface="Arial" charset="0"/>
                <a:cs typeface="Arial" charset="0"/>
              </a:rPr>
              <a:t>Enhancing </a:t>
            </a:r>
            <a:r>
              <a:rPr lang="en-US" sz="3200" dirty="0">
                <a:latin typeface="Arial" charset="0"/>
                <a:ea typeface="Arial" charset="0"/>
                <a:cs typeface="Arial" charset="0"/>
              </a:rPr>
              <a:t>Utah’s research capacity and competitiveness in the science of interactions between society and the biophysical environment </a:t>
            </a:r>
            <a:endParaRPr lang="en-US" sz="3200" dirty="0" smtClean="0">
              <a:latin typeface="Arial" charset="0"/>
              <a:ea typeface="Arial" charset="0"/>
              <a:cs typeface="Arial" charset="0"/>
            </a:endParaRPr>
          </a:p>
          <a:p>
            <a:pPr marL="457200" indent="-457200">
              <a:buFont typeface="Arial" charset="0"/>
              <a:buChar char="•"/>
            </a:pPr>
            <a:endParaRPr lang="en-US" sz="3200" dirty="0">
              <a:latin typeface="Arial" charset="0"/>
              <a:ea typeface="Arial" charset="0"/>
              <a:cs typeface="Arial" charset="0"/>
            </a:endParaRPr>
          </a:p>
        </p:txBody>
      </p:sp>
    </p:spTree>
    <p:extLst>
      <p:ext uri="{BB962C8B-B14F-4D97-AF65-F5344CB8AC3E}">
        <p14:creationId xmlns:p14="http://schemas.microsoft.com/office/powerpoint/2010/main" val="252409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094" y="1549091"/>
            <a:ext cx="6289906" cy="4859524"/>
          </a:xfrm>
          <a:prstGeom prst="rect">
            <a:avLst/>
          </a:prstGeom>
        </p:spPr>
      </p:pic>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3600" dirty="0">
                <a:latin typeface="+mj-lt"/>
              </a:rPr>
              <a:t>GAMUT:  </a:t>
            </a:r>
            <a:r>
              <a:rPr lang="en-US" sz="2400" dirty="0">
                <a:latin typeface="+mj-lt"/>
              </a:rPr>
              <a:t>G</a:t>
            </a:r>
            <a:r>
              <a:rPr lang="en-US" sz="2400" dirty="0">
                <a:solidFill>
                  <a:schemeClr val="accent5">
                    <a:lumMod val="20000"/>
                    <a:lumOff val="80000"/>
                  </a:schemeClr>
                </a:solidFill>
                <a:latin typeface="+mj-lt"/>
              </a:rPr>
              <a:t>radients</a:t>
            </a:r>
            <a:r>
              <a:rPr lang="en-US" sz="2400" dirty="0">
                <a:latin typeface="+mj-lt"/>
              </a:rPr>
              <a:t> A</a:t>
            </a:r>
            <a:r>
              <a:rPr lang="en-US" sz="2400" dirty="0">
                <a:solidFill>
                  <a:schemeClr val="accent5">
                    <a:lumMod val="20000"/>
                    <a:lumOff val="80000"/>
                  </a:schemeClr>
                </a:solidFill>
                <a:latin typeface="+mj-lt"/>
              </a:rPr>
              <a:t>long</a:t>
            </a:r>
            <a:r>
              <a:rPr lang="en-US" sz="2400" dirty="0">
                <a:latin typeface="+mj-lt"/>
              </a:rPr>
              <a:t> M</a:t>
            </a:r>
            <a:r>
              <a:rPr lang="en-US" sz="2400" dirty="0">
                <a:solidFill>
                  <a:schemeClr val="accent5">
                    <a:lumMod val="20000"/>
                    <a:lumOff val="80000"/>
                  </a:schemeClr>
                </a:solidFill>
                <a:latin typeface="+mj-lt"/>
              </a:rPr>
              <a:t>ountain to </a:t>
            </a:r>
            <a:r>
              <a:rPr lang="en-US" sz="2400" dirty="0">
                <a:latin typeface="+mj-lt"/>
              </a:rPr>
              <a:t>U</a:t>
            </a:r>
            <a:r>
              <a:rPr lang="en-US" sz="2400" dirty="0">
                <a:solidFill>
                  <a:schemeClr val="accent5">
                    <a:lumMod val="20000"/>
                    <a:lumOff val="80000"/>
                  </a:schemeClr>
                </a:solidFill>
                <a:latin typeface="+mj-lt"/>
              </a:rPr>
              <a:t>rban</a:t>
            </a:r>
            <a:r>
              <a:rPr lang="en-US" sz="2400" dirty="0">
                <a:latin typeface="+mj-lt"/>
              </a:rPr>
              <a:t> T</a:t>
            </a:r>
            <a:r>
              <a:rPr lang="en-US" sz="2400" dirty="0">
                <a:solidFill>
                  <a:schemeClr val="accent5">
                    <a:lumMod val="20000"/>
                    <a:lumOff val="80000"/>
                  </a:schemeClr>
                </a:solidFill>
                <a:latin typeface="+mj-lt"/>
              </a:rPr>
              <a:t>ransitions</a:t>
            </a:r>
            <a:endParaRPr lang="en-US" sz="2400" dirty="0">
              <a:latin typeface="+mj-lt"/>
            </a:endParaRPr>
          </a:p>
        </p:txBody>
      </p:sp>
      <p:sp>
        <p:nvSpPr>
          <p:cNvPr id="12" name="Content Placeholder 2"/>
          <p:cNvSpPr txBox="1">
            <a:spLocks/>
          </p:cNvSpPr>
          <p:nvPr/>
        </p:nvSpPr>
        <p:spPr>
          <a:xfrm>
            <a:off x="6522644" y="1667575"/>
            <a:ext cx="2366940" cy="65849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3600" b="1" dirty="0" smtClean="0">
                <a:solidFill>
                  <a:srgbClr val="4C4C4C"/>
                </a:solidFill>
                <a:cs typeface="Arial Narrow"/>
              </a:rPr>
              <a:t>40</a:t>
            </a:r>
            <a:r>
              <a:rPr lang="en-US" dirty="0" smtClean="0">
                <a:solidFill>
                  <a:srgbClr val="4C4C4C"/>
                </a:solidFill>
                <a:cs typeface="Arial Narrow"/>
              </a:rPr>
              <a:t> </a:t>
            </a:r>
            <a:r>
              <a:rPr lang="en-US" sz="2400" dirty="0" smtClean="0">
                <a:solidFill>
                  <a:srgbClr val="4C4C4C"/>
                </a:solidFill>
                <a:cs typeface="Arial Narrow"/>
              </a:rPr>
              <a:t>sites</a:t>
            </a:r>
          </a:p>
        </p:txBody>
      </p:sp>
      <p:sp>
        <p:nvSpPr>
          <p:cNvPr id="2" name="TextBox 1"/>
          <p:cNvSpPr txBox="1"/>
          <p:nvPr/>
        </p:nvSpPr>
        <p:spPr>
          <a:xfrm>
            <a:off x="437589" y="1672237"/>
            <a:ext cx="184666" cy="369332"/>
          </a:xfrm>
          <a:prstGeom prst="rect">
            <a:avLst/>
          </a:prstGeom>
          <a:noFill/>
        </p:spPr>
        <p:txBody>
          <a:bodyPr wrap="none" rtlCol="0">
            <a:spAutoFit/>
          </a:bodyPr>
          <a:lstStyle/>
          <a:p>
            <a:endParaRPr lang="en-US" dirty="0">
              <a:solidFill>
                <a:srgbClr val="4C4C4C"/>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95000" y="4134871"/>
            <a:ext cx="2047376" cy="950759"/>
          </a:xfrm>
          <a:prstGeom prst="rect">
            <a:avLst/>
          </a:prstGeom>
          <a:ln>
            <a:noFill/>
          </a:ln>
          <a:effectLst>
            <a:outerShdw blurRad="292100" dist="139700" dir="2700000" algn="tl" rotWithShape="0">
              <a:srgbClr val="333333">
                <a:alpha val="65000"/>
              </a:srgbClr>
            </a:outerShdw>
          </a:effectLst>
        </p:spPr>
      </p:pic>
      <p:sp>
        <p:nvSpPr>
          <p:cNvPr id="19" name="Content Placeholder 2"/>
          <p:cNvSpPr txBox="1">
            <a:spLocks/>
          </p:cNvSpPr>
          <p:nvPr/>
        </p:nvSpPr>
        <p:spPr>
          <a:xfrm>
            <a:off x="6522644" y="3486982"/>
            <a:ext cx="2366940" cy="87212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3600" b="1" dirty="0" smtClean="0">
                <a:solidFill>
                  <a:srgbClr val="4C4C4C"/>
                </a:solidFill>
                <a:cs typeface="Arial Narrow"/>
              </a:rPr>
              <a:t>2000</a:t>
            </a:r>
            <a:r>
              <a:rPr lang="en-US" dirty="0" smtClean="0">
                <a:solidFill>
                  <a:srgbClr val="4C4C4C"/>
                </a:solidFill>
                <a:cs typeface="Arial Narrow"/>
              </a:rPr>
              <a:t> </a:t>
            </a:r>
            <a:r>
              <a:rPr lang="en-US" sz="2400" dirty="0" smtClean="0">
                <a:solidFill>
                  <a:srgbClr val="4C4C4C"/>
                </a:solidFill>
                <a:cs typeface="Arial Narrow"/>
              </a:rPr>
              <a:t>data series</a:t>
            </a:r>
          </a:p>
        </p:txBody>
      </p:sp>
      <p:sp>
        <p:nvSpPr>
          <p:cNvPr id="20" name="Content Placeholder 2"/>
          <p:cNvSpPr txBox="1">
            <a:spLocks/>
          </p:cNvSpPr>
          <p:nvPr/>
        </p:nvSpPr>
        <p:spPr>
          <a:xfrm>
            <a:off x="6566748" y="5427371"/>
            <a:ext cx="2366940" cy="91462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3600" b="1" dirty="0" smtClean="0">
                <a:solidFill>
                  <a:srgbClr val="4C4C4C"/>
                </a:solidFill>
                <a:cs typeface="Arial Narrow"/>
              </a:rPr>
              <a:t>200 million+ </a:t>
            </a:r>
            <a:r>
              <a:rPr lang="en-US" sz="2400" dirty="0" smtClean="0">
                <a:solidFill>
                  <a:srgbClr val="4C4C4C"/>
                </a:solidFill>
                <a:cs typeface="Arial Narrow"/>
              </a:rPr>
              <a:t>values over 4 years</a:t>
            </a:r>
            <a:endParaRPr lang="en-US" sz="2400" dirty="0">
              <a:solidFill>
                <a:srgbClr val="4C4C4C"/>
              </a:solidFill>
              <a:cs typeface="Arial Narrow"/>
            </a:endParaRPr>
          </a:p>
        </p:txBody>
      </p:sp>
      <p:pic>
        <p:nvPicPr>
          <p:cNvPr id="9" name="Picture 8"/>
          <p:cNvPicPr>
            <a:picLocks noChangeAspect="1"/>
          </p:cNvPicPr>
          <p:nvPr/>
        </p:nvPicPr>
        <p:blipFill rotWithShape="1">
          <a:blip r:embed="rId5" cstate="print">
            <a:clrChange>
              <a:clrFrom>
                <a:srgbClr val="B0D5E3"/>
              </a:clrFrom>
              <a:clrTo>
                <a:srgbClr val="B0D5E3">
                  <a:alpha val="0"/>
                </a:srgbClr>
              </a:clrTo>
            </a:clrChange>
            <a:extLst>
              <a:ext uri="{28A0092B-C50C-407E-A947-70E740481C1C}">
                <a14:useLocalDpi xmlns:a14="http://schemas.microsoft.com/office/drawing/2010/main"/>
              </a:ext>
            </a:extLst>
          </a:blip>
          <a:srcRect/>
          <a:stretch/>
        </p:blipFill>
        <p:spPr>
          <a:xfrm>
            <a:off x="7347852" y="2282450"/>
            <a:ext cx="691143" cy="10598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9708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3600" dirty="0">
                <a:latin typeface="+mj-lt"/>
              </a:rPr>
              <a:t>GAMUT:  </a:t>
            </a:r>
            <a:r>
              <a:rPr lang="en-US" sz="2400" dirty="0">
                <a:latin typeface="+mj-lt"/>
              </a:rPr>
              <a:t>G</a:t>
            </a:r>
            <a:r>
              <a:rPr lang="en-US" sz="2400" dirty="0">
                <a:solidFill>
                  <a:schemeClr val="accent5">
                    <a:lumMod val="20000"/>
                    <a:lumOff val="80000"/>
                  </a:schemeClr>
                </a:solidFill>
                <a:latin typeface="+mj-lt"/>
              </a:rPr>
              <a:t>radients</a:t>
            </a:r>
            <a:r>
              <a:rPr lang="en-US" sz="2400" dirty="0">
                <a:latin typeface="+mj-lt"/>
              </a:rPr>
              <a:t> A</a:t>
            </a:r>
            <a:r>
              <a:rPr lang="en-US" sz="2400" dirty="0">
                <a:solidFill>
                  <a:schemeClr val="accent5">
                    <a:lumMod val="20000"/>
                    <a:lumOff val="80000"/>
                  </a:schemeClr>
                </a:solidFill>
                <a:latin typeface="+mj-lt"/>
              </a:rPr>
              <a:t>long</a:t>
            </a:r>
            <a:r>
              <a:rPr lang="en-US" sz="2400" dirty="0">
                <a:latin typeface="+mj-lt"/>
              </a:rPr>
              <a:t> M</a:t>
            </a:r>
            <a:r>
              <a:rPr lang="en-US" sz="2400" dirty="0">
                <a:solidFill>
                  <a:schemeClr val="accent5">
                    <a:lumMod val="20000"/>
                    <a:lumOff val="80000"/>
                  </a:schemeClr>
                </a:solidFill>
                <a:latin typeface="+mj-lt"/>
              </a:rPr>
              <a:t>ountain to </a:t>
            </a:r>
            <a:r>
              <a:rPr lang="en-US" sz="2400" dirty="0">
                <a:latin typeface="+mj-lt"/>
              </a:rPr>
              <a:t>U</a:t>
            </a:r>
            <a:r>
              <a:rPr lang="en-US" sz="2400" dirty="0">
                <a:solidFill>
                  <a:schemeClr val="accent5">
                    <a:lumMod val="20000"/>
                    <a:lumOff val="80000"/>
                  </a:schemeClr>
                </a:solidFill>
                <a:latin typeface="+mj-lt"/>
              </a:rPr>
              <a:t>rban</a:t>
            </a:r>
            <a:r>
              <a:rPr lang="en-US" sz="2400" dirty="0">
                <a:latin typeface="+mj-lt"/>
              </a:rPr>
              <a:t> T</a:t>
            </a:r>
            <a:r>
              <a:rPr lang="en-US" sz="2400" dirty="0">
                <a:solidFill>
                  <a:schemeClr val="accent5">
                    <a:lumMod val="20000"/>
                    <a:lumOff val="80000"/>
                  </a:schemeClr>
                </a:solidFill>
                <a:latin typeface="+mj-lt"/>
              </a:rPr>
              <a:t>ransitions</a:t>
            </a:r>
            <a:endParaRPr lang="en-US" sz="2400" dirty="0">
              <a:solidFill>
                <a:schemeClr val="accent5"/>
              </a:solidFill>
              <a:latin typeface="+mj-lt"/>
            </a:endParaRPr>
          </a:p>
        </p:txBody>
      </p:sp>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3886" y="1332431"/>
            <a:ext cx="5907024" cy="5335616"/>
          </a:xfrm>
          <a:prstGeom prst="rect">
            <a:avLst/>
          </a:prstGeom>
        </p:spPr>
      </p:pic>
      <p:sp>
        <p:nvSpPr>
          <p:cNvPr id="30" name="Content Placeholder 2"/>
          <p:cNvSpPr txBox="1">
            <a:spLocks/>
          </p:cNvSpPr>
          <p:nvPr/>
        </p:nvSpPr>
        <p:spPr>
          <a:xfrm>
            <a:off x="6053328" y="1332432"/>
            <a:ext cx="2990088" cy="5268894"/>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056"/>
              </a:spcBef>
            </a:pPr>
            <a:r>
              <a:rPr lang="en-US" sz="1800" dirty="0" smtClean="0">
                <a:latin typeface="Arial" charset="0"/>
                <a:ea typeface="Arial" charset="0"/>
                <a:cs typeface="Arial" charset="0"/>
              </a:rPr>
              <a:t>Standardized site design and programming</a:t>
            </a:r>
            <a:endParaRPr lang="en-US" sz="1800" dirty="0">
              <a:latin typeface="Arial" charset="0"/>
              <a:ea typeface="Arial" charset="0"/>
              <a:cs typeface="Arial" charset="0"/>
            </a:endParaRPr>
          </a:p>
          <a:p>
            <a:r>
              <a:rPr lang="en-US" sz="1800" dirty="0" smtClean="0">
                <a:latin typeface="Arial" charset="0"/>
                <a:ea typeface="Arial" charset="0"/>
                <a:cs typeface="Arial" charset="0"/>
              </a:rPr>
              <a:t>Standardized sensor suite</a:t>
            </a:r>
          </a:p>
          <a:p>
            <a:r>
              <a:rPr lang="en-US" sz="1800" dirty="0" smtClean="0">
                <a:latin typeface="Arial" charset="0"/>
                <a:ea typeface="Arial" charset="0"/>
                <a:cs typeface="Arial" charset="0"/>
              </a:rPr>
              <a:t>Observed variables: </a:t>
            </a:r>
          </a:p>
          <a:p>
            <a:pPr lvl="1"/>
            <a:r>
              <a:rPr lang="en-US" sz="1600" dirty="0" smtClean="0">
                <a:latin typeface="Arial" charset="0"/>
                <a:ea typeface="Arial" charset="0"/>
                <a:cs typeface="Arial" charset="0"/>
              </a:rPr>
              <a:t>Streamflow</a:t>
            </a:r>
          </a:p>
          <a:p>
            <a:pPr lvl="1"/>
            <a:r>
              <a:rPr lang="en-US" sz="1600" dirty="0" smtClean="0">
                <a:latin typeface="Arial" charset="0"/>
                <a:ea typeface="Arial" charset="0"/>
                <a:cs typeface="Arial" charset="0"/>
              </a:rPr>
              <a:t>Temperature</a:t>
            </a:r>
          </a:p>
          <a:p>
            <a:pPr lvl="1"/>
            <a:r>
              <a:rPr lang="en-US" sz="1600" dirty="0" smtClean="0">
                <a:latin typeface="Arial" charset="0"/>
                <a:ea typeface="Arial" charset="0"/>
                <a:cs typeface="Arial" charset="0"/>
              </a:rPr>
              <a:t>pH</a:t>
            </a:r>
          </a:p>
          <a:p>
            <a:pPr lvl="1"/>
            <a:r>
              <a:rPr lang="en-US" sz="1600" dirty="0" smtClean="0">
                <a:latin typeface="Arial" charset="0"/>
                <a:ea typeface="Arial" charset="0"/>
                <a:cs typeface="Arial" charset="0"/>
              </a:rPr>
              <a:t>Specific Conductance</a:t>
            </a:r>
          </a:p>
          <a:p>
            <a:pPr lvl="1"/>
            <a:r>
              <a:rPr lang="en-US" sz="1600" dirty="0" smtClean="0">
                <a:latin typeface="Arial" charset="0"/>
                <a:ea typeface="Arial" charset="0"/>
                <a:cs typeface="Arial" charset="0"/>
              </a:rPr>
              <a:t>Dissolved Oxygen</a:t>
            </a:r>
          </a:p>
          <a:p>
            <a:pPr lvl="1"/>
            <a:r>
              <a:rPr lang="en-US" sz="1600" dirty="0" smtClean="0">
                <a:latin typeface="Arial" charset="0"/>
                <a:ea typeface="Arial" charset="0"/>
                <a:cs typeface="Arial" charset="0"/>
              </a:rPr>
              <a:t>Turbidity</a:t>
            </a:r>
          </a:p>
          <a:p>
            <a:pPr lvl="1"/>
            <a:r>
              <a:rPr lang="en-US" sz="1600" dirty="0" err="1" smtClean="0">
                <a:solidFill>
                  <a:srgbClr val="0070C0"/>
                </a:solidFill>
                <a:latin typeface="Arial" charset="0"/>
                <a:ea typeface="Arial" charset="0"/>
                <a:cs typeface="Arial" charset="0"/>
              </a:rPr>
              <a:t>fDOM</a:t>
            </a:r>
            <a:endParaRPr lang="en-US" sz="1600" dirty="0" smtClean="0">
              <a:solidFill>
                <a:srgbClr val="0070C0"/>
              </a:solidFill>
              <a:latin typeface="Arial" charset="0"/>
              <a:ea typeface="Arial" charset="0"/>
              <a:cs typeface="Arial" charset="0"/>
            </a:endParaRPr>
          </a:p>
          <a:p>
            <a:pPr lvl="1"/>
            <a:r>
              <a:rPr lang="en-US" sz="1600" dirty="0" smtClean="0">
                <a:solidFill>
                  <a:srgbClr val="0070C0"/>
                </a:solidFill>
                <a:latin typeface="Arial" charset="0"/>
                <a:ea typeface="Arial" charset="0"/>
                <a:cs typeface="Arial" charset="0"/>
              </a:rPr>
              <a:t>Chlorophyll</a:t>
            </a:r>
          </a:p>
          <a:p>
            <a:pPr lvl="1"/>
            <a:r>
              <a:rPr lang="en-US" sz="1600" dirty="0" err="1" smtClean="0">
                <a:solidFill>
                  <a:srgbClr val="0070C0"/>
                </a:solidFill>
                <a:latin typeface="Arial" charset="0"/>
                <a:ea typeface="Arial" charset="0"/>
                <a:cs typeface="Arial" charset="0"/>
              </a:rPr>
              <a:t>Phycocyanin</a:t>
            </a:r>
            <a:endParaRPr lang="en-US" sz="1600" dirty="0" smtClean="0">
              <a:solidFill>
                <a:srgbClr val="0070C0"/>
              </a:solidFill>
              <a:latin typeface="Arial" charset="0"/>
              <a:ea typeface="Arial" charset="0"/>
              <a:cs typeface="Arial" charset="0"/>
            </a:endParaRPr>
          </a:p>
          <a:p>
            <a:pPr lvl="1"/>
            <a:r>
              <a:rPr lang="en-US" sz="1600" dirty="0" smtClean="0">
                <a:solidFill>
                  <a:srgbClr val="0070C0"/>
                </a:solidFill>
                <a:latin typeface="Arial" charset="0"/>
                <a:ea typeface="Arial" charset="0"/>
                <a:cs typeface="Arial" charset="0"/>
              </a:rPr>
              <a:t>Nitrate</a:t>
            </a:r>
          </a:p>
          <a:p>
            <a:r>
              <a:rPr lang="en-US" sz="2000" dirty="0" smtClean="0">
                <a:latin typeface="Arial" charset="0"/>
                <a:ea typeface="Arial" charset="0"/>
                <a:cs typeface="Arial" charset="0"/>
              </a:rPr>
              <a:t>Hired a field technician for each watershed</a:t>
            </a:r>
            <a:endParaRPr lang="en-US" sz="2000" dirty="0">
              <a:latin typeface="Arial" charset="0"/>
              <a:ea typeface="Arial" charset="0"/>
              <a:cs typeface="Arial" charset="0"/>
            </a:endParaRPr>
          </a:p>
        </p:txBody>
      </p:sp>
      <p:pic>
        <p:nvPicPr>
          <p:cNvPr id="2" name="Picture 1"/>
          <p:cNvPicPr>
            <a:picLocks noChangeAspect="1"/>
          </p:cNvPicPr>
          <p:nvPr/>
        </p:nvPicPr>
        <p:blipFill>
          <a:blip r:embed="rId4"/>
          <a:stretch>
            <a:fillRect/>
          </a:stretch>
        </p:blipFill>
        <p:spPr>
          <a:xfrm>
            <a:off x="4099681" y="327313"/>
            <a:ext cx="4752617" cy="6274013"/>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560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g4.tif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63498" y="994141"/>
            <a:ext cx="7859605" cy="4659353"/>
          </a:xfrm>
          <a:prstGeom prst="rect">
            <a:avLst/>
          </a:prstGeom>
        </p:spPr>
      </p:pic>
      <p:sp>
        <p:nvSpPr>
          <p:cNvPr id="6" name="TextBox 5"/>
          <p:cNvSpPr txBox="1"/>
          <p:nvPr/>
        </p:nvSpPr>
        <p:spPr>
          <a:xfrm>
            <a:off x="302847" y="188345"/>
            <a:ext cx="8455644" cy="769441"/>
          </a:xfrm>
          <a:prstGeom prst="rect">
            <a:avLst/>
          </a:prstGeom>
          <a:noFill/>
        </p:spPr>
        <p:txBody>
          <a:bodyPr wrap="square" rtlCol="0">
            <a:spAutoFit/>
          </a:bodyPr>
          <a:lstStyle/>
          <a:p>
            <a:pPr algn="ctr"/>
            <a:r>
              <a:rPr lang="en-US" sz="4400" b="1" dirty="0" smtClean="0">
                <a:latin typeface="+mj-lt"/>
                <a:cs typeface="ChaletComprime-CologneSixty"/>
              </a:rPr>
              <a:t>Formalized GAMUT Data Workflow</a:t>
            </a:r>
            <a:endParaRPr lang="en-US" sz="4400" b="1" baseline="30000" dirty="0">
              <a:latin typeface="+mj-lt"/>
              <a:cs typeface="ChaletComprime-CologneSixty"/>
            </a:endParaRPr>
          </a:p>
        </p:txBody>
      </p:sp>
      <p:grpSp>
        <p:nvGrpSpPr>
          <p:cNvPr id="4" name="Group 3"/>
          <p:cNvGrpSpPr>
            <a:grpSpLocks noChangeAspect="1"/>
          </p:cNvGrpSpPr>
          <p:nvPr/>
        </p:nvGrpSpPr>
        <p:grpSpPr bwMode="auto">
          <a:xfrm>
            <a:off x="1063498" y="5369680"/>
            <a:ext cx="2070664" cy="762794"/>
            <a:chOff x="228600" y="5232772"/>
            <a:chExt cx="3733800" cy="1429236"/>
          </a:xfrm>
        </p:grpSpPr>
        <p:pic>
          <p:nvPicPr>
            <p:cNvPr id="5" name="Picture 4" descr="cuahsi_logo_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8600" y="5232772"/>
              <a:ext cx="1447800" cy="1400590"/>
            </a:xfrm>
            <a:prstGeom prst="rect">
              <a:avLst/>
            </a:prstGeom>
            <a:noFill/>
            <a:ln w="9525">
              <a:noFill/>
              <a:miter lim="800000"/>
              <a:headEnd/>
              <a:tailEnd/>
            </a:ln>
          </p:spPr>
        </p:pic>
        <p:sp>
          <p:nvSpPr>
            <p:cNvPr id="7" name="Rectangle 6"/>
            <p:cNvSpPr>
              <a:spLocks noChangeArrowheads="1"/>
            </p:cNvSpPr>
            <p:nvPr/>
          </p:nvSpPr>
          <p:spPr bwMode="auto">
            <a:xfrm>
              <a:off x="1600200" y="5257801"/>
              <a:ext cx="2362200" cy="1404207"/>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400" dirty="0">
                  <a:solidFill>
                    <a:prstClr val="black"/>
                  </a:solidFill>
                </a:rPr>
                <a:t>CUAHSI</a:t>
              </a:r>
            </a:p>
            <a:p>
              <a:pPr>
                <a:lnSpc>
                  <a:spcPct val="80000"/>
                </a:lnSpc>
              </a:pPr>
              <a:r>
                <a:rPr lang="en-US" sz="3200" dirty="0">
                  <a:solidFill>
                    <a:prstClr val="black"/>
                  </a:solidFill>
                </a:rPr>
                <a:t>HIS</a:t>
              </a:r>
            </a:p>
            <a:p>
              <a:pPr>
                <a:lnSpc>
                  <a:spcPct val="40000"/>
                </a:lnSpc>
              </a:pPr>
              <a:r>
                <a:rPr lang="en-US" sz="900" i="1" dirty="0">
                  <a:solidFill>
                    <a:prstClr val="black"/>
                  </a:solidFill>
                </a:rPr>
                <a:t>Sharing hydrologic data</a:t>
              </a:r>
            </a:p>
          </p:txBody>
        </p:sp>
      </p:grpSp>
      <p:sp>
        <p:nvSpPr>
          <p:cNvPr id="2" name="TextBox 1"/>
          <p:cNvSpPr txBox="1"/>
          <p:nvPr/>
        </p:nvSpPr>
        <p:spPr>
          <a:xfrm>
            <a:off x="2934638" y="5624647"/>
            <a:ext cx="5870774" cy="400110"/>
          </a:xfrm>
          <a:prstGeom prst="rect">
            <a:avLst/>
          </a:prstGeom>
          <a:noFill/>
        </p:spPr>
        <p:txBody>
          <a:bodyPr wrap="none" rtlCol="0">
            <a:spAutoFit/>
          </a:bodyPr>
          <a:lstStyle/>
          <a:p>
            <a:r>
              <a:rPr lang="en-US" sz="2000" dirty="0" smtClean="0"/>
              <a:t>Building on the CUAHSI Hydrologic Information System</a:t>
            </a:r>
            <a:endParaRPr lang="en-US" sz="2000" dirty="0"/>
          </a:p>
        </p:txBody>
      </p:sp>
      <p:sp>
        <p:nvSpPr>
          <p:cNvPr id="3" name="TextBox 2"/>
          <p:cNvSpPr txBox="1"/>
          <p:nvPr/>
        </p:nvSpPr>
        <p:spPr>
          <a:xfrm>
            <a:off x="1194127" y="6215754"/>
            <a:ext cx="8022478" cy="369332"/>
          </a:xfrm>
          <a:prstGeom prst="rect">
            <a:avLst/>
          </a:prstGeom>
          <a:noFill/>
        </p:spPr>
        <p:txBody>
          <a:bodyPr wrap="square" rtlCol="0">
            <a:spAutoFit/>
          </a:bodyPr>
          <a:lstStyle/>
          <a:p>
            <a:r>
              <a:rPr lang="en-US" sz="900" dirty="0" smtClean="0">
                <a:latin typeface="Arial" charset="0"/>
                <a:ea typeface="Arial" charset="0"/>
                <a:cs typeface="Arial" charset="0"/>
              </a:rPr>
              <a:t>Jones, A.S., J. S. Horsburgh, S.L. Reeder, M. Ramirez, J. Caraballo (2015). A data management and publication workflow for a large-scale, heterogeneous sensor network, Environmental Monitoring and Assessment, 187:348, </a:t>
            </a:r>
            <a:r>
              <a:rPr lang="en-US" sz="900" dirty="0" smtClean="0">
                <a:latin typeface="Arial" charset="0"/>
                <a:ea typeface="Arial" charset="0"/>
                <a:cs typeface="Arial" charset="0"/>
                <a:hlinkClick r:id="rId5"/>
              </a:rPr>
              <a:t>http://dx.doi.org/10.1007/s10661-015-4594-3</a:t>
            </a:r>
            <a:r>
              <a:rPr lang="en-US" sz="900" dirty="0" smtClean="0">
                <a:latin typeface="Arial" charset="0"/>
                <a:ea typeface="Arial" charset="0"/>
                <a:cs typeface="Arial" charset="0"/>
              </a:rPr>
              <a:t>. </a:t>
            </a:r>
            <a:endParaRPr lang="en-US" sz="900" dirty="0">
              <a:latin typeface="Arial" charset="0"/>
              <a:ea typeface="Arial" charset="0"/>
              <a:cs typeface="Arial" charset="0"/>
            </a:endParaRPr>
          </a:p>
        </p:txBody>
      </p:sp>
      <p:pic>
        <p:nvPicPr>
          <p:cNvPr id="10" name="Picture 9" descr="Amber.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3237" y="1322094"/>
            <a:ext cx="744393" cy="913510"/>
          </a:xfrm>
          <a:prstGeom prst="rect">
            <a:avLst/>
          </a:prstGeom>
        </p:spPr>
      </p:pic>
      <p:pic>
        <p:nvPicPr>
          <p:cNvPr id="11" name="Picture 10" descr="Stephanie.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43237" y="2295433"/>
            <a:ext cx="760806" cy="1040783"/>
          </a:xfrm>
          <a:prstGeom prst="rect">
            <a:avLst/>
          </a:prstGeom>
        </p:spPr>
      </p:pic>
      <p:pic>
        <p:nvPicPr>
          <p:cNvPr id="12" name="Picture 11" descr="Mauriel.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43237" y="3383863"/>
            <a:ext cx="745283" cy="830886"/>
          </a:xfrm>
          <a:prstGeom prst="rect">
            <a:avLst/>
          </a:prstGeom>
        </p:spPr>
      </p:pic>
      <p:pic>
        <p:nvPicPr>
          <p:cNvPr id="13" name="Picture 12" descr="Juan.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43237" y="4262396"/>
            <a:ext cx="744393" cy="744393"/>
          </a:xfrm>
          <a:prstGeom prst="rect">
            <a:avLst/>
          </a:prstGeom>
        </p:spPr>
      </p:pic>
      <p:pic>
        <p:nvPicPr>
          <p:cNvPr id="14" name="Picture 13" descr="Jacob.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43238" y="5059771"/>
            <a:ext cx="751806" cy="751806"/>
          </a:xfrm>
          <a:prstGeom prst="rect">
            <a:avLst/>
          </a:prstGeom>
        </p:spPr>
      </p:pic>
      <p:pic>
        <p:nvPicPr>
          <p:cNvPr id="15" name="Picture 14" descr="Denver.jp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60890" y="5864559"/>
            <a:ext cx="709086" cy="745080"/>
          </a:xfrm>
          <a:prstGeom prst="rect">
            <a:avLst/>
          </a:prstGeom>
        </p:spPr>
      </p:pic>
    </p:spTree>
    <p:extLst>
      <p:ext uri="{BB962C8B-B14F-4D97-AF65-F5344CB8AC3E}">
        <p14:creationId xmlns:p14="http://schemas.microsoft.com/office/powerpoint/2010/main" val="370234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295326" y="348710"/>
            <a:ext cx="7303508"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4800" dirty="0" smtClean="0">
                <a:latin typeface="+mj-lt"/>
              </a:rPr>
              <a:t>Quality Control of Sensor Data</a:t>
            </a:r>
            <a:endParaRPr lang="en-US" sz="4800" dirty="0">
              <a:latin typeface="+mj-lt"/>
            </a:endParaRPr>
          </a:p>
        </p:txBody>
      </p:sp>
      <p:sp>
        <p:nvSpPr>
          <p:cNvPr id="12" name="Content Placeholder 2"/>
          <p:cNvSpPr txBox="1">
            <a:spLocks/>
          </p:cNvSpPr>
          <p:nvPr/>
        </p:nvSpPr>
        <p:spPr>
          <a:xfrm>
            <a:off x="295326" y="1450006"/>
            <a:ext cx="8298319" cy="417275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9863" indent="-169863"/>
            <a:r>
              <a:rPr lang="en-US" sz="2400" dirty="0" smtClean="0">
                <a:latin typeface="Arial" charset="0"/>
                <a:ea typeface="Arial" charset="0"/>
                <a:cs typeface="Arial" charset="0"/>
              </a:rPr>
              <a:t>Continuous, high frequency data require post processing</a:t>
            </a:r>
          </a:p>
          <a:p>
            <a:pPr marL="169863" indent="-169863"/>
            <a:r>
              <a:rPr lang="en-US" sz="2400" dirty="0" smtClean="0">
                <a:latin typeface="Arial" charset="0"/>
                <a:ea typeface="Arial" charset="0"/>
                <a:cs typeface="Arial" charset="0"/>
              </a:rPr>
              <a:t>Modifications to correct for common data errors</a:t>
            </a:r>
          </a:p>
          <a:p>
            <a:pPr marL="169863" indent="-169863"/>
            <a:r>
              <a:rPr lang="en-US" sz="2400" dirty="0" smtClean="0">
                <a:latin typeface="Arial" charset="0"/>
                <a:ea typeface="Arial" charset="0"/>
                <a:cs typeface="Arial" charset="0"/>
              </a:rPr>
              <a:t>Sensor Drift</a:t>
            </a:r>
          </a:p>
          <a:p>
            <a:pPr marL="169863" indent="-169863"/>
            <a:r>
              <a:rPr lang="en-US" sz="2400" dirty="0" smtClean="0">
                <a:latin typeface="Arial" charset="0"/>
                <a:ea typeface="Arial" charset="0"/>
                <a:cs typeface="Arial" charset="0"/>
              </a:rPr>
              <a:t>Fouling</a:t>
            </a:r>
          </a:p>
          <a:p>
            <a:pPr marL="169863" indent="-169863"/>
            <a:r>
              <a:rPr lang="en-US" sz="2400" dirty="0" smtClean="0">
                <a:latin typeface="Arial" charset="0"/>
                <a:ea typeface="Arial" charset="0"/>
                <a:cs typeface="Arial" charset="0"/>
              </a:rPr>
              <a:t>Power failure</a:t>
            </a:r>
          </a:p>
          <a:p>
            <a:pPr marL="169863" indent="-169863"/>
            <a:r>
              <a:rPr lang="en-US" sz="2400" dirty="0" smtClean="0">
                <a:latin typeface="Arial" charset="0"/>
                <a:ea typeface="Arial" charset="0"/>
                <a:cs typeface="Arial" charset="0"/>
              </a:rPr>
              <a:t>Icing</a:t>
            </a:r>
          </a:p>
          <a:p>
            <a:pPr marL="169863" indent="-169863"/>
            <a:r>
              <a:rPr lang="en-US" sz="2400" dirty="0" smtClean="0">
                <a:latin typeface="Arial" charset="0"/>
                <a:ea typeface="Arial" charset="0"/>
                <a:cs typeface="Arial" charset="0"/>
              </a:rPr>
              <a:t>Anomalies</a:t>
            </a:r>
            <a:r>
              <a:rPr lang="en-US" sz="2800" dirty="0" smtClean="0">
                <a:latin typeface="Arial Narrow"/>
                <a:cs typeface="Arial Narrow"/>
              </a:rPr>
              <a:t/>
            </a:r>
            <a:br>
              <a:rPr lang="en-US" sz="2800" dirty="0" smtClean="0">
                <a:latin typeface="Arial Narrow"/>
                <a:cs typeface="Arial Narrow"/>
              </a:rPr>
            </a:br>
            <a:endParaRPr lang="en-US" sz="2800" dirty="0" smtClean="0">
              <a:latin typeface="Arial Narrow"/>
              <a:cs typeface="Arial Narrow"/>
            </a:endParaRPr>
          </a:p>
          <a:p>
            <a:pPr marL="169863" indent="-169863"/>
            <a:endParaRPr lang="en-US" sz="2800" dirty="0" smtClean="0">
              <a:latin typeface="Arial Narrow"/>
              <a:cs typeface="Arial Narrow"/>
            </a:endParaRPr>
          </a:p>
        </p:txBody>
      </p:sp>
      <p:pic>
        <p:nvPicPr>
          <p:cNvPr id="4" name="Picture 3" descr="Figure5.p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470814" y="2379324"/>
            <a:ext cx="6318087" cy="3520441"/>
          </a:xfrm>
          <a:prstGeom prst="rect">
            <a:avLst/>
          </a:prstGeom>
          <a:ln>
            <a:noFill/>
          </a:ln>
          <a:effectLst>
            <a:outerShdw blurRad="292100" dist="139700" dir="2700000" algn="tl" rotWithShape="0">
              <a:srgbClr val="333333">
                <a:alpha val="65000"/>
              </a:srgbClr>
            </a:outerShdw>
          </a:effectLst>
        </p:spPr>
      </p:pic>
      <p:grpSp>
        <p:nvGrpSpPr>
          <p:cNvPr id="10" name="Group 9"/>
          <p:cNvGrpSpPr/>
          <p:nvPr/>
        </p:nvGrpSpPr>
        <p:grpSpPr>
          <a:xfrm>
            <a:off x="182453" y="2379325"/>
            <a:ext cx="8961547" cy="4257686"/>
            <a:chOff x="182453" y="2379325"/>
            <a:chExt cx="8961547" cy="4257686"/>
          </a:xfrm>
        </p:grpSpPr>
        <p:grpSp>
          <p:nvGrpSpPr>
            <p:cNvPr id="2" name="Group 1"/>
            <p:cNvGrpSpPr/>
            <p:nvPr/>
          </p:nvGrpSpPr>
          <p:grpSpPr>
            <a:xfrm>
              <a:off x="182453" y="2379325"/>
              <a:ext cx="8311643" cy="4257686"/>
              <a:chOff x="182453" y="2379325"/>
              <a:chExt cx="8311643" cy="4257686"/>
            </a:xfrm>
          </p:grpSpPr>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04160" y="2379325"/>
                <a:ext cx="5689936" cy="3888354"/>
              </a:xfrm>
              <a:prstGeom prst="rect">
                <a:avLst/>
              </a:prstGeom>
              <a:ln>
                <a:noFill/>
              </a:ln>
              <a:effectLst>
                <a:outerShdw blurRad="292100" dist="139700" dir="2700000" algn="tl" rotWithShape="0">
                  <a:srgbClr val="333333">
                    <a:alpha val="65000"/>
                  </a:srgbClr>
                </a:outerShdw>
              </a:effectLst>
            </p:spPr>
          </p:pic>
          <p:pic>
            <p:nvPicPr>
              <p:cNvPr id="6" name="Picture 5" descr="Amber.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8866" y="5723501"/>
                <a:ext cx="744393" cy="913510"/>
              </a:xfrm>
              <a:prstGeom prst="rect">
                <a:avLst/>
              </a:prstGeom>
            </p:spPr>
          </p:pic>
          <p:pic>
            <p:nvPicPr>
              <p:cNvPr id="7" name="Picture 6" descr="Stephanie.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2453" y="4681358"/>
                <a:ext cx="760806" cy="1040783"/>
              </a:xfrm>
              <a:prstGeom prst="rect">
                <a:avLst/>
              </a:prstGeom>
            </p:spPr>
          </p:pic>
          <p:pic>
            <p:nvPicPr>
              <p:cNvPr id="8" name="Picture 7" descr="Jacob.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83844" y="5821525"/>
                <a:ext cx="798452" cy="798452"/>
              </a:xfrm>
              <a:prstGeom prst="rect">
                <a:avLst/>
              </a:prstGeom>
            </p:spPr>
          </p:pic>
        </p:grpSp>
        <p:sp>
          <p:nvSpPr>
            <p:cNvPr id="11" name="TextBox 10"/>
            <p:cNvSpPr txBox="1"/>
            <p:nvPr/>
          </p:nvSpPr>
          <p:spPr>
            <a:xfrm>
              <a:off x="1802060" y="6267679"/>
              <a:ext cx="7341940" cy="369332"/>
            </a:xfrm>
            <a:prstGeom prst="rect">
              <a:avLst/>
            </a:prstGeom>
            <a:noFill/>
          </p:spPr>
          <p:txBody>
            <a:bodyPr wrap="square" rtlCol="0">
              <a:spAutoFit/>
            </a:bodyPr>
            <a:lstStyle/>
            <a:p>
              <a:r>
                <a:rPr lang="en-US" sz="900" dirty="0" smtClean="0">
                  <a:latin typeface="Arial" charset="0"/>
                  <a:ea typeface="Arial" charset="0"/>
                  <a:cs typeface="Arial" charset="0"/>
                </a:rPr>
                <a:t>Horsburgh, J. S., Reeder, S. L., Spackman Jones, A., </a:t>
              </a:r>
              <a:r>
                <a:rPr lang="en-US" sz="900" dirty="0" err="1" smtClean="0">
                  <a:latin typeface="Arial" charset="0"/>
                  <a:ea typeface="Arial" charset="0"/>
                  <a:cs typeface="Arial" charset="0"/>
                </a:rPr>
                <a:t>Meline</a:t>
              </a:r>
              <a:r>
                <a:rPr lang="en-US" sz="900" dirty="0" smtClean="0">
                  <a:latin typeface="Arial" charset="0"/>
                  <a:ea typeface="Arial" charset="0"/>
                  <a:cs typeface="Arial" charset="0"/>
                </a:rPr>
                <a:t>, J. (2015). Open source software for visualization and quality control of continuous hydrologic and water quality sensor data, Environmental Modelling &amp; Software, 70, 32-44, doi:10.1016/j.envsoft.2015.04.002. </a:t>
              </a:r>
              <a:endParaRPr lang="en-US" sz="900" dirty="0">
                <a:latin typeface="Arial" charset="0"/>
                <a:ea typeface="Arial" charset="0"/>
                <a:cs typeface="Arial" charset="0"/>
              </a:endParaRPr>
            </a:p>
          </p:txBody>
        </p:sp>
      </p:grpSp>
    </p:spTree>
    <p:extLst>
      <p:ext uri="{BB962C8B-B14F-4D97-AF65-F5344CB8AC3E}">
        <p14:creationId xmlns:p14="http://schemas.microsoft.com/office/powerpoint/2010/main" val="146328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283114" y="348710"/>
            <a:ext cx="7303508"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3600" dirty="0" smtClean="0">
                <a:latin typeface="+mj-lt"/>
              </a:rPr>
              <a:t>GAMUT Extensions: Additional WQ Efforts</a:t>
            </a:r>
            <a:endParaRPr lang="en-US" sz="3600" dirty="0">
              <a:latin typeface="+mj-lt"/>
            </a:endParaRPr>
          </a:p>
        </p:txBody>
      </p:sp>
      <p:sp>
        <p:nvSpPr>
          <p:cNvPr id="12" name="Content Placeholder 2"/>
          <p:cNvSpPr txBox="1">
            <a:spLocks/>
          </p:cNvSpPr>
          <p:nvPr/>
        </p:nvSpPr>
        <p:spPr>
          <a:xfrm>
            <a:off x="283114" y="1332431"/>
            <a:ext cx="5285276" cy="502795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latin typeface="Arial" charset="0"/>
                <a:ea typeface="Arial" charset="0"/>
                <a:cs typeface="Arial" charset="0"/>
              </a:rPr>
              <a:t>Stormwater</a:t>
            </a:r>
            <a:r>
              <a:rPr lang="en-US" dirty="0" smtClean="0">
                <a:latin typeface="Arial" charset="0"/>
                <a:ea typeface="Arial" charset="0"/>
                <a:cs typeface="Arial" charset="0"/>
              </a:rPr>
              <a:t>/canal network</a:t>
            </a:r>
          </a:p>
          <a:p>
            <a:r>
              <a:rPr lang="en-US" dirty="0" smtClean="0">
                <a:latin typeface="Arial" charset="0"/>
                <a:ea typeface="Arial" charset="0"/>
                <a:cs typeface="Arial" charset="0"/>
              </a:rPr>
              <a:t>New studies built on GAMUT infrastructure</a:t>
            </a:r>
            <a:r>
              <a:rPr lang="en-US" dirty="0" smtClean="0">
                <a:latin typeface="Arial Narrow"/>
                <a:cs typeface="Arial Narrow"/>
              </a:rPr>
              <a:t/>
            </a:r>
            <a:br>
              <a:rPr lang="en-US" dirty="0" smtClean="0">
                <a:latin typeface="Arial Narrow"/>
                <a:cs typeface="Arial Narrow"/>
              </a:rPr>
            </a:br>
            <a:endParaRPr lang="en-US" sz="2400" dirty="0">
              <a:latin typeface="Arial Narrow"/>
              <a:cs typeface="Arial Narrow"/>
            </a:endParaRPr>
          </a:p>
        </p:txBody>
      </p:sp>
      <p:sp>
        <p:nvSpPr>
          <p:cNvPr id="2" name="TextBox 1"/>
          <p:cNvSpPr txBox="1"/>
          <p:nvPr/>
        </p:nvSpPr>
        <p:spPr>
          <a:xfrm>
            <a:off x="437589" y="1672237"/>
            <a:ext cx="184666" cy="369332"/>
          </a:xfrm>
          <a:prstGeom prst="rect">
            <a:avLst/>
          </a:prstGeom>
          <a:noFill/>
        </p:spPr>
        <p:txBody>
          <a:bodyPr wrap="none" rtlCol="0">
            <a:spAutoFit/>
          </a:bodyPr>
          <a:lstStyle/>
          <a:p>
            <a:endParaRPr lang="en-US" dirty="0"/>
          </a:p>
        </p:txBody>
      </p:sp>
      <p:pic>
        <p:nvPicPr>
          <p:cNvPr id="5" name="Picture 4" descr="IMG_0549.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50936" y="1453478"/>
            <a:ext cx="3122408" cy="297137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5650937" y="4424855"/>
            <a:ext cx="3122408" cy="220822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529922" y="3307564"/>
            <a:ext cx="4525478" cy="6105646"/>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971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p:cNvSpPr txBox="1">
            <a:spLocks noGrp="1"/>
          </p:cNvSpPr>
          <p:nvPr>
            <p:ph type="title"/>
          </p:nvPr>
        </p:nvSpPr>
        <p:spPr>
          <a:xfrm>
            <a:off x="304878" y="348710"/>
            <a:ext cx="7306056" cy="983721"/>
          </a:xfrm>
          <a:prstGeom prst="rect">
            <a:avLst/>
          </a:prstGeom>
          <a:solidFill>
            <a:srgbClr val="797979"/>
          </a:solidFill>
        </p:spPr>
        <p:txBody>
          <a:bodyPr vert="horz" lIns="91440" tIns="45720" rIns="91440" bIns="45720" rtlCol="0" anchor="ctr">
            <a:noAutofit/>
          </a:bodyPr>
          <a:lstStyle>
            <a:lvl1pPr algn="l" defTabSz="457200" rtl="0" eaLnBrk="1" latinLnBrk="0" hangingPunct="1">
              <a:spcBef>
                <a:spcPct val="0"/>
              </a:spcBef>
              <a:buNone/>
              <a:defRPr sz="5400" kern="1200">
                <a:solidFill>
                  <a:schemeClr val="bg1"/>
                </a:solidFill>
                <a:latin typeface="ChaletComprime-CologneSixty"/>
                <a:ea typeface="+mj-ea"/>
                <a:cs typeface="ChaletComprime-CologneSixty"/>
              </a:defRPr>
            </a:lvl1pPr>
          </a:lstStyle>
          <a:p>
            <a:r>
              <a:rPr lang="en-US" sz="3200" dirty="0" smtClean="0">
                <a:latin typeface="+mj-lt"/>
              </a:rPr>
              <a:t>Software for Coupling Environmental Models</a:t>
            </a:r>
            <a:endParaRPr lang="en-US" sz="3200" dirty="0">
              <a:latin typeface="+mj-lt"/>
            </a:endParaRPr>
          </a:p>
        </p:txBody>
      </p:sp>
      <p:grpSp>
        <p:nvGrpSpPr>
          <p:cNvPr id="4" name="Group 3"/>
          <p:cNvGrpSpPr/>
          <p:nvPr/>
        </p:nvGrpSpPr>
        <p:grpSpPr>
          <a:xfrm>
            <a:off x="4963445" y="3962401"/>
            <a:ext cx="3922370" cy="2621280"/>
            <a:chOff x="4252871" y="3573092"/>
            <a:chExt cx="4415693" cy="3080563"/>
          </a:xfrm>
        </p:grpSpPr>
        <p:sp>
          <p:nvSpPr>
            <p:cNvPr id="6" name="Rectangle 5"/>
            <p:cNvSpPr/>
            <p:nvPr/>
          </p:nvSpPr>
          <p:spPr>
            <a:xfrm>
              <a:off x="7286400" y="4165759"/>
              <a:ext cx="1269999" cy="982079"/>
            </a:xfrm>
            <a:prstGeom prst="rect">
              <a:avLst/>
            </a:prstGeom>
          </p:spPr>
          <p:style>
            <a:lnRef idx="1">
              <a:schemeClr val="accent6"/>
            </a:lnRef>
            <a:fillRef idx="3">
              <a:schemeClr val="accent6"/>
            </a:fillRef>
            <a:effectRef idx="2">
              <a:schemeClr val="accent6"/>
            </a:effectRef>
            <a:fontRef idx="minor">
              <a:schemeClr val="lt1"/>
            </a:fontRef>
          </p:style>
          <p:txBody>
            <a:bodyPr rtlCol="0" anchor="t"/>
            <a:lstStyle/>
            <a:p>
              <a:pPr>
                <a:lnSpc>
                  <a:spcPct val="50000"/>
                </a:lnSpc>
              </a:pPr>
              <a:r>
                <a:rPr lang="en-US" sz="1050" dirty="0" smtClean="0">
                  <a:solidFill>
                    <a:srgbClr val="000000"/>
                  </a:solidFill>
                </a:rPr>
                <a:t>Wrapper API</a:t>
              </a:r>
              <a:endParaRPr lang="en-US" sz="1050" dirty="0">
                <a:solidFill>
                  <a:srgbClr val="000000"/>
                </a:solidFill>
              </a:endParaRPr>
            </a:p>
          </p:txBody>
        </p:sp>
        <p:sp>
          <p:nvSpPr>
            <p:cNvPr id="7" name="Rectangle 6"/>
            <p:cNvSpPr/>
            <p:nvPr/>
          </p:nvSpPr>
          <p:spPr>
            <a:xfrm>
              <a:off x="5950355" y="5537393"/>
              <a:ext cx="1269999" cy="982079"/>
            </a:xfrm>
            <a:prstGeom prst="rect">
              <a:avLst/>
            </a:prstGeom>
          </p:spPr>
          <p:style>
            <a:lnRef idx="1">
              <a:schemeClr val="accent6"/>
            </a:lnRef>
            <a:fillRef idx="3">
              <a:schemeClr val="accent6"/>
            </a:fillRef>
            <a:effectRef idx="2">
              <a:schemeClr val="accent6"/>
            </a:effectRef>
            <a:fontRef idx="minor">
              <a:schemeClr val="lt1"/>
            </a:fontRef>
          </p:style>
          <p:txBody>
            <a:bodyPr rtlCol="0" anchor="t"/>
            <a:lstStyle/>
            <a:p>
              <a:pPr>
                <a:lnSpc>
                  <a:spcPct val="50000"/>
                </a:lnSpc>
              </a:pPr>
              <a:r>
                <a:rPr lang="en-US" sz="1050" dirty="0" smtClean="0">
                  <a:solidFill>
                    <a:srgbClr val="000000"/>
                  </a:solidFill>
                </a:rPr>
                <a:t>Wrapper API</a:t>
              </a:r>
              <a:endParaRPr lang="en-US" sz="1050" dirty="0">
                <a:solidFill>
                  <a:srgbClr val="000000"/>
                </a:solidFill>
              </a:endParaRPr>
            </a:p>
          </p:txBody>
        </p:sp>
        <p:sp>
          <p:nvSpPr>
            <p:cNvPr id="8" name="Rectangle 7"/>
            <p:cNvSpPr/>
            <p:nvPr/>
          </p:nvSpPr>
          <p:spPr>
            <a:xfrm>
              <a:off x="4370102" y="4165759"/>
              <a:ext cx="1269999" cy="982079"/>
            </a:xfrm>
            <a:prstGeom prst="rect">
              <a:avLst/>
            </a:prstGeom>
          </p:spPr>
          <p:style>
            <a:lnRef idx="1">
              <a:schemeClr val="accent6"/>
            </a:lnRef>
            <a:fillRef idx="3">
              <a:schemeClr val="accent6"/>
            </a:fillRef>
            <a:effectRef idx="2">
              <a:schemeClr val="accent6"/>
            </a:effectRef>
            <a:fontRef idx="minor">
              <a:schemeClr val="lt1"/>
            </a:fontRef>
          </p:style>
          <p:txBody>
            <a:bodyPr rtlCol="0" anchor="t" anchorCtr="0"/>
            <a:lstStyle/>
            <a:p>
              <a:pPr>
                <a:lnSpc>
                  <a:spcPct val="50000"/>
                </a:lnSpc>
              </a:pPr>
              <a:r>
                <a:rPr lang="en-US" sz="1050" dirty="0" smtClean="0">
                  <a:solidFill>
                    <a:schemeClr val="tx1"/>
                  </a:solidFill>
                </a:rPr>
                <a:t>Wrapper API</a:t>
              </a:r>
              <a:endParaRPr lang="en-US" sz="1050" dirty="0">
                <a:solidFill>
                  <a:schemeClr val="tx1"/>
                </a:solidFill>
              </a:endParaRPr>
            </a:p>
          </p:txBody>
        </p:sp>
        <p:sp>
          <p:nvSpPr>
            <p:cNvPr id="10" name="Rectangle 9"/>
            <p:cNvSpPr/>
            <p:nvPr/>
          </p:nvSpPr>
          <p:spPr>
            <a:xfrm>
              <a:off x="4252871" y="3573092"/>
              <a:ext cx="4415693" cy="30805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400" dirty="0" smtClean="0">
                  <a:solidFill>
                    <a:schemeClr val="accent1">
                      <a:lumMod val="75000"/>
                    </a:schemeClr>
                  </a:solidFill>
                </a:rPr>
                <a:t>Modeling Environment</a:t>
              </a:r>
              <a:endParaRPr lang="en-US" sz="1400" dirty="0">
                <a:solidFill>
                  <a:schemeClr val="accent1">
                    <a:lumMod val="75000"/>
                  </a:schemeClr>
                </a:solidFill>
              </a:endParaRPr>
            </a:p>
          </p:txBody>
        </p:sp>
        <p:sp>
          <p:nvSpPr>
            <p:cNvPr id="11" name="Rounded Rectangle 10"/>
            <p:cNvSpPr/>
            <p:nvPr/>
          </p:nvSpPr>
          <p:spPr>
            <a:xfrm>
              <a:off x="4573627" y="4317145"/>
              <a:ext cx="840278" cy="649278"/>
            </a:xfrm>
            <a:prstGeom prst="roundRect">
              <a:avLst/>
            </a:prstGeom>
            <a:solidFill>
              <a:schemeClr val="accent3">
                <a:lumMod val="60000"/>
                <a:lumOff val="40000"/>
              </a:scheme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Model1</a:t>
              </a:r>
            </a:p>
          </p:txBody>
        </p:sp>
        <p:sp>
          <p:nvSpPr>
            <p:cNvPr id="12" name="Rounded Rectangle 11"/>
            <p:cNvSpPr/>
            <p:nvPr/>
          </p:nvSpPr>
          <p:spPr>
            <a:xfrm>
              <a:off x="7501261" y="4317144"/>
              <a:ext cx="840278" cy="649278"/>
            </a:xfrm>
            <a:prstGeom prst="roundRect">
              <a:avLst/>
            </a:prstGeom>
            <a:solidFill>
              <a:schemeClr val="accent3">
                <a:lumMod val="60000"/>
                <a:lumOff val="40000"/>
              </a:scheme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rgbClr val="000000"/>
                  </a:solidFill>
                </a:rPr>
                <a:t>Model2</a:t>
              </a:r>
            </a:p>
          </p:txBody>
        </p:sp>
        <p:sp>
          <p:nvSpPr>
            <p:cNvPr id="13" name="Rounded Rectangle 12"/>
            <p:cNvSpPr/>
            <p:nvPr/>
          </p:nvSpPr>
          <p:spPr>
            <a:xfrm>
              <a:off x="6165216" y="5703794"/>
              <a:ext cx="840278" cy="649278"/>
            </a:xfrm>
            <a:prstGeom prst="roundRect">
              <a:avLst/>
            </a:prstGeom>
            <a:solidFill>
              <a:schemeClr val="accent3">
                <a:lumMod val="60000"/>
                <a:lumOff val="40000"/>
              </a:scheme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rgbClr val="000000"/>
                  </a:solidFill>
                </a:rPr>
                <a:t>Model3</a:t>
              </a:r>
            </a:p>
          </p:txBody>
        </p:sp>
        <p:cxnSp>
          <p:nvCxnSpPr>
            <p:cNvPr id="14" name="Straight Arrow Connector 13"/>
            <p:cNvCxnSpPr>
              <a:stCxn id="11" idx="3"/>
              <a:endCxn id="26" idx="1"/>
            </p:cNvCxnSpPr>
            <p:nvPr/>
          </p:nvCxnSpPr>
          <p:spPr>
            <a:xfrm flipV="1">
              <a:off x="5413905" y="4317145"/>
              <a:ext cx="536446" cy="324639"/>
            </a:xfrm>
            <a:prstGeom prst="straightConnector1">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9"/>
            <p:cNvCxnSpPr>
              <a:stCxn id="35" idx="2"/>
              <a:endCxn id="7" idx="1"/>
            </p:cNvCxnSpPr>
            <p:nvPr/>
          </p:nvCxnSpPr>
          <p:spPr>
            <a:xfrm rot="16200000" flipH="1">
              <a:off x="5298001" y="5376078"/>
              <a:ext cx="354631" cy="950077"/>
            </a:xfrm>
            <a:prstGeom prst="bentConnector2">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1"/>
            <p:cNvCxnSpPr/>
            <p:nvPr/>
          </p:nvCxnSpPr>
          <p:spPr>
            <a:xfrm rot="10800000" flipV="1">
              <a:off x="7220352" y="6028430"/>
              <a:ext cx="701048" cy="2"/>
            </a:xfrm>
            <a:prstGeom prst="bentConnector3">
              <a:avLst>
                <a:gd name="adj1" fmla="val 50000"/>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181704" y="5147839"/>
              <a:ext cx="184666" cy="369332"/>
            </a:xfrm>
            <a:prstGeom prst="rect">
              <a:avLst/>
            </a:prstGeom>
            <a:noFill/>
          </p:spPr>
          <p:txBody>
            <a:bodyPr wrap="none" rtlCol="0">
              <a:spAutoFit/>
            </a:bodyPr>
            <a:lstStyle/>
            <a:p>
              <a:endParaRPr lang="en-US"/>
            </a:p>
          </p:txBody>
        </p:sp>
        <p:sp>
          <p:nvSpPr>
            <p:cNvPr id="26" name="Process 25"/>
            <p:cNvSpPr/>
            <p:nvPr/>
          </p:nvSpPr>
          <p:spPr>
            <a:xfrm>
              <a:off x="5950351" y="4177446"/>
              <a:ext cx="1101586" cy="279398"/>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800" dirty="0" smtClean="0">
                  <a:solidFill>
                    <a:schemeClr val="bg1">
                      <a:lumMod val="50000"/>
                    </a:schemeClr>
                  </a:solidFill>
                  <a:latin typeface="Consolas"/>
                  <a:cs typeface="Consolas"/>
                </a:rPr>
                <a:t>spatial transformation</a:t>
              </a:r>
              <a:endParaRPr lang="en-US" sz="800" dirty="0">
                <a:solidFill>
                  <a:schemeClr val="bg1">
                    <a:lumMod val="50000"/>
                  </a:schemeClr>
                </a:solidFill>
                <a:latin typeface="Consolas"/>
                <a:cs typeface="Consolas"/>
              </a:endParaRPr>
            </a:p>
          </p:txBody>
        </p:sp>
        <p:sp>
          <p:nvSpPr>
            <p:cNvPr id="27" name="Process 26"/>
            <p:cNvSpPr/>
            <p:nvPr/>
          </p:nvSpPr>
          <p:spPr>
            <a:xfrm>
              <a:off x="5950351" y="4502085"/>
              <a:ext cx="1101586" cy="279398"/>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800" dirty="0" smtClean="0">
                  <a:solidFill>
                    <a:schemeClr val="bg1">
                      <a:lumMod val="50000"/>
                    </a:schemeClr>
                  </a:solidFill>
                  <a:latin typeface="Consolas"/>
                  <a:cs typeface="Consolas"/>
                </a:rPr>
                <a:t>temporal</a:t>
              </a:r>
            </a:p>
            <a:p>
              <a:pPr algn="ctr"/>
              <a:r>
                <a:rPr lang="en-US" sz="800" dirty="0" smtClean="0">
                  <a:solidFill>
                    <a:schemeClr val="bg1">
                      <a:lumMod val="50000"/>
                    </a:schemeClr>
                  </a:solidFill>
                  <a:latin typeface="Consolas"/>
                  <a:cs typeface="Consolas"/>
                </a:rPr>
                <a:t>transformation</a:t>
              </a:r>
              <a:endParaRPr lang="en-US" sz="800" dirty="0">
                <a:solidFill>
                  <a:schemeClr val="bg1">
                    <a:lumMod val="50000"/>
                  </a:schemeClr>
                </a:solidFill>
                <a:latin typeface="Consolas"/>
                <a:cs typeface="Consolas"/>
              </a:endParaRPr>
            </a:p>
          </p:txBody>
        </p:sp>
        <p:sp>
          <p:nvSpPr>
            <p:cNvPr id="28" name="Process 27"/>
            <p:cNvSpPr/>
            <p:nvPr/>
          </p:nvSpPr>
          <p:spPr>
            <a:xfrm>
              <a:off x="5950351" y="4814660"/>
              <a:ext cx="1101586" cy="279398"/>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800" dirty="0" smtClean="0">
                  <a:solidFill>
                    <a:schemeClr val="bg1">
                      <a:lumMod val="50000"/>
                    </a:schemeClr>
                  </a:solidFill>
                  <a:latin typeface="Consolas"/>
                  <a:cs typeface="Consolas"/>
                </a:rPr>
                <a:t>unit </a:t>
              </a:r>
            </a:p>
            <a:p>
              <a:pPr algn="ctr"/>
              <a:r>
                <a:rPr lang="en-US" sz="800" dirty="0" smtClean="0">
                  <a:solidFill>
                    <a:schemeClr val="bg1">
                      <a:lumMod val="50000"/>
                    </a:schemeClr>
                  </a:solidFill>
                  <a:latin typeface="Consolas"/>
                  <a:cs typeface="Consolas"/>
                </a:rPr>
                <a:t>conversion </a:t>
              </a:r>
              <a:endParaRPr lang="en-US" sz="800" dirty="0">
                <a:solidFill>
                  <a:schemeClr val="bg1">
                    <a:lumMod val="50000"/>
                  </a:schemeClr>
                </a:solidFill>
                <a:latin typeface="Consolas"/>
                <a:cs typeface="Consolas"/>
              </a:endParaRPr>
            </a:p>
          </p:txBody>
        </p:sp>
        <p:cxnSp>
          <p:nvCxnSpPr>
            <p:cNvPr id="29" name="Straight Arrow Connector 28"/>
            <p:cNvCxnSpPr>
              <a:stCxn id="11" idx="3"/>
              <a:endCxn id="27" idx="1"/>
            </p:cNvCxnSpPr>
            <p:nvPr/>
          </p:nvCxnSpPr>
          <p:spPr>
            <a:xfrm>
              <a:off x="5413905" y="4641784"/>
              <a:ext cx="536446" cy="0"/>
            </a:xfrm>
            <a:prstGeom prst="straightConnector1">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1" idx="3"/>
              <a:endCxn id="28" idx="1"/>
            </p:cNvCxnSpPr>
            <p:nvPr/>
          </p:nvCxnSpPr>
          <p:spPr>
            <a:xfrm>
              <a:off x="5413905" y="4641784"/>
              <a:ext cx="536446" cy="312575"/>
            </a:xfrm>
            <a:prstGeom prst="straightConnector1">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26" idx="3"/>
            </p:cNvCxnSpPr>
            <p:nvPr/>
          </p:nvCxnSpPr>
          <p:spPr>
            <a:xfrm>
              <a:off x="7051937" y="4317145"/>
              <a:ext cx="449324" cy="184940"/>
            </a:xfrm>
            <a:prstGeom prst="straightConnector1">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27" idx="3"/>
              <a:endCxn id="12" idx="1"/>
            </p:cNvCxnSpPr>
            <p:nvPr/>
          </p:nvCxnSpPr>
          <p:spPr>
            <a:xfrm flipV="1">
              <a:off x="7051937" y="4641783"/>
              <a:ext cx="449324" cy="1"/>
            </a:xfrm>
            <a:prstGeom prst="straightConnector1">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28" idx="3"/>
            </p:cNvCxnSpPr>
            <p:nvPr/>
          </p:nvCxnSpPr>
          <p:spPr>
            <a:xfrm flipV="1">
              <a:off x="7051937" y="4781483"/>
              <a:ext cx="449324" cy="172876"/>
            </a:xfrm>
            <a:prstGeom prst="straightConnector1">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4" name="Process 33"/>
            <p:cNvSpPr/>
            <p:nvPr/>
          </p:nvSpPr>
          <p:spPr>
            <a:xfrm>
              <a:off x="5175191" y="5453381"/>
              <a:ext cx="235382" cy="220421"/>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800" dirty="0">
                <a:solidFill>
                  <a:schemeClr val="bg1">
                    <a:lumMod val="50000"/>
                  </a:schemeClr>
                </a:solidFill>
                <a:latin typeface="Consolas"/>
                <a:cs typeface="Consolas"/>
              </a:endParaRPr>
            </a:p>
          </p:txBody>
        </p:sp>
        <p:sp>
          <p:nvSpPr>
            <p:cNvPr id="35" name="Process 34"/>
            <p:cNvSpPr/>
            <p:nvPr/>
          </p:nvSpPr>
          <p:spPr>
            <a:xfrm>
              <a:off x="4882587" y="5453381"/>
              <a:ext cx="235382" cy="220421"/>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800" dirty="0">
                <a:solidFill>
                  <a:schemeClr val="bg1">
                    <a:lumMod val="50000"/>
                  </a:schemeClr>
                </a:solidFill>
                <a:latin typeface="Consolas"/>
                <a:cs typeface="Consolas"/>
              </a:endParaRPr>
            </a:p>
          </p:txBody>
        </p:sp>
        <p:sp>
          <p:nvSpPr>
            <p:cNvPr id="36" name="Process 35"/>
            <p:cNvSpPr/>
            <p:nvPr/>
          </p:nvSpPr>
          <p:spPr>
            <a:xfrm>
              <a:off x="4580140" y="5450126"/>
              <a:ext cx="235382" cy="220421"/>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800" dirty="0">
                <a:solidFill>
                  <a:schemeClr val="bg1">
                    <a:lumMod val="50000"/>
                  </a:schemeClr>
                </a:solidFill>
                <a:latin typeface="Consolas"/>
                <a:cs typeface="Consolas"/>
              </a:endParaRPr>
            </a:p>
          </p:txBody>
        </p:sp>
        <p:sp>
          <p:nvSpPr>
            <p:cNvPr id="37" name="Process 36"/>
            <p:cNvSpPr/>
            <p:nvPr/>
          </p:nvSpPr>
          <p:spPr>
            <a:xfrm>
              <a:off x="8091551" y="5450126"/>
              <a:ext cx="235382" cy="220421"/>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800" dirty="0">
                <a:solidFill>
                  <a:schemeClr val="bg1">
                    <a:lumMod val="50000"/>
                  </a:schemeClr>
                </a:solidFill>
                <a:latin typeface="Consolas"/>
                <a:cs typeface="Consolas"/>
              </a:endParaRPr>
            </a:p>
          </p:txBody>
        </p:sp>
        <p:sp>
          <p:nvSpPr>
            <p:cNvPr id="38" name="Process 37"/>
            <p:cNvSpPr/>
            <p:nvPr/>
          </p:nvSpPr>
          <p:spPr>
            <a:xfrm>
              <a:off x="7798947" y="5450126"/>
              <a:ext cx="235382" cy="220421"/>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800" dirty="0">
                <a:solidFill>
                  <a:schemeClr val="bg1">
                    <a:lumMod val="50000"/>
                  </a:schemeClr>
                </a:solidFill>
                <a:latin typeface="Consolas"/>
                <a:cs typeface="Consolas"/>
              </a:endParaRPr>
            </a:p>
          </p:txBody>
        </p:sp>
        <p:sp>
          <p:nvSpPr>
            <p:cNvPr id="39" name="Process 38"/>
            <p:cNvSpPr/>
            <p:nvPr/>
          </p:nvSpPr>
          <p:spPr>
            <a:xfrm>
              <a:off x="7496500" y="5446871"/>
              <a:ext cx="235382" cy="220421"/>
            </a:xfrm>
            <a:prstGeom prst="flowChartProcess">
              <a:avLst/>
            </a:prstGeom>
            <a:solidFill>
              <a:schemeClr val="accent3">
                <a:lumMod val="60000"/>
                <a:lumOff val="40000"/>
              </a:schemeClr>
            </a:solidFill>
            <a:ln w="9525" cmpd="sng">
              <a:solidFill>
                <a:srgbClr val="4F6228"/>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800" dirty="0">
                <a:solidFill>
                  <a:schemeClr val="bg1">
                    <a:lumMod val="50000"/>
                  </a:schemeClr>
                </a:solidFill>
                <a:latin typeface="Consolas"/>
                <a:cs typeface="Consolas"/>
              </a:endParaRPr>
            </a:p>
          </p:txBody>
        </p:sp>
        <p:cxnSp>
          <p:nvCxnSpPr>
            <p:cNvPr id="40" name="Straight Arrow Connector 9"/>
            <p:cNvCxnSpPr>
              <a:endCxn id="36" idx="0"/>
            </p:cNvCxnSpPr>
            <p:nvPr/>
          </p:nvCxnSpPr>
          <p:spPr>
            <a:xfrm flipH="1">
              <a:off x="4697831" y="5286981"/>
              <a:ext cx="302447" cy="163145"/>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1" name="Straight Arrow Connector 9"/>
            <p:cNvCxnSpPr>
              <a:endCxn id="34" idx="0"/>
            </p:cNvCxnSpPr>
            <p:nvPr/>
          </p:nvCxnSpPr>
          <p:spPr>
            <a:xfrm>
              <a:off x="4993765" y="5286981"/>
              <a:ext cx="299117" cy="16640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2" name="Straight Arrow Connector 9"/>
            <p:cNvCxnSpPr>
              <a:endCxn id="39" idx="0"/>
            </p:cNvCxnSpPr>
            <p:nvPr/>
          </p:nvCxnSpPr>
          <p:spPr>
            <a:xfrm flipH="1">
              <a:off x="7614191" y="5286981"/>
              <a:ext cx="307211" cy="159890"/>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3" name="Straight Arrow Connector 9"/>
            <p:cNvCxnSpPr>
              <a:endCxn id="37" idx="0"/>
            </p:cNvCxnSpPr>
            <p:nvPr/>
          </p:nvCxnSpPr>
          <p:spPr>
            <a:xfrm>
              <a:off x="7914889" y="5286981"/>
              <a:ext cx="294353" cy="163145"/>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4" name="Straight Arrow Connector 9"/>
            <p:cNvCxnSpPr>
              <a:stCxn id="6" idx="2"/>
              <a:endCxn id="38" idx="0"/>
            </p:cNvCxnSpPr>
            <p:nvPr/>
          </p:nvCxnSpPr>
          <p:spPr>
            <a:xfrm flipH="1">
              <a:off x="7916638" y="5147838"/>
              <a:ext cx="4762" cy="302288"/>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5" name="Straight Arrow Connector 9"/>
            <p:cNvCxnSpPr>
              <a:stCxn id="38" idx="2"/>
            </p:cNvCxnSpPr>
            <p:nvPr/>
          </p:nvCxnSpPr>
          <p:spPr>
            <a:xfrm>
              <a:off x="7916638" y="5670547"/>
              <a:ext cx="4762" cy="357883"/>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6" name="Straight Arrow Connector 9"/>
            <p:cNvCxnSpPr>
              <a:endCxn id="39" idx="2"/>
            </p:cNvCxnSpPr>
            <p:nvPr/>
          </p:nvCxnSpPr>
          <p:spPr>
            <a:xfrm flipH="1" flipV="1">
              <a:off x="7614191" y="5667292"/>
              <a:ext cx="307211" cy="204826"/>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7" name="Straight Arrow Connector 9"/>
            <p:cNvCxnSpPr>
              <a:stCxn id="37" idx="2"/>
            </p:cNvCxnSpPr>
            <p:nvPr/>
          </p:nvCxnSpPr>
          <p:spPr>
            <a:xfrm flipH="1">
              <a:off x="7914889" y="5670547"/>
              <a:ext cx="294353" cy="201571"/>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8" name="Straight Arrow Connector 9"/>
            <p:cNvCxnSpPr>
              <a:stCxn id="8" idx="2"/>
              <a:endCxn id="35" idx="0"/>
            </p:cNvCxnSpPr>
            <p:nvPr/>
          </p:nvCxnSpPr>
          <p:spPr>
            <a:xfrm flipH="1">
              <a:off x="5000278" y="5147838"/>
              <a:ext cx="4824" cy="305543"/>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9" name="Straight Arrow Connector 9"/>
            <p:cNvCxnSpPr>
              <a:stCxn id="36" idx="2"/>
            </p:cNvCxnSpPr>
            <p:nvPr/>
          </p:nvCxnSpPr>
          <p:spPr>
            <a:xfrm>
              <a:off x="4697831" y="5670547"/>
              <a:ext cx="307271" cy="201571"/>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0" name="Straight Arrow Connector 9"/>
            <p:cNvCxnSpPr>
              <a:stCxn id="34" idx="2"/>
            </p:cNvCxnSpPr>
            <p:nvPr/>
          </p:nvCxnSpPr>
          <p:spPr>
            <a:xfrm flipH="1">
              <a:off x="4993765" y="5673802"/>
              <a:ext cx="299117" cy="198316"/>
            </a:xfrm>
            <a:prstGeom prst="straightConnector1">
              <a:avLst/>
            </a:prstGeom>
            <a:ln w="127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grpSp>
      <p:pic>
        <p:nvPicPr>
          <p:cNvPr id="2" name="Picture 1" descr="Tony1.jpe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27571" y="1465201"/>
            <a:ext cx="1011312" cy="1330097"/>
          </a:xfrm>
          <a:prstGeom prst="rect">
            <a:avLst/>
          </a:prstGeom>
        </p:spPr>
      </p:pic>
      <p:pic>
        <p:nvPicPr>
          <p:cNvPr id="52" name="Picture 51" descr="Michael.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30193" y="4612422"/>
            <a:ext cx="825895" cy="1026076"/>
          </a:xfrm>
          <a:prstGeom prst="rect">
            <a:avLst/>
          </a:prstGeom>
        </p:spPr>
      </p:pic>
      <p:pic>
        <p:nvPicPr>
          <p:cNvPr id="53" name="Picture 52" descr="Mario_H.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3830105" y="5772709"/>
            <a:ext cx="1010337" cy="821841"/>
          </a:xfrm>
          <a:prstGeom prst="rect">
            <a:avLst/>
          </a:prstGeom>
        </p:spPr>
      </p:pic>
      <p:pic>
        <p:nvPicPr>
          <p:cNvPr id="54" name="Picture 53" descr="Francisco.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850991" y="3771538"/>
            <a:ext cx="987892" cy="740651"/>
          </a:xfrm>
          <a:prstGeom prst="rect">
            <a:avLst/>
          </a:prstGeom>
        </p:spPr>
      </p:pic>
      <p:pic>
        <p:nvPicPr>
          <p:cNvPr id="55" name="Picture 54" descr="Ryan.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840973" y="2856412"/>
            <a:ext cx="997910" cy="844731"/>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47839" y="1128832"/>
            <a:ext cx="3893606" cy="2970581"/>
          </a:xfrm>
          <a:prstGeom prst="rect">
            <a:avLst/>
          </a:prstGeom>
        </p:spPr>
      </p:pic>
      <p:sp>
        <p:nvSpPr>
          <p:cNvPr id="57" name="TextBox 56"/>
          <p:cNvSpPr txBox="1"/>
          <p:nvPr/>
        </p:nvSpPr>
        <p:spPr>
          <a:xfrm>
            <a:off x="348444" y="1480286"/>
            <a:ext cx="3178528" cy="1938992"/>
          </a:xfrm>
          <a:prstGeom prst="rect">
            <a:avLst/>
          </a:prstGeom>
          <a:noFill/>
        </p:spPr>
        <p:txBody>
          <a:bodyPr wrap="square" rtlCol="0">
            <a:spAutoFit/>
          </a:bodyPr>
          <a:lstStyle/>
          <a:p>
            <a:r>
              <a:rPr lang="en-US" sz="2400" dirty="0" smtClean="0">
                <a:latin typeface="Arial" charset="0"/>
                <a:ea typeface="Arial" charset="0"/>
                <a:cs typeface="Arial" charset="0"/>
              </a:rPr>
              <a:t>Technical Challenges of Model Coupling and </a:t>
            </a:r>
            <a:r>
              <a:rPr lang="en-US" sz="2400" dirty="0" smtClean="0">
                <a:solidFill>
                  <a:schemeClr val="tx1"/>
                </a:solidFill>
                <a:latin typeface="Arial" charset="0"/>
                <a:ea typeface="Arial" charset="0"/>
                <a:cs typeface="Arial" charset="0"/>
              </a:rPr>
              <a:t>Strategies for overcoming:</a:t>
            </a:r>
          </a:p>
          <a:p>
            <a:endParaRPr lang="en-US" sz="2400" dirty="0">
              <a:latin typeface="Arial" charset="0"/>
              <a:ea typeface="Arial" charset="0"/>
              <a:cs typeface="Arial" charset="0"/>
            </a:endParaRPr>
          </a:p>
        </p:txBody>
      </p:sp>
      <p:sp>
        <p:nvSpPr>
          <p:cNvPr id="58" name="Content Placeholder 2"/>
          <p:cNvSpPr txBox="1">
            <a:spLocks/>
          </p:cNvSpPr>
          <p:nvPr/>
        </p:nvSpPr>
        <p:spPr>
          <a:xfrm>
            <a:off x="348444" y="3003319"/>
            <a:ext cx="3400251" cy="3218206"/>
          </a:xfrm>
          <a:prstGeom prst="rect">
            <a:avLst/>
          </a:prstGeom>
        </p:spPr>
        <p:txBody>
          <a:bodyPr/>
          <a:lstStyle>
            <a:lvl1pPr marL="342900" indent="-342900" algn="l" defTabSz="457200" rtl="0" eaLnBrk="1" latinLnBrk="0" hangingPunct="1">
              <a:spcBef>
                <a:spcPct val="20000"/>
              </a:spcBef>
              <a:buClr>
                <a:schemeClr val="accent2"/>
              </a:buClr>
              <a:buFont typeface="Arial"/>
              <a:buChar char="•"/>
              <a:defRPr sz="3200" b="0" i="0" kern="1200">
                <a:solidFill>
                  <a:schemeClr val="tx2">
                    <a:lumMod val="75000"/>
                    <a:lumOff val="25000"/>
                  </a:schemeClr>
                </a:solidFill>
                <a:latin typeface="+mn-lt"/>
                <a:ea typeface="+mn-ea"/>
                <a:cs typeface="Helvetica Condensed Medium"/>
              </a:defRPr>
            </a:lvl1pPr>
            <a:lvl2pPr marL="742950" indent="-285750" algn="l" defTabSz="457200" rtl="0" eaLnBrk="1" latinLnBrk="0" hangingPunct="1">
              <a:spcBef>
                <a:spcPct val="20000"/>
              </a:spcBef>
              <a:buClr>
                <a:schemeClr val="accent1"/>
              </a:buClr>
              <a:buFont typeface="Wingdings" charset="2"/>
              <a:buChar char="§"/>
              <a:defRPr sz="2800" b="0" i="0" kern="1200">
                <a:solidFill>
                  <a:schemeClr val="tx2">
                    <a:lumMod val="75000"/>
                    <a:lumOff val="25000"/>
                  </a:schemeClr>
                </a:solidFill>
                <a:latin typeface="+mn-lt"/>
                <a:ea typeface="+mn-ea"/>
                <a:cs typeface="Helvetica Condensed Medium"/>
              </a:defRPr>
            </a:lvl2pPr>
            <a:lvl3pPr marL="1143000" indent="-228600" algn="l" defTabSz="457200" rtl="0" eaLnBrk="1" latinLnBrk="0" hangingPunct="1">
              <a:spcBef>
                <a:spcPct val="20000"/>
              </a:spcBef>
              <a:buClr>
                <a:schemeClr val="accent3"/>
              </a:buClr>
              <a:buFont typeface="Arial"/>
              <a:buChar char="•"/>
              <a:defRPr sz="2400" b="0" i="0" kern="1200">
                <a:solidFill>
                  <a:schemeClr val="tx2">
                    <a:lumMod val="75000"/>
                    <a:lumOff val="25000"/>
                  </a:schemeClr>
                </a:solidFill>
                <a:latin typeface="+mn-lt"/>
                <a:ea typeface="+mn-ea"/>
                <a:cs typeface="Helvetica Condensed Medium"/>
              </a:defRPr>
            </a:lvl3pPr>
            <a:lvl4pPr marL="1600200" indent="-228600" algn="l" defTabSz="457200" rtl="0" eaLnBrk="1" latinLnBrk="0" hangingPunct="1">
              <a:spcBef>
                <a:spcPct val="20000"/>
              </a:spcBef>
              <a:buClr>
                <a:schemeClr val="accent5"/>
              </a:buClr>
              <a:buFont typeface="Wingdings" charset="2"/>
              <a:buChar char="§"/>
              <a:defRPr sz="2000" b="0" i="0" kern="1200">
                <a:solidFill>
                  <a:schemeClr val="tx2">
                    <a:lumMod val="75000"/>
                    <a:lumOff val="25000"/>
                  </a:schemeClr>
                </a:solidFill>
                <a:latin typeface="+mn-lt"/>
                <a:ea typeface="+mn-ea"/>
                <a:cs typeface="Helvetica Condensed Medium"/>
              </a:defRPr>
            </a:lvl4pPr>
            <a:lvl5pPr marL="2057400" indent="-228600" algn="l" defTabSz="457200" rtl="0" eaLnBrk="1" latinLnBrk="0" hangingPunct="1">
              <a:spcBef>
                <a:spcPct val="20000"/>
              </a:spcBef>
              <a:buClr>
                <a:schemeClr val="accent6"/>
              </a:buClr>
              <a:buFont typeface="Arial"/>
              <a:buChar char="•"/>
              <a:defRPr sz="2000" b="0" i="0" kern="1200">
                <a:solidFill>
                  <a:schemeClr val="tx2">
                    <a:lumMod val="75000"/>
                    <a:lumOff val="25000"/>
                  </a:schemeClr>
                </a:solidFill>
                <a:latin typeface="+mn-lt"/>
                <a:ea typeface="+mn-ea"/>
                <a:cs typeface="Helvetica Condensed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solidFill>
                  <a:schemeClr val="tx1"/>
                </a:solidFill>
                <a:latin typeface="Arial" charset="0"/>
                <a:ea typeface="Arial" charset="0"/>
                <a:cs typeface="Arial" charset="0"/>
              </a:rPr>
              <a:t>Coupling strategies</a:t>
            </a:r>
          </a:p>
          <a:p>
            <a:r>
              <a:rPr lang="en-US" sz="1800" dirty="0" smtClean="0">
                <a:solidFill>
                  <a:schemeClr val="tx1"/>
                </a:solidFill>
                <a:latin typeface="Arial" charset="0"/>
                <a:ea typeface="Arial" charset="0"/>
                <a:cs typeface="Arial" charset="0"/>
              </a:rPr>
              <a:t>Inconsistency in programming languages</a:t>
            </a:r>
          </a:p>
          <a:p>
            <a:r>
              <a:rPr lang="en-US" sz="1800" dirty="0" smtClean="0">
                <a:solidFill>
                  <a:schemeClr val="tx1"/>
                </a:solidFill>
                <a:latin typeface="Arial" charset="0"/>
                <a:ea typeface="Arial" charset="0"/>
                <a:cs typeface="Arial" charset="0"/>
              </a:rPr>
              <a:t>Space and time mismatches</a:t>
            </a:r>
          </a:p>
          <a:p>
            <a:r>
              <a:rPr lang="en-US" sz="1800" dirty="0" smtClean="0">
                <a:solidFill>
                  <a:schemeClr val="tx1"/>
                </a:solidFill>
                <a:latin typeface="Arial" charset="0"/>
                <a:ea typeface="Arial" charset="0"/>
                <a:cs typeface="Arial" charset="0"/>
              </a:rPr>
              <a:t>Transferring data between models</a:t>
            </a:r>
          </a:p>
          <a:p>
            <a:r>
              <a:rPr lang="en-US" sz="1800" dirty="0">
                <a:solidFill>
                  <a:schemeClr val="tx1"/>
                </a:solidFill>
                <a:latin typeface="Arial" charset="0"/>
                <a:ea typeface="Arial" charset="0"/>
                <a:cs typeface="Arial" charset="0"/>
              </a:rPr>
              <a:t>Computational penalties</a:t>
            </a:r>
          </a:p>
          <a:p>
            <a:r>
              <a:rPr lang="en-US" sz="1800" dirty="0">
                <a:solidFill>
                  <a:schemeClr val="tx1"/>
                </a:solidFill>
                <a:latin typeface="Arial" charset="0"/>
                <a:ea typeface="Arial" charset="0"/>
                <a:cs typeface="Arial" charset="0"/>
              </a:rPr>
              <a:t>Mass balance </a:t>
            </a:r>
            <a:r>
              <a:rPr lang="en-US" sz="1800" dirty="0" smtClean="0">
                <a:solidFill>
                  <a:schemeClr val="tx1"/>
                </a:solidFill>
                <a:latin typeface="Arial" charset="0"/>
                <a:ea typeface="Arial" charset="0"/>
                <a:cs typeface="Arial" charset="0"/>
              </a:rPr>
              <a:t>errors</a:t>
            </a:r>
            <a:endParaRPr lang="en-US" sz="1800" dirty="0">
              <a:solidFill>
                <a:schemeClr val="tx1"/>
              </a:solidFill>
              <a:latin typeface="Arial" charset="0"/>
              <a:ea typeface="Arial" charset="0"/>
              <a:cs typeface="Arial" charset="0"/>
            </a:endParaRPr>
          </a:p>
        </p:txBody>
      </p:sp>
      <p:pic>
        <p:nvPicPr>
          <p:cNvPr id="59" name="Picture 58" descr="Caleb.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987039" y="5654022"/>
            <a:ext cx="866917" cy="1034775"/>
          </a:xfrm>
          <a:prstGeom prst="rect">
            <a:avLst/>
          </a:prstGeom>
        </p:spPr>
      </p:pic>
      <p:sp>
        <p:nvSpPr>
          <p:cNvPr id="61" name="TextBox 60"/>
          <p:cNvSpPr txBox="1"/>
          <p:nvPr/>
        </p:nvSpPr>
        <p:spPr>
          <a:xfrm>
            <a:off x="256166" y="5678461"/>
            <a:ext cx="2549375" cy="969496"/>
          </a:xfrm>
          <a:prstGeom prst="rect">
            <a:avLst/>
          </a:prstGeom>
          <a:noFill/>
        </p:spPr>
        <p:txBody>
          <a:bodyPr wrap="square" rtlCol="0">
            <a:spAutoFit/>
          </a:bodyPr>
          <a:lstStyle/>
          <a:p>
            <a:pPr marL="7938" indent="-7938"/>
            <a:r>
              <a:rPr lang="en-US" sz="900" dirty="0" err="1" smtClean="0"/>
              <a:t>Buahin</a:t>
            </a:r>
            <a:r>
              <a:rPr lang="en-US" sz="900" dirty="0" smtClean="0"/>
              <a:t>, C.A., J.S. Horsburgh (</a:t>
            </a:r>
            <a:r>
              <a:rPr lang="en-US" sz="900" dirty="0"/>
              <a:t>2015). </a:t>
            </a:r>
            <a:r>
              <a:rPr lang="en-US" sz="900" dirty="0" smtClean="0"/>
              <a:t>Evaluating the simulation times and mass balance errors of component-based models: An application of </a:t>
            </a:r>
            <a:r>
              <a:rPr lang="en-US" sz="900" dirty="0" err="1" smtClean="0"/>
              <a:t>OpenMI</a:t>
            </a:r>
            <a:r>
              <a:rPr lang="en-US" sz="900" dirty="0" smtClean="0"/>
              <a:t> 2.0 to an urban stormwater system, </a:t>
            </a:r>
            <a:r>
              <a:rPr lang="en-US" sz="900" i="1" dirty="0"/>
              <a:t>Environmental </a:t>
            </a:r>
            <a:r>
              <a:rPr lang="en-US" sz="900" i="1" dirty="0" err="1"/>
              <a:t>Modelling</a:t>
            </a:r>
            <a:r>
              <a:rPr lang="en-US" sz="900" i="1" dirty="0"/>
              <a:t> &amp; Software</a:t>
            </a:r>
            <a:r>
              <a:rPr lang="en-US" sz="900" dirty="0"/>
              <a:t>, </a:t>
            </a:r>
            <a:r>
              <a:rPr lang="en-US" sz="900" dirty="0" smtClean="0"/>
              <a:t>72, 92-109,</a:t>
            </a:r>
            <a:r>
              <a:rPr lang="ro-RO" sz="900" dirty="0"/>
              <a:t> doi:10.1016/j.envsoft.</a:t>
            </a:r>
            <a:r>
              <a:rPr lang="ro-RO" sz="900" dirty="0" smtClean="0"/>
              <a:t>2015.07.003</a:t>
            </a:r>
            <a:r>
              <a:rPr lang="en-US" sz="900" dirty="0" smtClean="0"/>
              <a:t>.</a:t>
            </a:r>
            <a:r>
              <a:rPr lang="en-US" sz="1200" dirty="0" smtClean="0">
                <a:effectLst/>
              </a:rPr>
              <a:t> </a:t>
            </a:r>
          </a:p>
        </p:txBody>
      </p:sp>
    </p:spTree>
    <p:extLst>
      <p:ext uri="{BB962C8B-B14F-4D97-AF65-F5344CB8AC3E}">
        <p14:creationId xmlns:p14="http://schemas.microsoft.com/office/powerpoint/2010/main" val="515658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8892" y="4169924"/>
            <a:ext cx="5383044" cy="578390"/>
          </a:xfrm>
        </p:spPr>
        <p:txBody>
          <a:bodyPr>
            <a:normAutofit/>
          </a:bodyPr>
          <a:lstStyle/>
          <a:p>
            <a:r>
              <a:rPr lang="en-US" sz="2400" dirty="0"/>
              <a:t>- </a:t>
            </a:r>
            <a:r>
              <a:rPr lang="en-US" sz="2400" dirty="0" err="1"/>
              <a:t>iUTAH</a:t>
            </a:r>
            <a:r>
              <a:rPr lang="en-US" sz="2400" dirty="0"/>
              <a:t> Proposal Data Management Plan</a:t>
            </a:r>
          </a:p>
        </p:txBody>
      </p:sp>
      <p:sp>
        <p:nvSpPr>
          <p:cNvPr id="3" name="Content Placeholder 2"/>
          <p:cNvSpPr>
            <a:spLocks noGrp="1"/>
          </p:cNvSpPr>
          <p:nvPr>
            <p:ph idx="1"/>
          </p:nvPr>
        </p:nvSpPr>
        <p:spPr/>
        <p:txBody>
          <a:bodyPr>
            <a:normAutofit/>
          </a:bodyPr>
          <a:lstStyle/>
          <a:p>
            <a:pPr marL="0" indent="0">
              <a:buNone/>
            </a:pPr>
            <a:r>
              <a:rPr lang="en-US" sz="3600" dirty="0"/>
              <a:t>“All of the primary datasets collected as part of this project will be made freely and publicly available</a:t>
            </a:r>
            <a:r>
              <a:rPr lang="is-IS" sz="3600" dirty="0"/>
              <a:t>…”</a:t>
            </a:r>
            <a:endParaRPr lang="en-US" sz="3600" dirty="0"/>
          </a:p>
        </p:txBody>
      </p:sp>
    </p:spTree>
    <p:extLst>
      <p:ext uri="{BB962C8B-B14F-4D97-AF65-F5344CB8AC3E}">
        <p14:creationId xmlns:p14="http://schemas.microsoft.com/office/powerpoint/2010/main" val="15092473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PSCOR">
      <a:dk1>
        <a:srgbClr val="4C4C4C"/>
      </a:dk1>
      <a:lt1>
        <a:sysClr val="window" lastClr="FFFFFF"/>
      </a:lt1>
      <a:dk2>
        <a:srgbClr val="191919"/>
      </a:dk2>
      <a:lt2>
        <a:srgbClr val="EEECE1"/>
      </a:lt2>
      <a:accent1>
        <a:srgbClr val="1194E3"/>
      </a:accent1>
      <a:accent2>
        <a:srgbClr val="697F2C"/>
      </a:accent2>
      <a:accent3>
        <a:srgbClr val="9BBB59"/>
      </a:accent3>
      <a:accent4>
        <a:srgbClr val="A99E99"/>
      </a:accent4>
      <a:accent5>
        <a:srgbClr val="0C6CA8"/>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9173</TotalTime>
  <Words>1028</Words>
  <Application>Microsoft Macintosh PowerPoint</Application>
  <PresentationFormat>On-screen Show (4:3)</PresentationFormat>
  <Paragraphs>181</Paragraphs>
  <Slides>18</Slides>
  <Notes>15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Arial Narrow</vt:lpstr>
      <vt:lpstr>Calibri</vt:lpstr>
      <vt:lpstr>Calibri Light</vt:lpstr>
      <vt:lpstr>ChaletComprime-CologneSixty</vt:lpstr>
      <vt:lpstr>Consolas</vt:lpstr>
      <vt:lpstr>Helvetica Condensed Medium</vt:lpstr>
      <vt:lpstr>Wingdings</vt:lpstr>
      <vt:lpstr>Arial</vt:lpstr>
      <vt:lpstr>Office Theme</vt:lpstr>
      <vt:lpstr>1_Office Theme</vt:lpstr>
      <vt:lpstr>2_Office Theme</vt:lpstr>
      <vt:lpstr>Cyberinfrastructure to Support Large Scale, Collaborative Water Research in Utah: Critical Outcomes from the iUTAH Project</vt:lpstr>
      <vt:lpstr>Strategic Plan Objectives</vt:lpstr>
      <vt:lpstr>GAMUT:  Gradients Along Mountain to Urban Transitions</vt:lpstr>
      <vt:lpstr>GAMUT:  Gradients Along Mountain to Urban Transitions</vt:lpstr>
      <vt:lpstr>PowerPoint Presentation</vt:lpstr>
      <vt:lpstr>Quality Control of Sensor Data</vt:lpstr>
      <vt:lpstr>GAMUT Extensions: Additional WQ Efforts</vt:lpstr>
      <vt:lpstr>Software for Coupling Environmental Models</vt:lpstr>
      <vt:lpstr>- iUTAH Proposal Data Management Plan</vt:lpstr>
      <vt:lpstr>Visualizing Social Science Survey Results</vt:lpstr>
      <vt:lpstr>Sharing Diverse Data</vt:lpstr>
      <vt:lpstr>The Steven Hall Story</vt:lpstr>
      <vt:lpstr>Publishing iUTAH Data</vt:lpstr>
      <vt:lpstr>Additional Objectives</vt:lpstr>
      <vt:lpstr>Hydroinformatics Course</vt:lpstr>
      <vt:lpstr>Data Policy and Data Management Training</vt:lpstr>
      <vt:lpstr>Undergraduate Training</vt:lpstr>
      <vt:lpstr>Questions?</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Cyberinfrastructure to Support Large Scale, Collaborative Water Research in Utah: Critical Outcomes from the iUTAH Project</dc:title>
  <dc:creator>Jeff Horsburgh</dc:creator>
  <cp:lastModifiedBy>Jeff Horsburgh</cp:lastModifiedBy>
  <cp:revision>48</cp:revision>
  <dcterms:created xsi:type="dcterms:W3CDTF">2017-07-03T18:54:34Z</dcterms:created>
  <dcterms:modified xsi:type="dcterms:W3CDTF">2017-07-12T16:28:06Z</dcterms:modified>
</cp:coreProperties>
</file>