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46" r:id="rId1"/>
  </p:sldMasterIdLst>
  <p:notesMasterIdLst>
    <p:notesMasterId r:id="rId35"/>
  </p:notesMasterIdLst>
  <p:sldIdLst>
    <p:sldId id="256" r:id="rId2"/>
    <p:sldId id="257" r:id="rId3"/>
    <p:sldId id="258" r:id="rId4"/>
    <p:sldId id="259" r:id="rId5"/>
    <p:sldId id="282" r:id="rId6"/>
    <p:sldId id="280" r:id="rId7"/>
    <p:sldId id="281" r:id="rId8"/>
    <p:sldId id="260" r:id="rId9"/>
    <p:sldId id="287" r:id="rId10"/>
    <p:sldId id="261" r:id="rId11"/>
    <p:sldId id="288" r:id="rId12"/>
    <p:sldId id="276" r:id="rId13"/>
    <p:sldId id="292" r:id="rId14"/>
    <p:sldId id="263" r:id="rId15"/>
    <p:sldId id="293" r:id="rId16"/>
    <p:sldId id="294" r:id="rId17"/>
    <p:sldId id="262" r:id="rId18"/>
    <p:sldId id="264" r:id="rId19"/>
    <p:sldId id="283" r:id="rId20"/>
    <p:sldId id="284" r:id="rId21"/>
    <p:sldId id="271" r:id="rId22"/>
    <p:sldId id="266" r:id="rId23"/>
    <p:sldId id="265" r:id="rId24"/>
    <p:sldId id="279" r:id="rId25"/>
    <p:sldId id="277" r:id="rId26"/>
    <p:sldId id="289" r:id="rId27"/>
    <p:sldId id="268" r:id="rId28"/>
    <p:sldId id="272" r:id="rId29"/>
    <p:sldId id="273" r:id="rId30"/>
    <p:sldId id="291" r:id="rId31"/>
    <p:sldId id="274" r:id="rId32"/>
    <p:sldId id="286" r:id="rId33"/>
    <p:sldId id="290"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8" autoAdjust="0"/>
    <p:restoredTop sz="82126" autoAdjust="0"/>
  </p:normalViewPr>
  <p:slideViewPr>
    <p:cSldViewPr snapToGrid="0" snapToObjects="1">
      <p:cViewPr varScale="1">
        <p:scale>
          <a:sx n="109" d="100"/>
          <a:sy n="109" d="100"/>
        </p:scale>
        <p:origin x="-120" y="-296"/>
      </p:cViewPr>
      <p:guideLst>
        <p:guide orient="horz" pos="2160"/>
        <p:guide pos="2880"/>
      </p:guideLst>
    </p:cSldViewPr>
  </p:slideViewPr>
  <p:outlineViewPr>
    <p:cViewPr>
      <p:scale>
        <a:sx n="33" d="100"/>
        <a:sy n="33" d="100"/>
      </p:scale>
      <p:origin x="0" y="11128"/>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827CF6-3B0A-C149-B4D2-80049A4C56CA}" type="datetimeFigureOut">
              <a:rPr lang="en-US" smtClean="0"/>
              <a:t>8/23/16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A29029-AD03-6348-A691-7E381FDE8879}" type="slidenum">
              <a:rPr lang="en-US" smtClean="0"/>
              <a:t>‹#›</a:t>
            </a:fld>
            <a:endParaRPr lang="en-US"/>
          </a:p>
        </p:txBody>
      </p:sp>
    </p:spTree>
    <p:extLst>
      <p:ext uri="{BB962C8B-B14F-4D97-AF65-F5344CB8AC3E}">
        <p14:creationId xmlns:p14="http://schemas.microsoft.com/office/powerpoint/2010/main" val="253946768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done work on surrogate relationships and used them to estimate concentrations and loads for</a:t>
            </a:r>
            <a:r>
              <a:rPr lang="en-US" baseline="0" dirty="0" smtClean="0"/>
              <a:t> the Little Bear River here in Utah. </a:t>
            </a:r>
            <a:r>
              <a:rPr lang="en-US" baseline="0" dirty="0" smtClean="0"/>
              <a:t>I’ll </a:t>
            </a:r>
            <a:r>
              <a:rPr lang="en-US" baseline="0" dirty="0" smtClean="0"/>
              <a:t>be presenting some of those results in the context of the past 5-10 years of research on surrogate methods including some of the most recent developments in literature and guidance from federal entities.</a:t>
            </a:r>
            <a:endParaRPr lang="en-US" dirty="0"/>
          </a:p>
        </p:txBody>
      </p:sp>
      <p:sp>
        <p:nvSpPr>
          <p:cNvPr id="4" name="Slide Number Placeholder 3"/>
          <p:cNvSpPr>
            <a:spLocks noGrp="1"/>
          </p:cNvSpPr>
          <p:nvPr>
            <p:ph type="sldNum" sz="quarter" idx="10"/>
          </p:nvPr>
        </p:nvSpPr>
        <p:spPr/>
        <p:txBody>
          <a:bodyPr/>
          <a:lstStyle/>
          <a:p>
            <a:fld id="{96A29029-AD03-6348-A691-7E381FDE8879}" type="slidenum">
              <a:rPr lang="en-US" smtClean="0"/>
              <a:t>1</a:t>
            </a:fld>
            <a:endParaRPr lang="en-US"/>
          </a:p>
        </p:txBody>
      </p:sp>
    </p:spTree>
    <p:extLst>
      <p:ext uri="{BB962C8B-B14F-4D97-AF65-F5344CB8AC3E}">
        <p14:creationId xmlns:p14="http://schemas.microsoft.com/office/powerpoint/2010/main" val="2921451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ffectLst/>
              </a:rPr>
              <a:t>There</a:t>
            </a:r>
            <a:r>
              <a:rPr lang="en-US" baseline="0" dirty="0" smtClean="0">
                <a:effectLst/>
              </a:rPr>
              <a:t> is some guidance on some of these questions- the USGS has published a Techniques and Methods Document on using turbidity as a surrogate for suspended sediment, and a parallel document is being developed for using surrogate measures to estimate other constituents. Furthermore, there is a growing body of literature on the use of surrogates, particularly using turbidity as a surrogate. However, not all sources are consistent in their approach to those questions</a:t>
            </a:r>
            <a:endParaRPr lang="en-US" dirty="0" smtClean="0">
              <a:effectLst/>
            </a:endParaRPr>
          </a:p>
        </p:txBody>
      </p:sp>
      <p:sp>
        <p:nvSpPr>
          <p:cNvPr id="4" name="Slide Number Placeholder 3"/>
          <p:cNvSpPr>
            <a:spLocks noGrp="1"/>
          </p:cNvSpPr>
          <p:nvPr>
            <p:ph type="sldNum" sz="quarter" idx="10"/>
          </p:nvPr>
        </p:nvSpPr>
        <p:spPr/>
        <p:txBody>
          <a:bodyPr/>
          <a:lstStyle/>
          <a:p>
            <a:fld id="{96A29029-AD03-6348-A691-7E381FDE8879}" type="slidenum">
              <a:rPr lang="en-US" smtClean="0"/>
              <a:t>10</a:t>
            </a:fld>
            <a:endParaRPr lang="en-US"/>
          </a:p>
        </p:txBody>
      </p:sp>
    </p:spTree>
    <p:extLst>
      <p:ext uri="{BB962C8B-B14F-4D97-AF65-F5344CB8AC3E}">
        <p14:creationId xmlns:p14="http://schemas.microsoft.com/office/powerpoint/2010/main" val="3641627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effectLst/>
              </a:rPr>
              <a:t>Turbidity is well-established as a surrogate for TSS/SSC.</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effectLst/>
              </a:rPr>
              <a:t>Turbidity itself may be more important than sediment mass loading because of biological effects, ability to monitor small particle sizes, etc.</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effectLst/>
              </a:rPr>
              <a:t>However, turbidity cannot be directly translated</a:t>
            </a:r>
            <a:r>
              <a:rPr lang="en-US" baseline="0" dirty="0" smtClean="0">
                <a:effectLst/>
              </a:rPr>
              <a:t> to mass loading i.e. for TMDLs, can also be affected by </a:t>
            </a:r>
            <a:r>
              <a:rPr lang="en-US" baseline="0" dirty="0" err="1" smtClean="0">
                <a:effectLst/>
              </a:rPr>
              <a:t>humic</a:t>
            </a:r>
            <a:r>
              <a:rPr lang="en-US" baseline="0" dirty="0" smtClean="0">
                <a:effectLst/>
              </a:rPr>
              <a:t> substances and organic matter</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The relationship between turbidity and the amount of suspended solids depends on the size, density, shape and type of the particles</a:t>
            </a:r>
            <a:r>
              <a:rPr lang="en-US" baseline="0" dirty="0" smtClean="0">
                <a:effectLst/>
              </a:rPr>
              <a:t>, so the same mass of SS can give different turbidity </a:t>
            </a:r>
            <a:r>
              <a:rPr lang="en-US" baseline="0" dirty="0" smtClean="0">
                <a:effectLst/>
              </a:rPr>
              <a:t>readings</a:t>
            </a:r>
            <a:r>
              <a:rPr lang="en-US" dirty="0" smtClean="0"/>
              <a:t>.</a:t>
            </a:r>
            <a:endParaRPr lang="en-US" baseline="0" dirty="0" smtClean="0">
              <a:effectLst/>
            </a:endParaRP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effectLst/>
              </a:rPr>
              <a:t>Because of particle size effects, there may be </a:t>
            </a:r>
            <a:r>
              <a:rPr lang="en-US" baseline="0" dirty="0" err="1" smtClean="0">
                <a:effectLst/>
              </a:rPr>
              <a:t>spatio</a:t>
            </a:r>
            <a:r>
              <a:rPr lang="en-US" baseline="0" dirty="0" smtClean="0">
                <a:effectLst/>
              </a:rPr>
              <a:t>-temporal variability, so relationships should be examined as site specific and different time periods may also be significant.</a:t>
            </a:r>
          </a:p>
        </p:txBody>
      </p:sp>
      <p:sp>
        <p:nvSpPr>
          <p:cNvPr id="4" name="Slide Number Placeholder 3"/>
          <p:cNvSpPr>
            <a:spLocks noGrp="1"/>
          </p:cNvSpPr>
          <p:nvPr>
            <p:ph type="sldNum" sz="quarter" idx="10"/>
          </p:nvPr>
        </p:nvSpPr>
        <p:spPr/>
        <p:txBody>
          <a:bodyPr/>
          <a:lstStyle/>
          <a:p>
            <a:fld id="{96A29029-AD03-6348-A691-7E381FDE8879}" type="slidenum">
              <a:rPr lang="en-US" smtClean="0"/>
              <a:t>11</a:t>
            </a:fld>
            <a:endParaRPr lang="en-US"/>
          </a:p>
        </p:txBody>
      </p:sp>
    </p:spTree>
    <p:extLst>
      <p:ext uri="{BB962C8B-B14F-4D97-AF65-F5344CB8AC3E}">
        <p14:creationId xmlns:p14="http://schemas.microsoft.com/office/powerpoint/2010/main" val="3641627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different type of surrogate for suspended solids- black disc visibility- which (authors)</a:t>
            </a:r>
            <a:r>
              <a:rPr lang="en-US" baseline="0" dirty="0" smtClean="0"/>
              <a:t> found had a stronger relationship with TSS than did turbidity at multiple sites. Not continuous data, but might be of interest for citizen science monitoring.</a:t>
            </a:r>
          </a:p>
          <a:p>
            <a:endParaRPr lang="en-US" baseline="0" dirty="0" smtClean="0"/>
          </a:p>
          <a:p>
            <a:r>
              <a:rPr lang="en-US" baseline="0" dirty="0" smtClean="0"/>
              <a:t>West and Scott (2016)</a:t>
            </a:r>
            <a:endParaRPr lang="en-US" dirty="0"/>
          </a:p>
        </p:txBody>
      </p:sp>
      <p:sp>
        <p:nvSpPr>
          <p:cNvPr id="4" name="Slide Number Placeholder 3"/>
          <p:cNvSpPr>
            <a:spLocks noGrp="1"/>
          </p:cNvSpPr>
          <p:nvPr>
            <p:ph type="sldNum" sz="quarter" idx="10"/>
          </p:nvPr>
        </p:nvSpPr>
        <p:spPr/>
        <p:txBody>
          <a:bodyPr/>
          <a:lstStyle/>
          <a:p>
            <a:fld id="{96A29029-AD03-6348-A691-7E381FDE8879}" type="slidenum">
              <a:rPr lang="en-US" smtClean="0"/>
              <a:t>12</a:t>
            </a:fld>
            <a:endParaRPr lang="en-US"/>
          </a:p>
        </p:txBody>
      </p:sp>
    </p:spTree>
    <p:extLst>
      <p:ext uri="{BB962C8B-B14F-4D97-AF65-F5344CB8AC3E}">
        <p14:creationId xmlns:p14="http://schemas.microsoft.com/office/powerpoint/2010/main" val="95574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As mentioned, surrogate</a:t>
            </a:r>
            <a:r>
              <a:rPr lang="en-US" baseline="0" dirty="0" smtClean="0"/>
              <a:t> relationships, particularly with turbidity should be site specific, so the relationships can help shed light on watershed (or temporal) characteristics.</a:t>
            </a:r>
            <a:endParaRPr lang="en-US" dirty="0" smtClean="0"/>
          </a:p>
          <a:p>
            <a:endParaRPr lang="en-US" dirty="0" smtClean="0"/>
          </a:p>
          <a:p>
            <a:r>
              <a:rPr lang="en-US" dirty="0" smtClean="0"/>
              <a:t>Higher ranges at Paradise,</a:t>
            </a:r>
            <a:r>
              <a:rPr lang="en-US" baseline="0" dirty="0" smtClean="0"/>
              <a:t> tighter correlation with turbidity.</a:t>
            </a:r>
          </a:p>
          <a:p>
            <a:endParaRPr lang="en-US" baseline="0" dirty="0" smtClean="0"/>
          </a:p>
          <a:p>
            <a:r>
              <a:rPr lang="en-US" baseline="0" dirty="0" smtClean="0"/>
              <a:t>Regression developed more complex at Mendon- included more variables.</a:t>
            </a:r>
          </a:p>
          <a:p>
            <a:endParaRPr lang="en-US" baseline="0" dirty="0" smtClean="0"/>
          </a:p>
          <a:p>
            <a:r>
              <a:rPr lang="en-US" baseline="0" dirty="0" smtClean="0"/>
              <a:t>Attributed to different sediment characteristics: finer sediments at Mendon</a:t>
            </a:r>
          </a:p>
          <a:p>
            <a:r>
              <a:rPr lang="en-US" baseline="0" dirty="0" smtClean="0"/>
              <a:t>Attributed to different P sources: more of the P is dissolved at </a:t>
            </a:r>
            <a:r>
              <a:rPr lang="en-US" baseline="0" dirty="0" smtClean="0"/>
              <a:t>Mendon</a:t>
            </a:r>
          </a:p>
          <a:p>
            <a:endParaRPr lang="en-US" baseline="0" dirty="0" smtClean="0"/>
          </a:p>
          <a:p>
            <a:endParaRPr lang="en-US" baseline="0" dirty="0" smtClean="0"/>
          </a:p>
          <a:p>
            <a:r>
              <a:rPr lang="en-US" baseline="0" dirty="0" smtClean="0"/>
              <a:t>Sometimes the inclusion of a temporal variable in the relationship helps explain some of these differences.</a:t>
            </a:r>
          </a:p>
          <a:p>
            <a:endParaRPr lang="en-US" baseline="0" dirty="0" smtClean="0"/>
          </a:p>
          <a:p>
            <a:r>
              <a:rPr lang="en-US" baseline="0" dirty="0" smtClean="0"/>
              <a:t>In the Little Bear River, we found that spring snowmelt runoff </a:t>
            </a:r>
            <a:r>
              <a:rPr lang="en-US" baseline="0" dirty="0" err="1" smtClean="0"/>
              <a:t>vs</a:t>
            </a:r>
            <a:r>
              <a:rPr lang="en-US" baseline="0" dirty="0" smtClean="0"/>
              <a:t> baseflow was a significant variable for TP, but storm events were not a significant variable.</a:t>
            </a:r>
          </a:p>
          <a:p>
            <a:endParaRPr lang="en-US" dirty="0" smtClean="0"/>
          </a:p>
        </p:txBody>
      </p:sp>
      <p:sp>
        <p:nvSpPr>
          <p:cNvPr id="4" name="Slide Number Placeholder 3"/>
          <p:cNvSpPr>
            <a:spLocks noGrp="1"/>
          </p:cNvSpPr>
          <p:nvPr>
            <p:ph type="sldNum" sz="quarter" idx="10"/>
          </p:nvPr>
        </p:nvSpPr>
        <p:spPr/>
        <p:txBody>
          <a:bodyPr/>
          <a:lstStyle/>
          <a:p>
            <a:fld id="{96A29029-AD03-6348-A691-7E381FDE8879}" type="slidenum">
              <a:rPr lang="en-US" smtClean="0"/>
              <a:t>13</a:t>
            </a:fld>
            <a:endParaRPr lang="en-US"/>
          </a:p>
        </p:txBody>
      </p:sp>
    </p:spTree>
    <p:extLst>
      <p:ext uri="{BB962C8B-B14F-4D97-AF65-F5344CB8AC3E}">
        <p14:creationId xmlns:p14="http://schemas.microsoft.com/office/powerpoint/2010/main" val="19475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Table has reactivity indices (flow or sediment transported in 2% of the time) and the time to transport 50% of the sediment load based on loads determined by results of surrogate measures. The time equivalent is telling- for Paradise it is 9 days to transport half of the sediment and for Mendon it is 114 days (for two years). Comparing these numbers to some other studies- Mendon’s characteristics were similar to larger rivers</a:t>
            </a:r>
            <a:r>
              <a:rPr lang="en-US"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96A29029-AD03-6348-A691-7E381FDE8879}" type="slidenum">
              <a:rPr lang="en-US" smtClean="0"/>
              <a:t>14</a:t>
            </a:fld>
            <a:endParaRPr lang="en-US"/>
          </a:p>
        </p:txBody>
      </p:sp>
    </p:spTree>
    <p:extLst>
      <p:ext uri="{BB962C8B-B14F-4D97-AF65-F5344CB8AC3E}">
        <p14:creationId xmlns:p14="http://schemas.microsoft.com/office/powerpoint/2010/main" val="19475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effectLst/>
              </a:rPr>
              <a:t>Ruzycki</a:t>
            </a:r>
            <a:r>
              <a:rPr lang="en-US" dirty="0" smtClean="0">
                <a:effectLst/>
              </a:rPr>
              <a:t> </a:t>
            </a:r>
            <a:r>
              <a:rPr lang="en-US" dirty="0" err="1" smtClean="0">
                <a:effectLst/>
              </a:rPr>
              <a:t>etal</a:t>
            </a:r>
            <a:r>
              <a:rPr lang="en-US" dirty="0" smtClean="0">
                <a:effectLst/>
              </a:rPr>
              <a:t> 2014</a:t>
            </a:r>
            <a:r>
              <a:rPr lang="en-US" baseline="0" dirty="0" smtClean="0">
                <a:effectLst/>
              </a:rPr>
              <a:t> found</a:t>
            </a:r>
            <a:r>
              <a:rPr lang="en-US" dirty="0" smtClean="0">
                <a:effectLst/>
              </a:rPr>
              <a:t> similar slopes between turbidity and SS in three out of four creeks. The different</a:t>
            </a:r>
            <a:r>
              <a:rPr lang="en-US" baseline="0" dirty="0" smtClean="0">
                <a:effectLst/>
              </a:rPr>
              <a:t> ratio of the outlier creek warrants additional analysis into source.</a:t>
            </a:r>
          </a:p>
        </p:txBody>
      </p:sp>
      <p:sp>
        <p:nvSpPr>
          <p:cNvPr id="4" name="Slide Number Placeholder 3"/>
          <p:cNvSpPr>
            <a:spLocks noGrp="1"/>
          </p:cNvSpPr>
          <p:nvPr>
            <p:ph type="sldNum" sz="quarter" idx="10"/>
          </p:nvPr>
        </p:nvSpPr>
        <p:spPr/>
        <p:txBody>
          <a:bodyPr/>
          <a:lstStyle/>
          <a:p>
            <a:fld id="{96A29029-AD03-6348-A691-7E381FDE8879}" type="slidenum">
              <a:rPr lang="en-US" smtClean="0"/>
              <a:t>15</a:t>
            </a:fld>
            <a:endParaRPr lang="en-US"/>
          </a:p>
        </p:txBody>
      </p:sp>
    </p:spTree>
    <p:extLst>
      <p:ext uri="{BB962C8B-B14F-4D97-AF65-F5344CB8AC3E}">
        <p14:creationId xmlns:p14="http://schemas.microsoft.com/office/powerpoint/2010/main" val="19475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ffectLst/>
              </a:rPr>
              <a:t>Another example:</a:t>
            </a:r>
            <a:endParaRPr lang="en-US" baseline="0"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Alberto </a:t>
            </a:r>
            <a:r>
              <a:rPr lang="en-US" dirty="0" err="1" smtClean="0"/>
              <a:t>etal</a:t>
            </a:r>
            <a:r>
              <a:rPr lang="en-US" baseline="0" dirty="0" smtClean="0"/>
              <a:t> found runoff volume, storm intensity, and season to be significant explanatory variables, and could determine which sites were more susceptible to erosion</a:t>
            </a:r>
            <a:r>
              <a:rPr lang="en-US" dirty="0" smtClean="0">
                <a:effectLst/>
              </a:rPr>
              <a:t>/loading when event volume high vs. intensity is high. </a:t>
            </a:r>
          </a:p>
          <a:p>
            <a:endParaRPr lang="en-US" dirty="0" smtClean="0"/>
          </a:p>
          <a:p>
            <a:r>
              <a:rPr lang="en-US" dirty="0" smtClean="0"/>
              <a:t>Also performed particle size analysis of the rain event suspended sediment sample, which indicated significant differences between the three rivers that would have accounted for differences in the SSC-turbidity relationships.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96A29029-AD03-6348-A691-7E381FDE8879}" type="slidenum">
              <a:rPr lang="en-US" smtClean="0"/>
              <a:t>16</a:t>
            </a:fld>
            <a:endParaRPr lang="en-US"/>
          </a:p>
        </p:txBody>
      </p:sp>
    </p:spTree>
    <p:extLst>
      <p:ext uri="{BB962C8B-B14F-4D97-AF65-F5344CB8AC3E}">
        <p14:creationId xmlns:p14="http://schemas.microsoft.com/office/powerpoint/2010/main" val="19475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used loads estimated by high frequency surrogate measures as a “gold standard” and compared loads</a:t>
            </a:r>
            <a:r>
              <a:rPr lang="en-US" baseline="0" dirty="0" smtClean="0"/>
              <a:t> at decreased sampling frequency. We performed this 10,000 times to explore a possible range of sampling scenarios. Wide range of possible loads as sampling frequency decreases- high likelihood of </a:t>
            </a:r>
            <a:r>
              <a:rPr lang="en-US" baseline="0" dirty="0" smtClean="0"/>
              <a:t>underestimation </a:t>
            </a:r>
            <a:r>
              <a:rPr lang="en-US" baseline="0" dirty="0" smtClean="0"/>
              <a:t>with possibility of grossly </a:t>
            </a:r>
            <a:r>
              <a:rPr lang="en-US" baseline="0" dirty="0" smtClean="0"/>
              <a:t>overestimating.</a:t>
            </a:r>
            <a:endParaRPr lang="en-US" dirty="0" smtClean="0"/>
          </a:p>
          <a:p>
            <a:endParaRPr lang="en-US" dirty="0" smtClean="0"/>
          </a:p>
          <a:p>
            <a:r>
              <a:rPr lang="en-US" dirty="0" smtClean="0"/>
              <a:t>We also found differences</a:t>
            </a:r>
            <a:r>
              <a:rPr lang="en-US" baseline="0" dirty="0" smtClean="0"/>
              <a:t> in loads between day and night sampling and even day of the week.</a:t>
            </a:r>
          </a:p>
          <a:p>
            <a:endParaRPr lang="en-US" baseline="0" dirty="0" smtClean="0"/>
          </a:p>
          <a:p>
            <a:r>
              <a:rPr lang="en-US" baseline="0" dirty="0" smtClean="0"/>
              <a:t>This indicates that for a flashy site such as Paradise, high frequency data is more important, but for a more consistent site like Mendon, less frequent data collection may be acceptable- depending on permissible level of uncertainty in load calculation.</a:t>
            </a:r>
            <a:endParaRPr lang="en-US" dirty="0"/>
          </a:p>
        </p:txBody>
      </p:sp>
      <p:sp>
        <p:nvSpPr>
          <p:cNvPr id="4" name="Slide Number Placeholder 3"/>
          <p:cNvSpPr>
            <a:spLocks noGrp="1"/>
          </p:cNvSpPr>
          <p:nvPr>
            <p:ph type="sldNum" sz="quarter" idx="10"/>
          </p:nvPr>
        </p:nvSpPr>
        <p:spPr/>
        <p:txBody>
          <a:bodyPr/>
          <a:lstStyle/>
          <a:p>
            <a:fld id="{96A29029-AD03-6348-A691-7E381FDE8879}" type="slidenum">
              <a:rPr lang="en-US" smtClean="0"/>
              <a:t>17</a:t>
            </a:fld>
            <a:endParaRPr lang="en-US"/>
          </a:p>
        </p:txBody>
      </p:sp>
    </p:spTree>
    <p:extLst>
      <p:ext uri="{BB962C8B-B14F-4D97-AF65-F5344CB8AC3E}">
        <p14:creationId xmlns:p14="http://schemas.microsoft.com/office/powerpoint/2010/main" val="35887259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the loads that we calculated,</a:t>
            </a:r>
            <a:r>
              <a:rPr lang="en-US" baseline="0" dirty="0" smtClean="0"/>
              <a:t> we determined the frequency of exceedance of the TP criterion of 0.05 mg/L at the two sites. At all sampling frequencies, the central tendency of the frequency of exceedance is consistent, but there is wide spread in possible determinations </a:t>
            </a:r>
            <a:r>
              <a:rPr lang="en-US" baseline="0" dirty="0" smtClean="0"/>
              <a:t>for </a:t>
            </a:r>
            <a:r>
              <a:rPr lang="en-US" baseline="0" dirty="0" smtClean="0"/>
              <a:t>less frequent </a:t>
            </a:r>
            <a:r>
              <a:rPr lang="en-US" baseline="0" dirty="0" smtClean="0"/>
              <a:t>sampling.</a:t>
            </a:r>
          </a:p>
          <a:p>
            <a:endParaRPr lang="en-US" baseline="0" dirty="0" smtClean="0"/>
          </a:p>
          <a:p>
            <a:r>
              <a:rPr lang="en-US" baseline="0" dirty="0" smtClean="0"/>
              <a:t>In this case, it looks like the spread is greater at Mendon, indicating that high frequency monitoring may be more important, however, it depends on the acceptable </a:t>
            </a:r>
            <a:r>
              <a:rPr lang="en-US" baseline="0" dirty="0" smtClean="0"/>
              <a:t>frequency </a:t>
            </a:r>
            <a:r>
              <a:rPr lang="en-US" baseline="0" dirty="0" smtClean="0"/>
              <a:t>of </a:t>
            </a:r>
            <a:r>
              <a:rPr lang="en-US" baseline="0" dirty="0" err="1" smtClean="0"/>
              <a:t>exceedence</a:t>
            </a:r>
            <a:r>
              <a:rPr lang="en-US" baseline="0" dirty="0" smtClean="0"/>
              <a:t>. 70% indicates that the standard is probably exceeded!</a:t>
            </a:r>
            <a:endParaRPr lang="en-US" dirty="0" smtClean="0"/>
          </a:p>
          <a:p>
            <a:endParaRPr lang="en-US" dirty="0"/>
          </a:p>
        </p:txBody>
      </p:sp>
      <p:sp>
        <p:nvSpPr>
          <p:cNvPr id="4" name="Slide Number Placeholder 3"/>
          <p:cNvSpPr>
            <a:spLocks noGrp="1"/>
          </p:cNvSpPr>
          <p:nvPr>
            <p:ph type="sldNum" sz="quarter" idx="10"/>
          </p:nvPr>
        </p:nvSpPr>
        <p:spPr/>
        <p:txBody>
          <a:bodyPr/>
          <a:lstStyle/>
          <a:p>
            <a:fld id="{96A29029-AD03-6348-A691-7E381FDE8879}" type="slidenum">
              <a:rPr lang="en-US" smtClean="0"/>
              <a:t>18</a:t>
            </a:fld>
            <a:endParaRPr lang="en-US"/>
          </a:p>
        </p:txBody>
      </p:sp>
    </p:spTree>
    <p:extLst>
      <p:ext uri="{BB962C8B-B14F-4D97-AF65-F5344CB8AC3E}">
        <p14:creationId xmlns:p14="http://schemas.microsoft.com/office/powerpoint/2010/main" val="11075496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Simple example- from </a:t>
            </a:r>
            <a:r>
              <a:rPr lang="en-US" dirty="0" err="1" smtClean="0"/>
              <a:t>Sherrif</a:t>
            </a:r>
            <a:r>
              <a:rPr lang="en-US" dirty="0" smtClean="0"/>
              <a:t> </a:t>
            </a:r>
            <a:r>
              <a:rPr lang="en-US" dirty="0" err="1" smtClean="0"/>
              <a:t>etal</a:t>
            </a:r>
            <a:r>
              <a:rPr lang="en-US" baseline="0" dirty="0" smtClean="0"/>
              <a:t> 2015 showing </a:t>
            </a:r>
            <a:r>
              <a:rPr lang="en-US" dirty="0" smtClean="0"/>
              <a:t>five different sites/watersheds. Criteria is 25 mg/L- exceeded 1-11% of time,</a:t>
            </a:r>
            <a:r>
              <a:rPr lang="en-US" baseline="0" dirty="0" smtClean="0"/>
              <a:t> depending on the watershed.</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6A29029-AD03-6348-A691-7E381FDE8879}" type="slidenum">
              <a:rPr lang="en-US" smtClean="0"/>
              <a:t>19</a:t>
            </a:fld>
            <a:endParaRPr lang="en-US"/>
          </a:p>
        </p:txBody>
      </p:sp>
    </p:spTree>
    <p:extLst>
      <p:ext uri="{BB962C8B-B14F-4D97-AF65-F5344CB8AC3E}">
        <p14:creationId xmlns:p14="http://schemas.microsoft.com/office/powerpoint/2010/main" val="1107549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Flow was the</a:t>
            </a:r>
            <a:r>
              <a:rPr lang="en-US" baseline="0" dirty="0" smtClean="0"/>
              <a:t> first surrogate and is still somewhat commonly used. But there is a fairly large body of evidence that flow alone is an inadequate to capture the behavior of most constituents due to hysteresis especially particulate-based constituents.</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96A29029-AD03-6348-A691-7E381FDE8879}" type="slidenum">
              <a:rPr lang="en-US" smtClean="0"/>
              <a:t>2</a:t>
            </a:fld>
            <a:endParaRPr lang="en-US"/>
          </a:p>
        </p:txBody>
      </p:sp>
    </p:spTree>
    <p:extLst>
      <p:ext uri="{BB962C8B-B14F-4D97-AF65-F5344CB8AC3E}">
        <p14:creationId xmlns:p14="http://schemas.microsoft.com/office/powerpoint/2010/main" val="4078838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example f</a:t>
            </a:r>
            <a:r>
              <a:rPr lang="en-US" dirty="0" smtClean="0"/>
              <a:t>rom Thompson </a:t>
            </a:r>
            <a:r>
              <a:rPr lang="en-US" dirty="0" err="1" smtClean="0"/>
              <a:t>etal</a:t>
            </a:r>
            <a:r>
              <a:rPr lang="en-US" dirty="0" smtClean="0"/>
              <a:t>. One site with the exceedance</a:t>
            </a:r>
            <a:r>
              <a:rPr lang="en-US" baseline="0" dirty="0" smtClean="0"/>
              <a:t> of four different criterion levels and the duration of those exceedances. With more stringent criteria, the frequency of exceedance increases, but the duration of the exceedance decreases.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6A29029-AD03-6348-A691-7E381FDE8879}" type="slidenum">
              <a:rPr lang="en-US" smtClean="0"/>
              <a:t>20</a:t>
            </a:fld>
            <a:endParaRPr lang="en-US"/>
          </a:p>
        </p:txBody>
      </p:sp>
    </p:spTree>
    <p:extLst>
      <p:ext uri="{BB962C8B-B14F-4D97-AF65-F5344CB8AC3E}">
        <p14:creationId xmlns:p14="http://schemas.microsoft.com/office/powerpoint/2010/main" val="11075496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Kim and </a:t>
            </a:r>
            <a:r>
              <a:rPr lang="en-US" dirty="0" err="1" smtClean="0"/>
              <a:t>Furumai</a:t>
            </a:r>
            <a:r>
              <a:rPr lang="en-US" dirty="0" smtClean="0"/>
              <a:t> 2013 </a:t>
            </a:r>
            <a:r>
              <a:rPr lang="en-US" dirty="0" smtClean="0">
                <a:effectLst/>
              </a:rPr>
              <a:t>Used turbidity and specific conductance to estimate TN,</a:t>
            </a:r>
            <a:r>
              <a:rPr lang="en-US" baseline="0" dirty="0" smtClean="0">
                <a:effectLst/>
              </a:rPr>
              <a:t> data which they then</a:t>
            </a:r>
            <a:r>
              <a:rPr lang="en-US" dirty="0" smtClean="0">
                <a:effectLst/>
              </a:rPr>
              <a:t> used to calibrate parameters of a rainfall-pollutant-runoff model.</a:t>
            </a:r>
            <a:br>
              <a:rPr lang="en-US" dirty="0" smtClean="0">
                <a:effectLst/>
              </a:rPr>
            </a:br>
            <a:endParaRPr lang="en-US" dirty="0"/>
          </a:p>
        </p:txBody>
      </p:sp>
      <p:sp>
        <p:nvSpPr>
          <p:cNvPr id="4" name="Slide Number Placeholder 3"/>
          <p:cNvSpPr>
            <a:spLocks noGrp="1"/>
          </p:cNvSpPr>
          <p:nvPr>
            <p:ph type="sldNum" sz="quarter" idx="10"/>
          </p:nvPr>
        </p:nvSpPr>
        <p:spPr/>
        <p:txBody>
          <a:bodyPr/>
          <a:lstStyle/>
          <a:p>
            <a:fld id="{96A29029-AD03-6348-A691-7E381FDE8879}" type="slidenum">
              <a:rPr lang="en-US" smtClean="0"/>
              <a:t>21</a:t>
            </a:fld>
            <a:endParaRPr lang="en-US"/>
          </a:p>
        </p:txBody>
      </p:sp>
    </p:spTree>
    <p:extLst>
      <p:ext uri="{BB962C8B-B14F-4D97-AF65-F5344CB8AC3E}">
        <p14:creationId xmlns:p14="http://schemas.microsoft.com/office/powerpoint/2010/main" val="1369992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A29029-AD03-6348-A691-7E381FDE8879}" type="slidenum">
              <a:rPr lang="en-US" smtClean="0"/>
              <a:t>22</a:t>
            </a:fld>
            <a:endParaRPr lang="en-US"/>
          </a:p>
        </p:txBody>
      </p:sp>
    </p:spTree>
    <p:extLst>
      <p:ext uri="{BB962C8B-B14F-4D97-AF65-F5344CB8AC3E}">
        <p14:creationId xmlns:p14="http://schemas.microsoft.com/office/powerpoint/2010/main" val="42134212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Etheridge </a:t>
            </a:r>
            <a:r>
              <a:rPr lang="en-US" baseline="0" dirty="0" err="1" smtClean="0"/>
              <a:t>etal</a:t>
            </a:r>
            <a:r>
              <a:rPr lang="en-US" baseline="0" dirty="0" smtClean="0"/>
              <a:t> 2014 used a UV-</a:t>
            </a:r>
            <a:r>
              <a:rPr lang="en-US" baseline="0" dirty="0" err="1" smtClean="0"/>
              <a:t>vis</a:t>
            </a:r>
            <a:r>
              <a:rPr lang="en-US" baseline="0" dirty="0" smtClean="0"/>
              <a:t> sensor and used models to relate the response at various wavelengths to estimate a large number of constituents.</a:t>
            </a:r>
          </a:p>
          <a:p>
            <a:r>
              <a:rPr lang="en-US" baseline="0" dirty="0" err="1" smtClean="0"/>
              <a:t>Ruzycki</a:t>
            </a:r>
            <a:r>
              <a:rPr lang="en-US" baseline="0" dirty="0" smtClean="0"/>
              <a:t> </a:t>
            </a:r>
            <a:r>
              <a:rPr lang="en-US" baseline="0" dirty="0" err="1" smtClean="0"/>
              <a:t>etal</a:t>
            </a:r>
            <a:r>
              <a:rPr lang="en-US" baseline="0" dirty="0" smtClean="0"/>
              <a:t> 2014 documented relationship between </a:t>
            </a:r>
            <a:r>
              <a:rPr lang="en-US" baseline="0" dirty="0" err="1" smtClean="0"/>
              <a:t>turb</a:t>
            </a:r>
            <a:r>
              <a:rPr lang="en-US" baseline="0" dirty="0" smtClean="0"/>
              <a:t> and total Mercury for forest/urban Minnesota streams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smtClean="0"/>
              <a:t>Rugner</a:t>
            </a:r>
            <a:r>
              <a:rPr lang="en-US" baseline="0" dirty="0" smtClean="0"/>
              <a:t> et al documented relationship between </a:t>
            </a:r>
            <a:r>
              <a:rPr lang="en-US" baseline="0" dirty="0" err="1" smtClean="0"/>
              <a:t>turb</a:t>
            </a:r>
            <a:r>
              <a:rPr lang="en-US" baseline="0" dirty="0" smtClean="0"/>
              <a:t>/TSS and PAHs (for German Rivers)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Kim and </a:t>
            </a:r>
            <a:r>
              <a:rPr lang="en-US" dirty="0" err="1" smtClean="0"/>
              <a:t>Furumai</a:t>
            </a:r>
            <a:r>
              <a:rPr lang="en-US" baseline="0" dirty="0" smtClean="0"/>
              <a:t> 2013 used </a:t>
            </a:r>
            <a:r>
              <a:rPr lang="en-US" baseline="0" dirty="0" err="1" smtClean="0"/>
              <a:t>turb</a:t>
            </a:r>
            <a:r>
              <a:rPr lang="en-US" baseline="0" dirty="0" smtClean="0"/>
              <a:t> for PN and </a:t>
            </a:r>
            <a:r>
              <a:rPr lang="en-US" baseline="0" dirty="0" err="1" smtClean="0"/>
              <a:t>spcond</a:t>
            </a:r>
            <a:r>
              <a:rPr lang="en-US" baseline="0" dirty="0" smtClean="0"/>
              <a:t> for DN and summed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Water temperature, day of the year, discharge (and related components), other temporal variables may be used.</a:t>
            </a:r>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6A29029-AD03-6348-A691-7E381FDE8879}" type="slidenum">
              <a:rPr lang="en-US" smtClean="0"/>
              <a:t>23</a:t>
            </a:fld>
            <a:endParaRPr lang="en-US"/>
          </a:p>
        </p:txBody>
      </p:sp>
    </p:spTree>
    <p:extLst>
      <p:ext uri="{BB962C8B-B14F-4D97-AF65-F5344CB8AC3E}">
        <p14:creationId xmlns:p14="http://schemas.microsoft.com/office/powerpoint/2010/main" val="3309256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Nasrabadi</a:t>
            </a:r>
            <a:r>
              <a:rPr lang="en-US" dirty="0" smtClean="0"/>
              <a:t> </a:t>
            </a:r>
            <a:r>
              <a:rPr lang="en-US" dirty="0" err="1" smtClean="0"/>
              <a:t>etal</a:t>
            </a:r>
            <a:r>
              <a:rPr lang="en-US" dirty="0" smtClean="0"/>
              <a:t> 2016 found significant relationships between 8 metals and turbidity</a:t>
            </a:r>
            <a:r>
              <a:rPr lang="en-US" baseline="0" dirty="0" smtClean="0"/>
              <a:t> across flow ranges in an Iranian River in a mostly agricultural area with prevalent gravel/sand operations.</a:t>
            </a:r>
          </a:p>
          <a:p>
            <a:endParaRPr lang="en-US" baseline="0" dirty="0" smtClean="0"/>
          </a:p>
          <a:p>
            <a:r>
              <a:rPr lang="en-US" baseline="0" dirty="0" smtClean="0"/>
              <a:t>Compared dissolved concentrations to intercept values on relationships. Slope should represent the concentration associated with sediment.</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Does this prevalence mean that it works everywhere? Not necessarily- a</a:t>
            </a:r>
            <a:r>
              <a:rPr lang="en-US" baseline="0" dirty="0" smtClean="0"/>
              <a:t> lot depends on the watershed/site and the variables of interest.</a:t>
            </a:r>
            <a:endParaRPr lang="en-US"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6A29029-AD03-6348-A691-7E381FDE8879}" type="slidenum">
              <a:rPr lang="en-US" smtClean="0"/>
              <a:t>24</a:t>
            </a:fld>
            <a:endParaRPr lang="en-US"/>
          </a:p>
        </p:txBody>
      </p:sp>
    </p:spTree>
    <p:extLst>
      <p:ext uri="{BB962C8B-B14F-4D97-AF65-F5344CB8AC3E}">
        <p14:creationId xmlns:p14="http://schemas.microsoft.com/office/powerpoint/2010/main" val="6887683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instances where common surrogates DON”T work well</a:t>
            </a:r>
            <a:r>
              <a:rPr lang="is-IS" dirty="0" smtClean="0"/>
              <a:t>… </a:t>
            </a:r>
            <a:r>
              <a:rPr lang="en-US" dirty="0" err="1" smtClean="0"/>
              <a:t>Mckergow</a:t>
            </a:r>
            <a:r>
              <a:rPr lang="en-US" dirty="0" smtClean="0"/>
              <a:t> and </a:t>
            </a:r>
            <a:r>
              <a:rPr lang="en-US" dirty="0" err="1" smtClean="0"/>
              <a:t>davies</a:t>
            </a:r>
            <a:r>
              <a:rPr lang="en-US" dirty="0" smtClean="0"/>
              <a:t> </a:t>
            </a:r>
            <a:r>
              <a:rPr lang="en-US" dirty="0" err="1" smtClean="0"/>
              <a:t>colley</a:t>
            </a:r>
            <a:r>
              <a:rPr lang="en-US" dirty="0" smtClean="0"/>
              <a:t> used surrogates to derive EMCs for E.</a:t>
            </a:r>
            <a:r>
              <a:rPr lang="en-US" baseline="0" dirty="0" smtClean="0"/>
              <a:t> coli. Some studies have found good relationships between </a:t>
            </a:r>
            <a:r>
              <a:rPr lang="en-US" baseline="0" dirty="0" err="1" smtClean="0"/>
              <a:t>E.coli</a:t>
            </a:r>
            <a:r>
              <a:rPr lang="en-US" baseline="0" dirty="0" smtClean="0"/>
              <a:t> and turbidity, but in this case, t</a:t>
            </a:r>
            <a:r>
              <a:rPr lang="en-US" dirty="0" smtClean="0"/>
              <a:t>urbidity</a:t>
            </a:r>
            <a:r>
              <a:rPr lang="en-US" baseline="0" dirty="0" smtClean="0"/>
              <a:t> </a:t>
            </a:r>
            <a:r>
              <a:rPr lang="en-US" dirty="0" smtClean="0"/>
              <a:t>was</a:t>
            </a:r>
            <a:r>
              <a:rPr lang="en-US" baseline="0" dirty="0" smtClean="0"/>
              <a:t> NOT a very good surrogate- probably because the catchment too large because of geographically separated sources of </a:t>
            </a:r>
            <a:r>
              <a:rPr lang="en-US" baseline="0" dirty="0" err="1" smtClean="0"/>
              <a:t>Ecoli</a:t>
            </a:r>
            <a:r>
              <a:rPr lang="en-US" baseline="0" dirty="0" smtClean="0"/>
              <a:t> and sediment.</a:t>
            </a:r>
            <a:endParaRPr lang="en-US" dirty="0"/>
          </a:p>
        </p:txBody>
      </p:sp>
      <p:sp>
        <p:nvSpPr>
          <p:cNvPr id="4" name="Slide Number Placeholder 3"/>
          <p:cNvSpPr>
            <a:spLocks noGrp="1"/>
          </p:cNvSpPr>
          <p:nvPr>
            <p:ph type="sldNum" sz="quarter" idx="10"/>
          </p:nvPr>
        </p:nvSpPr>
        <p:spPr/>
        <p:txBody>
          <a:bodyPr/>
          <a:lstStyle/>
          <a:p>
            <a:fld id="{96A29029-AD03-6348-A691-7E381FDE8879}" type="slidenum">
              <a:rPr lang="en-US" smtClean="0"/>
              <a:t>25</a:t>
            </a:fld>
            <a:endParaRPr lang="en-US"/>
          </a:p>
        </p:txBody>
      </p:sp>
    </p:spTree>
    <p:extLst>
      <p:ext uri="{BB962C8B-B14F-4D97-AF65-F5344CB8AC3E}">
        <p14:creationId xmlns:p14="http://schemas.microsoft.com/office/powerpoint/2010/main" val="1466943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Viviano</a:t>
            </a:r>
            <a:r>
              <a:rPr lang="en-US" dirty="0" smtClean="0"/>
              <a:t> </a:t>
            </a:r>
            <a:r>
              <a:rPr lang="en-US" dirty="0" err="1" smtClean="0"/>
              <a:t>etal</a:t>
            </a:r>
            <a:r>
              <a:rPr lang="en-US" dirty="0" smtClean="0"/>
              <a:t> attempted to develop</a:t>
            </a:r>
            <a:r>
              <a:rPr lang="en-US" baseline="0" dirty="0" smtClean="0"/>
              <a:t> a surrogate relationship for TP in a highly urbanized watershed with prevalent sewer overflows in Italy. Turbidity was not an adequate predictor, nor were any of the other potential explanatory variables. However, they were able to use caffeine to distinguish between point and non point sources of phosphorus and then develop two separate relationships between turbidity and TP. The combination of flow and turbidity can be used to determine whether to use the point or nonpoint relationship.</a:t>
            </a:r>
            <a:endParaRPr lang="en-US" dirty="0"/>
          </a:p>
        </p:txBody>
      </p:sp>
      <p:sp>
        <p:nvSpPr>
          <p:cNvPr id="4" name="Slide Number Placeholder 3"/>
          <p:cNvSpPr>
            <a:spLocks noGrp="1"/>
          </p:cNvSpPr>
          <p:nvPr>
            <p:ph type="sldNum" sz="quarter" idx="10"/>
          </p:nvPr>
        </p:nvSpPr>
        <p:spPr/>
        <p:txBody>
          <a:bodyPr/>
          <a:lstStyle/>
          <a:p>
            <a:fld id="{96A29029-AD03-6348-A691-7E381FDE8879}" type="slidenum">
              <a:rPr lang="en-US" smtClean="0"/>
              <a:t>26</a:t>
            </a:fld>
            <a:endParaRPr lang="en-US"/>
          </a:p>
        </p:txBody>
      </p:sp>
    </p:spTree>
    <p:extLst>
      <p:ext uri="{BB962C8B-B14F-4D97-AF65-F5344CB8AC3E}">
        <p14:creationId xmlns:p14="http://schemas.microsoft.com/office/powerpoint/2010/main" val="30462470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a:t>
            </a:r>
            <a:r>
              <a:rPr lang="en-US" baseline="0" dirty="0" smtClean="0"/>
              <a:t> of this sounds great for surrogate measures, however, the validity of the estimated concentrations and loads may depend on the acceptable levels of uncertainty in relationships.</a:t>
            </a:r>
          </a:p>
          <a:p>
            <a:endParaRPr lang="en-US" baseline="0" dirty="0" smtClean="0"/>
          </a:p>
          <a:p>
            <a:r>
              <a:rPr lang="en-US" baseline="0" dirty="0" smtClean="0"/>
              <a:t>The USGS recommends determining </a:t>
            </a:r>
            <a:r>
              <a:rPr lang="en-US" baseline="0" dirty="0" smtClean="0"/>
              <a:t>prediction </a:t>
            </a:r>
            <a:r>
              <a:rPr lang="en-US" baseline="0" dirty="0" smtClean="0"/>
              <a:t>intervals on </a:t>
            </a:r>
            <a:r>
              <a:rPr lang="en-US" baseline="0" dirty="0" smtClean="0"/>
              <a:t>concentration.</a:t>
            </a:r>
            <a:endParaRPr lang="en-US" dirty="0"/>
          </a:p>
        </p:txBody>
      </p:sp>
      <p:sp>
        <p:nvSpPr>
          <p:cNvPr id="4" name="Slide Number Placeholder 3"/>
          <p:cNvSpPr>
            <a:spLocks noGrp="1"/>
          </p:cNvSpPr>
          <p:nvPr>
            <p:ph type="sldNum" sz="quarter" idx="10"/>
          </p:nvPr>
        </p:nvSpPr>
        <p:spPr/>
        <p:txBody>
          <a:bodyPr/>
          <a:lstStyle/>
          <a:p>
            <a:fld id="{96A29029-AD03-6348-A691-7E381FDE8879}" type="slidenum">
              <a:rPr lang="en-US" smtClean="0"/>
              <a:t>27</a:t>
            </a:fld>
            <a:endParaRPr lang="en-US"/>
          </a:p>
        </p:txBody>
      </p:sp>
    </p:spTree>
    <p:extLst>
      <p:ext uri="{BB962C8B-B14F-4D97-AF65-F5344CB8AC3E}">
        <p14:creationId xmlns:p14="http://schemas.microsoft.com/office/powerpoint/2010/main" val="1989992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have body of data available for the determination of surrogate</a:t>
            </a:r>
            <a:r>
              <a:rPr lang="en-US" baseline="0" dirty="0" smtClean="0"/>
              <a:t> relationships</a:t>
            </a:r>
            <a:endParaRPr lang="en-US" dirty="0"/>
          </a:p>
        </p:txBody>
      </p:sp>
      <p:sp>
        <p:nvSpPr>
          <p:cNvPr id="4" name="Slide Number Placeholder 3"/>
          <p:cNvSpPr>
            <a:spLocks noGrp="1"/>
          </p:cNvSpPr>
          <p:nvPr>
            <p:ph type="sldNum" sz="quarter" idx="10"/>
          </p:nvPr>
        </p:nvSpPr>
        <p:spPr/>
        <p:txBody>
          <a:bodyPr/>
          <a:lstStyle/>
          <a:p>
            <a:fld id="{96A29029-AD03-6348-A691-7E381FDE8879}" type="slidenum">
              <a:rPr lang="en-US" smtClean="0"/>
              <a:t>30</a:t>
            </a:fld>
            <a:endParaRPr lang="en-US"/>
          </a:p>
        </p:txBody>
      </p:sp>
    </p:spTree>
    <p:extLst>
      <p:ext uri="{BB962C8B-B14F-4D97-AF65-F5344CB8AC3E}">
        <p14:creationId xmlns:p14="http://schemas.microsoft.com/office/powerpoint/2010/main" val="35239221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done work to try</a:t>
            </a:r>
            <a:r>
              <a:rPr lang="en-US" baseline="0" dirty="0" smtClean="0"/>
              <a:t> to overcome many of these challenges.</a:t>
            </a:r>
            <a:endParaRPr lang="en-US" dirty="0"/>
          </a:p>
        </p:txBody>
      </p:sp>
      <p:sp>
        <p:nvSpPr>
          <p:cNvPr id="4" name="Slide Number Placeholder 3"/>
          <p:cNvSpPr>
            <a:spLocks noGrp="1"/>
          </p:cNvSpPr>
          <p:nvPr>
            <p:ph type="sldNum" sz="quarter" idx="10"/>
          </p:nvPr>
        </p:nvSpPr>
        <p:spPr/>
        <p:txBody>
          <a:bodyPr/>
          <a:lstStyle/>
          <a:p>
            <a:fld id="{96A29029-AD03-6348-A691-7E381FDE8879}" type="slidenum">
              <a:rPr lang="en-US" smtClean="0"/>
              <a:t>31</a:t>
            </a:fld>
            <a:endParaRPr lang="en-US"/>
          </a:p>
        </p:txBody>
      </p:sp>
    </p:spTree>
    <p:extLst>
      <p:ext uri="{BB962C8B-B14F-4D97-AF65-F5344CB8AC3E}">
        <p14:creationId xmlns:p14="http://schemas.microsoft.com/office/powerpoint/2010/main" val="3191331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to mention that deployment and maintenance can</a:t>
            </a:r>
            <a:r>
              <a:rPr lang="en-US" baseline="0" dirty="0" smtClean="0"/>
              <a:t> be intensive. Data quality maintenance also significant.</a:t>
            </a:r>
          </a:p>
        </p:txBody>
      </p:sp>
      <p:sp>
        <p:nvSpPr>
          <p:cNvPr id="4" name="Slide Number Placeholder 3"/>
          <p:cNvSpPr>
            <a:spLocks noGrp="1"/>
          </p:cNvSpPr>
          <p:nvPr>
            <p:ph type="sldNum" sz="quarter" idx="10"/>
          </p:nvPr>
        </p:nvSpPr>
        <p:spPr/>
        <p:txBody>
          <a:bodyPr/>
          <a:lstStyle/>
          <a:p>
            <a:fld id="{96A29029-AD03-6348-A691-7E381FDE8879}" type="slidenum">
              <a:rPr lang="en-US" smtClean="0"/>
              <a:t>3</a:t>
            </a:fld>
            <a:endParaRPr lang="en-US"/>
          </a:p>
        </p:txBody>
      </p:sp>
    </p:spTree>
    <p:extLst>
      <p:ext uri="{BB962C8B-B14F-4D97-AF65-F5344CB8AC3E}">
        <p14:creationId xmlns:p14="http://schemas.microsoft.com/office/powerpoint/2010/main" val="37199333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6A29029-AD03-6348-A691-7E381FDE8879}" type="slidenum">
              <a:rPr lang="en-US" smtClean="0"/>
              <a:t>32</a:t>
            </a:fld>
            <a:endParaRPr lang="en-US"/>
          </a:p>
        </p:txBody>
      </p:sp>
    </p:spTree>
    <p:extLst>
      <p:ext uri="{BB962C8B-B14F-4D97-AF65-F5344CB8AC3E}">
        <p14:creationId xmlns:p14="http://schemas.microsoft.com/office/powerpoint/2010/main" val="5327679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6A29029-AD03-6348-A691-7E381FDE8879}" type="slidenum">
              <a:rPr lang="en-US" smtClean="0"/>
              <a:t>33</a:t>
            </a:fld>
            <a:endParaRPr lang="en-US"/>
          </a:p>
        </p:txBody>
      </p:sp>
    </p:spTree>
    <p:extLst>
      <p:ext uri="{BB962C8B-B14F-4D97-AF65-F5344CB8AC3E}">
        <p14:creationId xmlns:p14="http://schemas.microsoft.com/office/powerpoint/2010/main" val="532767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is high frequency</a:t>
            </a:r>
            <a:r>
              <a:rPr lang="en-US" baseline="0" dirty="0" smtClean="0"/>
              <a:t> monitoring important?</a:t>
            </a:r>
          </a:p>
          <a:p>
            <a:pPr marL="171450" indent="-171450">
              <a:buFontTx/>
              <a:buChar char="-"/>
            </a:pPr>
            <a:r>
              <a:rPr lang="en-US" baseline="0" dirty="0" smtClean="0"/>
              <a:t>For suspended sediment, for some rivers, ~70-90% of the flux occurs during high flow events. This plot shows high frequency estimates of TSS in the Little Bear River here in Utah for a few spring months. </a:t>
            </a:r>
            <a:r>
              <a:rPr lang="en-US" baseline="0" dirty="0" smtClean="0"/>
              <a:t>Randomly subsampling </a:t>
            </a:r>
            <a:r>
              <a:rPr lang="en-US" baseline="0" dirty="0" smtClean="0"/>
              <a:t>the half-hourly data at daily, weekly, and monthly intervals shows the nearly-complete loss of information </a:t>
            </a:r>
            <a:r>
              <a:rPr lang="en-US" baseline="0" dirty="0" smtClean="0"/>
              <a:t>from </a:t>
            </a:r>
            <a:r>
              <a:rPr lang="en-US" baseline="0" dirty="0" smtClean="0"/>
              <a:t>reduced sampling frequency. What is lost that is captured by the high frequency data?</a:t>
            </a:r>
          </a:p>
          <a:p>
            <a:pPr marL="228600" indent="-228600">
              <a:buFontTx/>
              <a:buAutoNum type="arabicPeriod"/>
            </a:pPr>
            <a:r>
              <a:rPr lang="en-US" baseline="0" dirty="0" smtClean="0"/>
              <a:t>Short term dynamics and important events.</a:t>
            </a:r>
          </a:p>
          <a:p>
            <a:pPr marL="228600" indent="-228600">
              <a:buFontTx/>
              <a:buAutoNum type="arabicPeriod"/>
            </a:pPr>
            <a:r>
              <a:rPr lang="en-US" baseline="0" dirty="0" smtClean="0"/>
              <a:t>Seasonal and annual patterns</a:t>
            </a:r>
          </a:p>
          <a:p>
            <a:pPr marL="228600" indent="-228600">
              <a:buFontTx/>
              <a:buAutoNum type="arabicPeriod"/>
            </a:pPr>
            <a:r>
              <a:rPr lang="en-US" baseline="0" dirty="0" smtClean="0"/>
              <a:t>Longer term behavior and trends</a:t>
            </a:r>
          </a:p>
          <a:p>
            <a:pPr marL="228600" indent="-228600">
              <a:buFontTx/>
              <a:buAutoNum type="arabicPeriod"/>
            </a:pPr>
            <a:r>
              <a:rPr lang="en-US" baseline="0" dirty="0" smtClean="0"/>
              <a:t>Improved understanding of the relevant processes</a:t>
            </a:r>
          </a:p>
          <a:p>
            <a:pPr marL="228600" indent="-228600">
              <a:buFontTx/>
              <a:buAutoNum type="arabicPeriod"/>
            </a:pPr>
            <a:r>
              <a:rPr lang="en-US" baseline="0" dirty="0" smtClean="0"/>
              <a:t>Better quantification of concentration, loads, and transport</a:t>
            </a:r>
          </a:p>
          <a:p>
            <a:pPr marL="228600" indent="-228600">
              <a:buFontTx/>
              <a:buAutoNum type="arabicPeriod"/>
            </a:pPr>
            <a:r>
              <a:rPr lang="en-US" baseline="0" dirty="0" smtClean="0"/>
              <a:t>Ability to track sources and examine effects of mitigation.</a:t>
            </a:r>
            <a:endParaRPr lang="en-US" dirty="0" smtClean="0"/>
          </a:p>
          <a:p>
            <a:endParaRPr lang="en-US" baseline="0" dirty="0" smtClean="0"/>
          </a:p>
          <a:p>
            <a:r>
              <a:rPr lang="en-US" baseline="0" dirty="0" smtClean="0"/>
              <a:t>Van Geer </a:t>
            </a:r>
            <a:r>
              <a:rPr lang="en-US" baseline="0" dirty="0" err="1" smtClean="0"/>
              <a:t>etal</a:t>
            </a:r>
            <a:r>
              <a:rPr lang="en-US" baseline="0" dirty="0" smtClean="0"/>
              <a:t> 2016:</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6A29029-AD03-6348-A691-7E381FDE8879}" type="slidenum">
              <a:rPr lang="en-US" smtClean="0"/>
              <a:t>4</a:t>
            </a:fld>
            <a:endParaRPr lang="en-US"/>
          </a:p>
        </p:txBody>
      </p:sp>
    </p:spTree>
    <p:extLst>
      <p:ext uri="{BB962C8B-B14F-4D97-AF65-F5344CB8AC3E}">
        <p14:creationId xmlns:p14="http://schemas.microsoft.com/office/powerpoint/2010/main" val="3010544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Wade et al. We have a great deal of water quantity data at high frequencies, extended durations, and broad spatial coverage. Not so much with </a:t>
            </a:r>
            <a:r>
              <a:rPr lang="en-US" baseline="0" dirty="0" err="1" smtClean="0"/>
              <a:t>wq</a:t>
            </a:r>
            <a:r>
              <a:rPr lang="en-US" baseline="0" dirty="0" smtClean="0"/>
              <a:t> data.</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Kirchner et al (2004) compared this to a musical symphony- can’t deduce much from a few scattered notes- like sampling infrequently. Neither can we have a good perspective with listening just a snippet of the piece as we might only sampling a single storm event..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6A29029-AD03-6348-A691-7E381FDE8879}" type="slidenum">
              <a:rPr lang="en-US" smtClean="0"/>
              <a:t>5</a:t>
            </a:fld>
            <a:endParaRPr lang="en-US"/>
          </a:p>
        </p:txBody>
      </p:sp>
    </p:spTree>
    <p:extLst>
      <p:ext uri="{BB962C8B-B14F-4D97-AF65-F5344CB8AC3E}">
        <p14:creationId xmlns:p14="http://schemas.microsoft.com/office/powerpoint/2010/main" val="3010544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Figure from </a:t>
            </a:r>
            <a:r>
              <a:rPr lang="en-US" baseline="0" dirty="0" smtClean="0"/>
              <a:t>Horsburgh </a:t>
            </a:r>
            <a:r>
              <a:rPr lang="en-US" baseline="0" dirty="0" err="1" smtClean="0"/>
              <a:t>etal</a:t>
            </a:r>
            <a:r>
              <a:rPr lang="en-US" baseline="0" dirty="0" smtClean="0"/>
              <a:t> 2010 shows that loading can occur in a very short time window that traditional monitoring might miss entirely. Episodic events carry large portion of the load in *some* systems, sites, or watersheds, and determining accurate loads or yields are dependent on these important time periods. </a:t>
            </a:r>
          </a:p>
          <a:p>
            <a:endParaRPr lang="en-US" dirty="0"/>
          </a:p>
        </p:txBody>
      </p:sp>
      <p:sp>
        <p:nvSpPr>
          <p:cNvPr id="4" name="Slide Number Placeholder 3"/>
          <p:cNvSpPr>
            <a:spLocks noGrp="1"/>
          </p:cNvSpPr>
          <p:nvPr>
            <p:ph type="sldNum" sz="quarter" idx="10"/>
          </p:nvPr>
        </p:nvSpPr>
        <p:spPr/>
        <p:txBody>
          <a:bodyPr/>
          <a:lstStyle/>
          <a:p>
            <a:fld id="{96A29029-AD03-6348-A691-7E381FDE8879}" type="slidenum">
              <a:rPr lang="en-US" smtClean="0"/>
              <a:t>6</a:t>
            </a:fld>
            <a:endParaRPr lang="en-US"/>
          </a:p>
        </p:txBody>
      </p:sp>
    </p:spTree>
    <p:extLst>
      <p:ext uri="{BB962C8B-B14F-4D97-AF65-F5344CB8AC3E}">
        <p14:creationId xmlns:p14="http://schemas.microsoft.com/office/powerpoint/2010/main" val="3010544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this figure from </a:t>
            </a:r>
            <a:r>
              <a:rPr lang="en-US" baseline="0" dirty="0" err="1" smtClean="0"/>
              <a:t>Skarbovik</a:t>
            </a:r>
            <a:r>
              <a:rPr lang="en-US" baseline="0" dirty="0" smtClean="0"/>
              <a:t> and </a:t>
            </a:r>
            <a:r>
              <a:rPr lang="en-US" baseline="0" dirty="0" err="1" smtClean="0"/>
              <a:t>Roseth</a:t>
            </a:r>
            <a:r>
              <a:rPr lang="en-US" baseline="0" dirty="0" smtClean="0"/>
              <a:t>, grab samples after a construction event seem to indicate a decrease in sediment loading, but the turbidity data show otherwise.</a:t>
            </a:r>
            <a:endParaRPr lang="en-US" dirty="0"/>
          </a:p>
        </p:txBody>
      </p:sp>
      <p:sp>
        <p:nvSpPr>
          <p:cNvPr id="4" name="Slide Number Placeholder 3"/>
          <p:cNvSpPr>
            <a:spLocks noGrp="1"/>
          </p:cNvSpPr>
          <p:nvPr>
            <p:ph type="sldNum" sz="quarter" idx="10"/>
          </p:nvPr>
        </p:nvSpPr>
        <p:spPr/>
        <p:txBody>
          <a:bodyPr/>
          <a:lstStyle/>
          <a:p>
            <a:fld id="{96A29029-AD03-6348-A691-7E381FDE8879}" type="slidenum">
              <a:rPr lang="en-US" smtClean="0"/>
              <a:t>7</a:t>
            </a:fld>
            <a:endParaRPr lang="en-US"/>
          </a:p>
        </p:txBody>
      </p:sp>
    </p:spTree>
    <p:extLst>
      <p:ext uri="{BB962C8B-B14F-4D97-AF65-F5344CB8AC3E}">
        <p14:creationId xmlns:p14="http://schemas.microsoft.com/office/powerpoint/2010/main" val="3010544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SURROGATE RELATIONSHIPS </a:t>
            </a:r>
            <a:r>
              <a:rPr lang="en-US" dirty="0" smtClean="0"/>
              <a:t>have</a:t>
            </a:r>
            <a:r>
              <a:rPr lang="en-US" baseline="0" dirty="0" smtClean="0"/>
              <a:t> </a:t>
            </a:r>
            <a:r>
              <a:rPr lang="en-US" baseline="0" dirty="0" smtClean="0"/>
              <a:t>the potential to</a:t>
            </a:r>
            <a:r>
              <a:rPr lang="en-US" dirty="0" smtClean="0"/>
              <a:t> extend the </a:t>
            </a:r>
            <a:r>
              <a:rPr lang="en-US" dirty="0" smtClean="0"/>
              <a:t>benefits of high </a:t>
            </a:r>
            <a:r>
              <a:rPr lang="en-US" dirty="0" smtClean="0"/>
              <a:t>frequency data resolu</a:t>
            </a:r>
            <a:r>
              <a:rPr lang="en-US" baseline="0" dirty="0" smtClean="0"/>
              <a:t>tion to other parameters.</a:t>
            </a:r>
          </a:p>
          <a:p>
            <a:pPr marL="171450" indent="-171450">
              <a:buFontTx/>
              <a:buChar char="-"/>
            </a:pPr>
            <a:r>
              <a:rPr lang="en-US" baseline="0" dirty="0" smtClean="0"/>
              <a:t>HOW IS IT DONE?</a:t>
            </a:r>
            <a:endParaRPr lang="en-US" dirty="0" smtClean="0"/>
          </a:p>
          <a:p>
            <a:pPr marL="171450" indent="-171450">
              <a:buFontTx/>
              <a:buChar char="-"/>
            </a:pPr>
            <a:r>
              <a:rPr lang="en-US" dirty="0" smtClean="0"/>
              <a:t>In general:</a:t>
            </a:r>
            <a:r>
              <a:rPr lang="en-US" baseline="0" dirty="0" smtClean="0"/>
              <a:t> deploy sensors, collect samples, match values, develop regression relationships.</a:t>
            </a:r>
          </a:p>
          <a:p>
            <a:pPr marL="171450" indent="-171450">
              <a:buFontTx/>
              <a:buChar char="-"/>
            </a:pPr>
            <a:r>
              <a:rPr lang="en-US" baseline="0" dirty="0" smtClean="0"/>
              <a:t>This slide shows some of the exploratory steps- visually and quantitatively comparing TP to other measured values, looking at related sites and events, plot shows very tight relationship. (</a:t>
            </a:r>
            <a:r>
              <a:rPr lang="en-US" baseline="0" dirty="0" err="1" smtClean="0"/>
              <a:t>Rugner</a:t>
            </a:r>
            <a:r>
              <a:rPr lang="en-US" baseline="0" dirty="0" smtClean="0"/>
              <a:t> et al 2014)</a:t>
            </a:r>
            <a:endParaRPr lang="en-US" dirty="0" smtClean="0"/>
          </a:p>
          <a:p>
            <a:pPr marL="171450" indent="-171450">
              <a:buFontTx/>
              <a:buChar char="-"/>
            </a:pPr>
            <a:r>
              <a:rPr lang="en-US" dirty="0" smtClean="0"/>
              <a:t>Sounds simple, right?</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6A29029-AD03-6348-A691-7E381FDE8879}" type="slidenum">
              <a:rPr lang="en-US" smtClean="0"/>
              <a:t>8</a:t>
            </a:fld>
            <a:endParaRPr lang="en-US"/>
          </a:p>
        </p:txBody>
      </p:sp>
    </p:spTree>
    <p:extLst>
      <p:ext uri="{BB962C8B-B14F-4D97-AF65-F5344CB8AC3E}">
        <p14:creationId xmlns:p14="http://schemas.microsoft.com/office/powerpoint/2010/main" val="1492921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SAMPLES:</a:t>
            </a:r>
            <a:r>
              <a:rPr lang="en-US" baseline="0" dirty="0" smtClean="0"/>
              <a:t> </a:t>
            </a:r>
            <a:r>
              <a:rPr lang="en-US" dirty="0" smtClean="0"/>
              <a:t>Need to collect samples through the range of possible values. That may mean</a:t>
            </a:r>
            <a:r>
              <a:rPr lang="en-US" baseline="0" dirty="0" smtClean="0"/>
              <a:t> collecting during events.</a:t>
            </a:r>
            <a:endParaRPr lang="en-US" dirty="0" smtClean="0"/>
          </a:p>
          <a:p>
            <a:pPr marL="171450" indent="-171450">
              <a:buFontTx/>
              <a:buChar char="-"/>
            </a:pPr>
            <a:r>
              <a:rPr lang="en-US" dirty="0" smtClean="0"/>
              <a:t>MODELS: Use regression methods</a:t>
            </a:r>
            <a:r>
              <a:rPr lang="en-US" baseline="0" dirty="0" smtClean="0"/>
              <a:t> to determine an appropriate model. Many have used simple linear regression. In some cases, a log relationship may be more appropriate, but there are considerations- log transformations should only be used to achieve independence and constant variance in residuals, and log relationships require retransformation. Others have used power relationships and some have used linear at lower ranges and power at higher ranges. Some have used more complex but potentially more robust methods (Linear mixed models- </a:t>
            </a:r>
            <a:r>
              <a:rPr lang="en-US" baseline="0" dirty="0" err="1" smtClean="0"/>
              <a:t>Lessels</a:t>
            </a:r>
            <a:r>
              <a:rPr lang="en-US" baseline="0" dirty="0" smtClean="0"/>
              <a:t> and Bishop)</a:t>
            </a:r>
          </a:p>
          <a:p>
            <a:pPr marL="171450" indent="-171450">
              <a:buFontTx/>
              <a:buChar char="-"/>
            </a:pPr>
            <a:r>
              <a:rPr lang="en-US" dirty="0" smtClean="0"/>
              <a:t>STATISTICAL TESTS; Use various methods to determine</a:t>
            </a:r>
            <a:r>
              <a:rPr lang="en-US" baseline="0" dirty="0" smtClean="0"/>
              <a:t> goodness of fit (R2, RMSE, check residuals, visual analysis, validate with other data, confidence intervals, PRESS Statistic, Nash-Sutcliffe coefficient of efficiency)</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6A29029-AD03-6348-A691-7E381FDE8879}" type="slidenum">
              <a:rPr lang="en-US" smtClean="0"/>
              <a:t>9</a:t>
            </a:fld>
            <a:endParaRPr lang="en-US"/>
          </a:p>
        </p:txBody>
      </p:sp>
    </p:spTree>
    <p:extLst>
      <p:ext uri="{BB962C8B-B14F-4D97-AF65-F5344CB8AC3E}">
        <p14:creationId xmlns:p14="http://schemas.microsoft.com/office/powerpoint/2010/main" val="1492921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D4820A9E-3694-D746-AD87-BEBD6A21A1FF}" type="datetimeFigureOut">
              <a:rPr lang="en-US" smtClean="0"/>
              <a:t>8/23/16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820A9E-3694-D746-AD87-BEBD6A21A1FF}" type="datetimeFigureOut">
              <a:rPr lang="en-US" smtClean="0"/>
              <a:t>8/23/16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F6FF75-7D99-A042-A4A0-04FC8390B06F}" type="slidenum">
              <a:rPr lang="en-US" smtClean="0"/>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4820A9E-3694-D746-AD87-BEBD6A21A1FF}" type="datetimeFigureOut">
              <a:rPr lang="en-US" smtClean="0"/>
              <a:t>8/23/16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F6FF75-7D99-A042-A4A0-04FC8390B06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4820A9E-3694-D746-AD87-BEBD6A21A1FF}" type="datetimeFigureOut">
              <a:rPr lang="en-US" smtClean="0"/>
              <a:t>8/23/16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F6FF75-7D99-A042-A4A0-04FC8390B06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4820A9E-3694-D746-AD87-BEBD6A21A1FF}" type="datetimeFigureOut">
              <a:rPr lang="en-US" smtClean="0"/>
              <a:t>8/23/16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F6FF75-7D99-A042-A4A0-04FC8390B06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D4820A9E-3694-D746-AD87-BEBD6A21A1FF}" type="datetimeFigureOut">
              <a:rPr lang="en-US" smtClean="0"/>
              <a:t>8/23/16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F6FF75-7D99-A042-A4A0-04FC8390B06F}" type="slidenum">
              <a:rPr lang="en-US" smtClean="0"/>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820A9E-3694-D746-AD87-BEBD6A21A1FF}" type="datetimeFigureOut">
              <a:rPr lang="en-US" smtClean="0"/>
              <a:t>8/23/16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D4820A9E-3694-D746-AD87-BEBD6A21A1FF}" type="datetimeFigureOut">
              <a:rPr lang="en-US" smtClean="0"/>
              <a:t>8/23/16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F6FF75-7D99-A042-A4A0-04FC8390B06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D4820A9E-3694-D746-AD87-BEBD6A21A1FF}" type="datetimeFigureOut">
              <a:rPr lang="en-US" smtClean="0"/>
              <a:t>8/23/16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F6FF75-7D99-A042-A4A0-04FC8390B06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D4820A9E-3694-D746-AD87-BEBD6A21A1FF}" type="datetimeFigureOut">
              <a:rPr lang="en-US" smtClean="0"/>
              <a:t>8/23/16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F6FF75-7D99-A042-A4A0-04FC8390B06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820A9E-3694-D746-AD87-BEBD6A21A1FF}" type="datetimeFigureOut">
              <a:rPr lang="en-US" smtClean="0"/>
              <a:t>8/23/16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F6FF75-7D99-A042-A4A0-04FC8390B06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820A9E-3694-D746-AD87-BEBD6A21A1FF}" type="datetimeFigureOut">
              <a:rPr lang="en-US" smtClean="0"/>
              <a:t>8/23/16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D4820A9E-3694-D746-AD87-BEBD6A21A1FF}" type="datetimeFigureOut">
              <a:rPr lang="en-US" smtClean="0"/>
              <a:t>8/23/16</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E7F6FF75-7D99-A042-A4A0-04FC8390B06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 id="2147484058"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gif"/><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jpe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G"/><Relationship Id="rId5" Type="http://schemas.openxmlformats.org/officeDocument/2006/relationships/image" Target="../media/image27.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JPG"/><Relationship Id="rId5" Type="http://schemas.openxmlformats.org/officeDocument/2006/relationships/image" Target="../media/image32.JP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0.JPG"/><Relationship Id="rId5" Type="http://schemas.openxmlformats.org/officeDocument/2006/relationships/image" Target="../media/image31.JPG"/><Relationship Id="rId6" Type="http://schemas.openxmlformats.org/officeDocument/2006/relationships/image" Target="../media/image32.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JPG"/><Relationship Id="rId6" Type="http://schemas.openxmlformats.org/officeDocument/2006/relationships/image" Target="../media/image43.JP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2.JPG"/><Relationship Id="rId5" Type="http://schemas.openxmlformats.org/officeDocument/2006/relationships/image" Target="../media/image43.JP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38.png"/><Relationship Id="rId5"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g"/><Relationship Id="rId5" Type="http://schemas.openxmlformats.org/officeDocument/2006/relationships/image" Target="../media/image8.jpg"/><Relationship Id="rId6" Type="http://schemas.openxmlformats.org/officeDocument/2006/relationships/image" Target="../media/image9.jpg"/><Relationship Id="rId7" Type="http://schemas.openxmlformats.org/officeDocument/2006/relationships/image" Target="../media/image10.jpg"/><Relationship Id="rId8" Type="http://schemas.openxmlformats.org/officeDocument/2006/relationships/image" Target="../media/image11.png"/><Relationship Id="rId9"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68.JPG"/><Relationship Id="rId4" Type="http://schemas.openxmlformats.org/officeDocument/2006/relationships/image" Target="../media/image69.JPG"/><Relationship Id="rId5" Type="http://schemas.openxmlformats.org/officeDocument/2006/relationships/image" Target="../media/image70.JP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image" Target="../media/image71.jpg"/><Relationship Id="rId4" Type="http://schemas.openxmlformats.org/officeDocument/2006/relationships/image" Target="../media/image2.png"/><Relationship Id="rId5" Type="http://schemas.openxmlformats.org/officeDocument/2006/relationships/image" Target="../media/image3.gif"/><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JPG"/><Relationship Id="rId6"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99555" y="1285752"/>
            <a:ext cx="6725720" cy="2759663"/>
          </a:xfrm>
        </p:spPr>
        <p:txBody>
          <a:bodyPr>
            <a:noAutofit/>
          </a:bodyPr>
          <a:lstStyle/>
          <a:p>
            <a:r>
              <a:rPr lang="en-US" sz="4400" b="1" dirty="0">
                <a:effectLst>
                  <a:outerShdw blurRad="50800" dist="38100" dir="2700000" algn="tl" rotWithShape="0">
                    <a:schemeClr val="tx1">
                      <a:lumMod val="65000"/>
                      <a:lumOff val="35000"/>
                      <a:alpha val="40000"/>
                    </a:schemeClr>
                  </a:outerShdw>
                </a:effectLst>
                <a:cs typeface="Helvetica"/>
              </a:rPr>
              <a:t>Water Quality Surrogates: </a:t>
            </a:r>
            <a:r>
              <a:rPr lang="en-US" sz="3900" dirty="0">
                <a:effectLst>
                  <a:outerShdw blurRad="50800" dist="38100" dir="2700000" algn="tl" rotWithShape="0">
                    <a:schemeClr val="tx1">
                      <a:lumMod val="65000"/>
                      <a:lumOff val="35000"/>
                      <a:alpha val="40000"/>
                    </a:schemeClr>
                  </a:outerShdw>
                </a:effectLst>
                <a:cs typeface="Helvetica"/>
              </a:rPr>
              <a:t>Development of Surrogate Relationships, Review of Recent Advances, and </a:t>
            </a:r>
            <a:r>
              <a:rPr lang="en-US" sz="3900" dirty="0" smtClean="0">
                <a:effectLst>
                  <a:outerShdw blurRad="50800" dist="38100" dir="2700000" algn="tl" rotWithShape="0">
                    <a:schemeClr val="tx1">
                      <a:lumMod val="65000"/>
                      <a:lumOff val="35000"/>
                      <a:alpha val="40000"/>
                    </a:schemeClr>
                  </a:outerShdw>
                </a:effectLst>
                <a:cs typeface="Helvetica"/>
              </a:rPr>
              <a:t>Applications</a:t>
            </a:r>
            <a:endParaRPr lang="en-US" sz="3900" dirty="0">
              <a:effectLst>
                <a:outerShdw blurRad="50800" dist="38100" dir="2700000" algn="tl" rotWithShape="0">
                  <a:schemeClr val="tx1">
                    <a:lumMod val="65000"/>
                    <a:lumOff val="35000"/>
                    <a:alpha val="40000"/>
                  </a:schemeClr>
                </a:outerShdw>
              </a:effectLst>
              <a:cs typeface="Helvetica"/>
            </a:endParaRPr>
          </a:p>
        </p:txBody>
      </p:sp>
      <p:sp>
        <p:nvSpPr>
          <p:cNvPr id="3" name="Subtitle 2"/>
          <p:cNvSpPr>
            <a:spLocks noGrp="1"/>
          </p:cNvSpPr>
          <p:nvPr>
            <p:ph type="subTitle" idx="1"/>
          </p:nvPr>
        </p:nvSpPr>
        <p:spPr>
          <a:xfrm>
            <a:off x="1374442" y="4562853"/>
            <a:ext cx="6172200" cy="940794"/>
          </a:xfrm>
        </p:spPr>
        <p:txBody>
          <a:bodyPr>
            <a:noAutofit/>
          </a:bodyPr>
          <a:lstStyle/>
          <a:p>
            <a:pPr>
              <a:lnSpc>
                <a:spcPct val="100000"/>
              </a:lnSpc>
            </a:pPr>
            <a:r>
              <a:rPr lang="en-US" sz="2400" b="1" dirty="0" smtClean="0">
                <a:latin typeface="+mj-lt"/>
                <a:cs typeface="Helvetica"/>
              </a:rPr>
              <a:t>Amber Spackman Jones</a:t>
            </a:r>
            <a:br>
              <a:rPr lang="en-US" sz="2400" b="1" dirty="0" smtClean="0">
                <a:latin typeface="+mj-lt"/>
                <a:cs typeface="Helvetica"/>
              </a:rPr>
            </a:br>
            <a:r>
              <a:rPr lang="en-US" sz="2400" dirty="0" smtClean="0">
                <a:latin typeface="+mj-lt"/>
                <a:cs typeface="Helvetica"/>
              </a:rPr>
              <a:t>Jeffery S. Horsburgh</a:t>
            </a:r>
            <a:endParaRPr lang="en-US" sz="2400" dirty="0">
              <a:latin typeface="+mj-lt"/>
              <a:cs typeface="Helvetica"/>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8402" y="5646760"/>
            <a:ext cx="1498343" cy="642415"/>
          </a:xfrm>
          <a:prstGeom prst="rect">
            <a:avLst/>
          </a:prstGeom>
        </p:spPr>
      </p:pic>
      <p:pic>
        <p:nvPicPr>
          <p:cNvPr id="5" name="Picture 4" descr="waterdropusebackup.gif"/>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20214" y="5453389"/>
            <a:ext cx="1158133" cy="83578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22205" y="5676647"/>
            <a:ext cx="1997700" cy="612528"/>
          </a:xfrm>
          <a:prstGeom prst="rect">
            <a:avLst/>
          </a:prstGeom>
        </p:spPr>
      </p:pic>
      <p:sp>
        <p:nvSpPr>
          <p:cNvPr id="7" name="Subtitle 1"/>
          <p:cNvSpPr txBox="1">
            <a:spLocks/>
          </p:cNvSpPr>
          <p:nvPr/>
        </p:nvSpPr>
        <p:spPr>
          <a:xfrm>
            <a:off x="1" y="6481288"/>
            <a:ext cx="9144000" cy="410606"/>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200" b="1" dirty="0" smtClean="0">
                <a:solidFill>
                  <a:srgbClr val="FFFFFF"/>
                </a:solidFill>
                <a:effectLst>
                  <a:outerShdw blurRad="50800" dist="38100" dir="2700000" algn="tl" rotWithShape="0">
                    <a:schemeClr val="tx1">
                      <a:lumMod val="65000"/>
                      <a:lumOff val="35000"/>
                      <a:alpha val="40000"/>
                    </a:schemeClr>
                  </a:outerShdw>
                </a:effectLst>
                <a:latin typeface="+mj-lt"/>
                <a:cs typeface="Helvetica"/>
              </a:rPr>
              <a:t>National Nonpoint Source Monitoring Workshop</a:t>
            </a:r>
            <a:r>
              <a:rPr lang="en-US" sz="1200" b="1" dirty="0" smtClean="0">
                <a:solidFill>
                  <a:srgbClr val="FFFFFF"/>
                </a:solidFill>
                <a:effectLst>
                  <a:outerShdw blurRad="50800" dist="38100" dir="2700000" algn="tl" rotWithShape="0">
                    <a:schemeClr val="tx1">
                      <a:lumMod val="65000"/>
                      <a:lumOff val="35000"/>
                      <a:alpha val="40000"/>
                    </a:schemeClr>
                  </a:outerShdw>
                </a:effectLst>
                <a:latin typeface="+mj-lt"/>
                <a:ea typeface="Wingdings"/>
                <a:cs typeface="Helvetica"/>
                <a:sym typeface="Wingdings"/>
              </a:rPr>
              <a:t></a:t>
            </a:r>
            <a:r>
              <a:rPr lang="en-US" sz="1200" b="1" dirty="0" smtClean="0">
                <a:solidFill>
                  <a:srgbClr val="FFFFFF"/>
                </a:solidFill>
                <a:effectLst>
                  <a:outerShdw blurRad="50800" dist="38100" dir="2700000" algn="tl" rotWithShape="0">
                    <a:schemeClr val="tx1">
                      <a:lumMod val="65000"/>
                      <a:lumOff val="35000"/>
                      <a:alpha val="40000"/>
                    </a:schemeClr>
                  </a:outerShdw>
                </a:effectLst>
                <a:latin typeface="+mj-lt"/>
                <a:cs typeface="Helvetica"/>
              </a:rPr>
              <a:t> Salt Lake City, UT</a:t>
            </a:r>
            <a:r>
              <a:rPr lang="en-US" sz="1200" b="1" dirty="0" smtClean="0">
                <a:solidFill>
                  <a:srgbClr val="FFFFFF"/>
                </a:solidFill>
                <a:effectLst>
                  <a:outerShdw blurRad="50800" dist="38100" dir="2700000" algn="tl" rotWithShape="0">
                    <a:schemeClr val="tx1">
                      <a:lumMod val="65000"/>
                      <a:lumOff val="35000"/>
                      <a:alpha val="40000"/>
                    </a:schemeClr>
                  </a:outerShdw>
                </a:effectLst>
                <a:latin typeface="+mj-lt"/>
                <a:ea typeface="Wingdings"/>
                <a:cs typeface="Helvetica"/>
                <a:sym typeface="Wingdings"/>
              </a:rPr>
              <a:t></a:t>
            </a:r>
            <a:r>
              <a:rPr lang="en-US" sz="1200" b="1" dirty="0" smtClean="0">
                <a:solidFill>
                  <a:srgbClr val="FFFFFF"/>
                </a:solidFill>
                <a:effectLst>
                  <a:outerShdw blurRad="50800" dist="38100" dir="2700000" algn="tl" rotWithShape="0">
                    <a:schemeClr val="tx1">
                      <a:lumMod val="65000"/>
                      <a:lumOff val="35000"/>
                      <a:alpha val="40000"/>
                    </a:schemeClr>
                  </a:outerShdw>
                </a:effectLst>
                <a:latin typeface="+mj-lt"/>
                <a:cs typeface="Helvetica"/>
              </a:rPr>
              <a:t> August 24, 2016</a:t>
            </a:r>
          </a:p>
        </p:txBody>
      </p:sp>
    </p:spTree>
    <p:extLst>
      <p:ext uri="{BB962C8B-B14F-4D97-AF65-F5344CB8AC3E}">
        <p14:creationId xmlns:p14="http://schemas.microsoft.com/office/powerpoint/2010/main" val="2733283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153"/>
            <a:ext cx="9144000" cy="802683"/>
          </a:xfrm>
        </p:spPr>
        <p:txBody>
          <a:bodyPr>
            <a:normAutofit/>
          </a:bodyPr>
          <a:lstStyle/>
          <a:p>
            <a:r>
              <a:rPr lang="en-US" dirty="0" smtClean="0"/>
              <a:t>Surrogate Relationship Development</a:t>
            </a:r>
            <a:endParaRPr lang="en-US" dirty="0"/>
          </a:p>
        </p:txBody>
      </p:sp>
      <p:pic>
        <p:nvPicPr>
          <p:cNvPr id="9" name="Picture 8"/>
          <p:cNvPicPr>
            <a:picLocks noChangeAspect="1"/>
          </p:cNvPicPr>
          <p:nvPr/>
        </p:nvPicPr>
        <p:blipFill>
          <a:blip r:embed="rId3"/>
          <a:stretch>
            <a:fillRect/>
          </a:stretch>
        </p:blipFill>
        <p:spPr>
          <a:xfrm>
            <a:off x="457200" y="1338145"/>
            <a:ext cx="3766823" cy="4896141"/>
          </a:xfrm>
          <a:prstGeom prst="rect">
            <a:avLst/>
          </a:prstGeom>
        </p:spPr>
      </p:pic>
      <p:pic>
        <p:nvPicPr>
          <p:cNvPr id="10" name="Picture 9"/>
          <p:cNvPicPr>
            <a:picLocks noChangeAspect="1"/>
          </p:cNvPicPr>
          <p:nvPr/>
        </p:nvPicPr>
        <p:blipFill>
          <a:blip r:embed="rId4">
            <a:grayscl/>
            <a:extLst>
              <a:ext uri="{BEBA8EAE-BF5A-486C-A8C5-ECC9F3942E4B}">
                <a14:imgProps xmlns:a14="http://schemas.microsoft.com/office/drawing/2010/main">
                  <a14:imgLayer r:embed="rId5">
                    <a14:imgEffect>
                      <a14:artisticBlur/>
                    </a14:imgEffect>
                  </a14:imgLayer>
                </a14:imgProps>
              </a:ext>
            </a:extLst>
          </a:blip>
          <a:stretch>
            <a:fillRect/>
          </a:stretch>
        </p:blipFill>
        <p:spPr>
          <a:xfrm>
            <a:off x="4646511" y="1338145"/>
            <a:ext cx="3766823" cy="4896141"/>
          </a:xfrm>
          <a:prstGeom prst="rect">
            <a:avLst/>
          </a:prstGeom>
        </p:spPr>
      </p:pic>
    </p:spTree>
    <p:extLst>
      <p:ext uri="{BB962C8B-B14F-4D97-AF65-F5344CB8AC3E}">
        <p14:creationId xmlns:p14="http://schemas.microsoft.com/office/powerpoint/2010/main" val="1676555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153"/>
            <a:ext cx="8229600" cy="802683"/>
          </a:xfrm>
        </p:spPr>
        <p:txBody>
          <a:bodyPr>
            <a:normAutofit/>
          </a:bodyPr>
          <a:lstStyle/>
          <a:p>
            <a:r>
              <a:rPr lang="en-US" dirty="0" smtClean="0"/>
              <a:t>Turbidity as Surrogate</a:t>
            </a:r>
            <a:endParaRPr lang="en-US" dirty="0"/>
          </a:p>
        </p:txBody>
      </p:sp>
      <p:pic>
        <p:nvPicPr>
          <p:cNvPr id="3" name="Picture 2"/>
          <p:cNvPicPr>
            <a:picLocks noChangeAspect="1"/>
          </p:cNvPicPr>
          <p:nvPr/>
        </p:nvPicPr>
        <p:blipFill>
          <a:blip r:embed="rId3"/>
          <a:stretch>
            <a:fillRect/>
          </a:stretch>
        </p:blipFill>
        <p:spPr>
          <a:xfrm>
            <a:off x="431800" y="1163780"/>
            <a:ext cx="8280400" cy="2476500"/>
          </a:xfrm>
          <a:prstGeom prst="rect">
            <a:avLst/>
          </a:prstGeom>
        </p:spPr>
      </p:pic>
      <p:pic>
        <p:nvPicPr>
          <p:cNvPr id="4" name="Picture 3" descr="IMG_123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7984" y="3805238"/>
            <a:ext cx="3782483" cy="2836862"/>
          </a:xfrm>
          <a:prstGeom prst="rect">
            <a:avLst/>
          </a:prstGeom>
        </p:spPr>
      </p:pic>
      <p:pic>
        <p:nvPicPr>
          <p:cNvPr id="5" name="Picture 4" descr="IMG_1287.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866" y="3805238"/>
            <a:ext cx="3788832" cy="2841624"/>
          </a:xfrm>
          <a:prstGeom prst="rect">
            <a:avLst/>
          </a:prstGeom>
        </p:spPr>
      </p:pic>
    </p:spTree>
    <p:extLst>
      <p:ext uri="{BB962C8B-B14F-4D97-AF65-F5344CB8AC3E}">
        <p14:creationId xmlns:p14="http://schemas.microsoft.com/office/powerpoint/2010/main" val="1624941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4252"/>
            <a:ext cx="8229600" cy="869761"/>
          </a:xfrm>
        </p:spPr>
        <p:txBody>
          <a:bodyPr/>
          <a:lstStyle/>
          <a:p>
            <a:r>
              <a:rPr lang="en-US" dirty="0" smtClean="0"/>
              <a:t>Black Disc Visibility</a:t>
            </a:r>
            <a:endParaRPr lang="en-US" dirty="0"/>
          </a:p>
        </p:txBody>
      </p:sp>
      <p:pic>
        <p:nvPicPr>
          <p:cNvPr id="4" name="Picture 3"/>
          <p:cNvPicPr>
            <a:picLocks noChangeAspect="1"/>
          </p:cNvPicPr>
          <p:nvPr/>
        </p:nvPicPr>
        <p:blipFill>
          <a:blip r:embed="rId3"/>
          <a:stretch>
            <a:fillRect/>
          </a:stretch>
        </p:blipFill>
        <p:spPr>
          <a:xfrm>
            <a:off x="0" y="1448730"/>
            <a:ext cx="3904626" cy="4528282"/>
          </a:xfrm>
          <a:prstGeom prst="rect">
            <a:avLst/>
          </a:prstGeom>
        </p:spPr>
      </p:pic>
      <p:pic>
        <p:nvPicPr>
          <p:cNvPr id="5" name="Picture 4"/>
          <p:cNvPicPr>
            <a:picLocks noChangeAspect="1"/>
          </p:cNvPicPr>
          <p:nvPr/>
        </p:nvPicPr>
        <p:blipFill>
          <a:blip r:embed="rId4"/>
          <a:stretch>
            <a:fillRect/>
          </a:stretch>
        </p:blipFill>
        <p:spPr>
          <a:xfrm>
            <a:off x="4001261" y="1581555"/>
            <a:ext cx="5091591" cy="4207298"/>
          </a:xfrm>
          <a:prstGeom prst="rect">
            <a:avLst/>
          </a:prstGeom>
        </p:spPr>
      </p:pic>
      <p:sp>
        <p:nvSpPr>
          <p:cNvPr id="6" name="TextBox 5"/>
          <p:cNvSpPr txBox="1"/>
          <p:nvPr/>
        </p:nvSpPr>
        <p:spPr>
          <a:xfrm>
            <a:off x="6526121" y="6561763"/>
            <a:ext cx="2617880" cy="307777"/>
          </a:xfrm>
          <a:prstGeom prst="rect">
            <a:avLst/>
          </a:prstGeom>
          <a:noFill/>
        </p:spPr>
        <p:txBody>
          <a:bodyPr wrap="square" rtlCol="0">
            <a:spAutoFit/>
          </a:bodyPr>
          <a:lstStyle/>
          <a:p>
            <a:r>
              <a:rPr lang="en-US" sz="1400" dirty="0" smtClean="0"/>
              <a:t>From West and Scott, 2016</a:t>
            </a:r>
            <a:endParaRPr lang="en-US" sz="1400" dirty="0"/>
          </a:p>
        </p:txBody>
      </p:sp>
    </p:spTree>
    <p:extLst>
      <p:ext uri="{BB962C8B-B14F-4D97-AF65-F5344CB8AC3E}">
        <p14:creationId xmlns:p14="http://schemas.microsoft.com/office/powerpoint/2010/main" val="2311747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7218"/>
          </a:xfrm>
        </p:spPr>
        <p:txBody>
          <a:bodyPr>
            <a:normAutofit/>
          </a:bodyPr>
          <a:lstStyle/>
          <a:p>
            <a:r>
              <a:rPr lang="en-US" sz="3800" dirty="0" smtClean="0"/>
              <a:t>Understand </a:t>
            </a:r>
            <a:r>
              <a:rPr lang="en-US" sz="3800" dirty="0" err="1" smtClean="0"/>
              <a:t>SpatioTemporal</a:t>
            </a:r>
            <a:r>
              <a:rPr lang="en-US" sz="3800" dirty="0" smtClean="0"/>
              <a:t> Characteristics</a:t>
            </a:r>
            <a:endParaRPr lang="en-US" sz="3800" dirty="0"/>
          </a:p>
        </p:txBody>
      </p:sp>
      <p:pic>
        <p:nvPicPr>
          <p:cNvPr id="6" name="Picture 5" descr="IMG_13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443" y="2962253"/>
            <a:ext cx="4312357" cy="3234268"/>
          </a:xfrm>
          <a:prstGeom prst="rect">
            <a:avLst/>
          </a:prstGeom>
        </p:spPr>
      </p:pic>
      <p:pic>
        <p:nvPicPr>
          <p:cNvPr id="7" name="Picture 6" descr="IMG_147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44" y="2962253"/>
            <a:ext cx="4312356" cy="3234267"/>
          </a:xfrm>
          <a:prstGeom prst="rect">
            <a:avLst/>
          </a:prstGeom>
        </p:spPr>
      </p:pic>
      <p:pic>
        <p:nvPicPr>
          <p:cNvPr id="8" name="Picture 7" descr="DSCN1965.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56800" y="2197835"/>
            <a:ext cx="3352800" cy="2514600"/>
          </a:xfrm>
          <a:prstGeom prst="rect">
            <a:avLst/>
          </a:prstGeom>
        </p:spPr>
      </p:pic>
      <p:sp>
        <p:nvSpPr>
          <p:cNvPr id="11" name="TextBox 10"/>
          <p:cNvSpPr txBox="1"/>
          <p:nvPr/>
        </p:nvSpPr>
        <p:spPr>
          <a:xfrm>
            <a:off x="276097" y="6336838"/>
            <a:ext cx="1118195" cy="369332"/>
          </a:xfrm>
          <a:prstGeom prst="rect">
            <a:avLst/>
          </a:prstGeom>
          <a:noFill/>
        </p:spPr>
        <p:txBody>
          <a:bodyPr wrap="square" rtlCol="0">
            <a:spAutoFit/>
          </a:bodyPr>
          <a:lstStyle/>
          <a:p>
            <a:r>
              <a:rPr lang="en-US" dirty="0" smtClean="0"/>
              <a:t>Paradise</a:t>
            </a:r>
            <a:endParaRPr lang="en-US" dirty="0"/>
          </a:p>
        </p:txBody>
      </p:sp>
      <p:sp>
        <p:nvSpPr>
          <p:cNvPr id="12" name="TextBox 11"/>
          <p:cNvSpPr txBox="1"/>
          <p:nvPr/>
        </p:nvSpPr>
        <p:spPr>
          <a:xfrm>
            <a:off x="7822605" y="6304572"/>
            <a:ext cx="1118195" cy="369332"/>
          </a:xfrm>
          <a:prstGeom prst="rect">
            <a:avLst/>
          </a:prstGeom>
          <a:noFill/>
        </p:spPr>
        <p:txBody>
          <a:bodyPr wrap="square" rtlCol="0">
            <a:spAutoFit/>
          </a:bodyPr>
          <a:lstStyle/>
          <a:p>
            <a:pPr algn="r"/>
            <a:r>
              <a:rPr lang="en-US" dirty="0" smtClean="0"/>
              <a:t>Mendon</a:t>
            </a:r>
            <a:endParaRPr lang="en-US" dirty="0"/>
          </a:p>
        </p:txBody>
      </p:sp>
      <p:sp>
        <p:nvSpPr>
          <p:cNvPr id="13" name="TextBox 12"/>
          <p:cNvSpPr txBox="1"/>
          <p:nvPr/>
        </p:nvSpPr>
        <p:spPr>
          <a:xfrm>
            <a:off x="3523800" y="6398393"/>
            <a:ext cx="2094303" cy="307777"/>
          </a:xfrm>
          <a:prstGeom prst="rect">
            <a:avLst/>
          </a:prstGeom>
          <a:noFill/>
        </p:spPr>
        <p:txBody>
          <a:bodyPr wrap="square" rtlCol="0">
            <a:spAutoFit/>
          </a:bodyPr>
          <a:lstStyle/>
          <a:p>
            <a:r>
              <a:rPr lang="en-US" sz="1400" dirty="0" smtClean="0"/>
              <a:t>From Jones et al., </a:t>
            </a:r>
            <a:r>
              <a:rPr lang="en-US" sz="1400" dirty="0" smtClean="0"/>
              <a:t>2011</a:t>
            </a:r>
            <a:endParaRPr lang="en-US" sz="1400" dirty="0"/>
          </a:p>
        </p:txBody>
      </p:sp>
      <p:pic>
        <p:nvPicPr>
          <p:cNvPr id="9" name="Picture 8"/>
          <p:cNvPicPr>
            <a:picLocks noChangeAspect="1"/>
          </p:cNvPicPr>
          <p:nvPr/>
        </p:nvPicPr>
        <p:blipFill>
          <a:blip r:embed="rId6"/>
          <a:stretch>
            <a:fillRect/>
          </a:stretch>
        </p:blipFill>
        <p:spPr>
          <a:xfrm>
            <a:off x="0" y="860614"/>
            <a:ext cx="2545307" cy="1828800"/>
          </a:xfrm>
          <a:prstGeom prst="rect">
            <a:avLst/>
          </a:prstGeom>
        </p:spPr>
      </p:pic>
      <p:pic>
        <p:nvPicPr>
          <p:cNvPr id="15" name="Picture 14"/>
          <p:cNvPicPr>
            <a:picLocks noChangeAspect="1"/>
          </p:cNvPicPr>
          <p:nvPr/>
        </p:nvPicPr>
        <p:blipFill>
          <a:blip r:embed="rId7"/>
          <a:stretch>
            <a:fillRect/>
          </a:stretch>
        </p:blipFill>
        <p:spPr>
          <a:xfrm>
            <a:off x="4628443" y="860615"/>
            <a:ext cx="2568539" cy="1828800"/>
          </a:xfrm>
          <a:prstGeom prst="rect">
            <a:avLst/>
          </a:prstGeom>
        </p:spPr>
      </p:pic>
      <p:pic>
        <p:nvPicPr>
          <p:cNvPr id="3" name="Picture 2"/>
          <p:cNvPicPr>
            <a:picLocks noChangeAspect="1"/>
          </p:cNvPicPr>
          <p:nvPr/>
        </p:nvPicPr>
        <p:blipFill rotWithShape="1">
          <a:blip r:embed="rId8"/>
          <a:srcRect l="6293" t="5511"/>
          <a:stretch/>
        </p:blipFill>
        <p:spPr>
          <a:xfrm>
            <a:off x="2015816" y="1447679"/>
            <a:ext cx="2466236" cy="1728023"/>
          </a:xfrm>
          <a:prstGeom prst="rect">
            <a:avLst/>
          </a:prstGeom>
        </p:spPr>
      </p:pic>
      <p:pic>
        <p:nvPicPr>
          <p:cNvPr id="10" name="Picture 9"/>
          <p:cNvPicPr>
            <a:picLocks noChangeAspect="1"/>
          </p:cNvPicPr>
          <p:nvPr/>
        </p:nvPicPr>
        <p:blipFill rotWithShape="1">
          <a:blip r:embed="rId9"/>
          <a:srcRect r="6694"/>
          <a:stretch/>
        </p:blipFill>
        <p:spPr>
          <a:xfrm>
            <a:off x="6585161" y="1661481"/>
            <a:ext cx="2474888" cy="1828800"/>
          </a:xfrm>
          <a:prstGeom prst="rect">
            <a:avLst/>
          </a:prstGeom>
        </p:spPr>
      </p:pic>
    </p:spTree>
    <p:extLst>
      <p:ext uri="{BB962C8B-B14F-4D97-AF65-F5344CB8AC3E}">
        <p14:creationId xmlns:p14="http://schemas.microsoft.com/office/powerpoint/2010/main" val="1769862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7218"/>
          </a:xfrm>
        </p:spPr>
        <p:txBody>
          <a:bodyPr>
            <a:normAutofit/>
          </a:bodyPr>
          <a:lstStyle/>
          <a:p>
            <a:r>
              <a:rPr lang="en-US" sz="3800" dirty="0" smtClean="0"/>
              <a:t>Understand </a:t>
            </a:r>
            <a:r>
              <a:rPr lang="en-US" sz="3800" dirty="0" err="1" smtClean="0"/>
              <a:t>SpatioTemporal</a:t>
            </a:r>
            <a:r>
              <a:rPr lang="en-US" sz="3800" dirty="0" smtClean="0"/>
              <a:t> Characteristics</a:t>
            </a:r>
            <a:endParaRPr lang="en-US" sz="3800" dirty="0"/>
          </a:p>
        </p:txBody>
      </p:sp>
      <p:pic>
        <p:nvPicPr>
          <p:cNvPr id="4" name="Picture 3"/>
          <p:cNvPicPr>
            <a:picLocks noChangeAspect="1"/>
          </p:cNvPicPr>
          <p:nvPr/>
        </p:nvPicPr>
        <p:blipFill>
          <a:blip r:embed="rId3"/>
          <a:stretch>
            <a:fillRect/>
          </a:stretch>
        </p:blipFill>
        <p:spPr>
          <a:xfrm>
            <a:off x="2231" y="907218"/>
            <a:ext cx="9144000" cy="1820333"/>
          </a:xfrm>
          <a:prstGeom prst="rect">
            <a:avLst/>
          </a:prstGeom>
        </p:spPr>
      </p:pic>
      <p:pic>
        <p:nvPicPr>
          <p:cNvPr id="6" name="Picture 5" descr="IMG_134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8443" y="2962253"/>
            <a:ext cx="4312357" cy="3234268"/>
          </a:xfrm>
          <a:prstGeom prst="rect">
            <a:avLst/>
          </a:prstGeom>
        </p:spPr>
      </p:pic>
      <p:pic>
        <p:nvPicPr>
          <p:cNvPr id="7" name="Picture 6" descr="IMG_147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044" y="2962253"/>
            <a:ext cx="4312356" cy="3234267"/>
          </a:xfrm>
          <a:prstGeom prst="rect">
            <a:avLst/>
          </a:prstGeom>
        </p:spPr>
      </p:pic>
      <p:pic>
        <p:nvPicPr>
          <p:cNvPr id="8" name="Picture 7" descr="DSCN1965.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6800" y="2197835"/>
            <a:ext cx="3352800" cy="2514600"/>
          </a:xfrm>
          <a:prstGeom prst="rect">
            <a:avLst/>
          </a:prstGeom>
        </p:spPr>
      </p:pic>
      <p:sp>
        <p:nvSpPr>
          <p:cNvPr id="11" name="TextBox 10"/>
          <p:cNvSpPr txBox="1"/>
          <p:nvPr/>
        </p:nvSpPr>
        <p:spPr>
          <a:xfrm>
            <a:off x="276097" y="6336838"/>
            <a:ext cx="1118195" cy="369332"/>
          </a:xfrm>
          <a:prstGeom prst="rect">
            <a:avLst/>
          </a:prstGeom>
          <a:noFill/>
        </p:spPr>
        <p:txBody>
          <a:bodyPr wrap="square" rtlCol="0">
            <a:spAutoFit/>
          </a:bodyPr>
          <a:lstStyle/>
          <a:p>
            <a:r>
              <a:rPr lang="en-US" dirty="0" smtClean="0"/>
              <a:t>Paradise</a:t>
            </a:r>
            <a:endParaRPr lang="en-US" dirty="0"/>
          </a:p>
        </p:txBody>
      </p:sp>
      <p:sp>
        <p:nvSpPr>
          <p:cNvPr id="12" name="TextBox 11"/>
          <p:cNvSpPr txBox="1"/>
          <p:nvPr/>
        </p:nvSpPr>
        <p:spPr>
          <a:xfrm>
            <a:off x="7822605" y="6304572"/>
            <a:ext cx="1118195" cy="369332"/>
          </a:xfrm>
          <a:prstGeom prst="rect">
            <a:avLst/>
          </a:prstGeom>
          <a:noFill/>
        </p:spPr>
        <p:txBody>
          <a:bodyPr wrap="square" rtlCol="0">
            <a:spAutoFit/>
          </a:bodyPr>
          <a:lstStyle/>
          <a:p>
            <a:pPr algn="r"/>
            <a:r>
              <a:rPr lang="en-US" dirty="0" smtClean="0"/>
              <a:t>Mendon</a:t>
            </a:r>
            <a:endParaRPr lang="en-US" dirty="0"/>
          </a:p>
        </p:txBody>
      </p:sp>
      <p:sp>
        <p:nvSpPr>
          <p:cNvPr id="13" name="TextBox 12"/>
          <p:cNvSpPr txBox="1"/>
          <p:nvPr/>
        </p:nvSpPr>
        <p:spPr>
          <a:xfrm>
            <a:off x="6855547" y="2654476"/>
            <a:ext cx="2094303" cy="307777"/>
          </a:xfrm>
          <a:prstGeom prst="rect">
            <a:avLst/>
          </a:prstGeom>
          <a:noFill/>
        </p:spPr>
        <p:txBody>
          <a:bodyPr wrap="square" rtlCol="0">
            <a:spAutoFit/>
          </a:bodyPr>
          <a:lstStyle/>
          <a:p>
            <a:r>
              <a:rPr lang="en-US" sz="1400" dirty="0" smtClean="0"/>
              <a:t>From Jones et al., 2012</a:t>
            </a:r>
            <a:endParaRPr lang="en-US" sz="1400" dirty="0"/>
          </a:p>
        </p:txBody>
      </p:sp>
      <p:sp>
        <p:nvSpPr>
          <p:cNvPr id="15" name="Oval 14"/>
          <p:cNvSpPr/>
          <p:nvPr/>
        </p:nvSpPr>
        <p:spPr>
          <a:xfrm>
            <a:off x="7573877" y="1561218"/>
            <a:ext cx="710779" cy="636617"/>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8208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7218"/>
          </a:xfrm>
        </p:spPr>
        <p:txBody>
          <a:bodyPr>
            <a:normAutofit/>
          </a:bodyPr>
          <a:lstStyle/>
          <a:p>
            <a:r>
              <a:rPr lang="en-US" sz="3800" dirty="0" smtClean="0"/>
              <a:t>Understand </a:t>
            </a:r>
            <a:r>
              <a:rPr lang="en-US" sz="3800" dirty="0" err="1" smtClean="0"/>
              <a:t>SpatioTemporal</a:t>
            </a:r>
            <a:r>
              <a:rPr lang="en-US" sz="3800" dirty="0" smtClean="0"/>
              <a:t> Characteristics</a:t>
            </a:r>
            <a:endParaRPr lang="en-US" sz="3800" dirty="0"/>
          </a:p>
        </p:txBody>
      </p:sp>
      <p:pic>
        <p:nvPicPr>
          <p:cNvPr id="8" name="Picture 7" descr="DSCN196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6800" y="2197835"/>
            <a:ext cx="3352800" cy="2514600"/>
          </a:xfrm>
          <a:prstGeom prst="rect">
            <a:avLst/>
          </a:prstGeom>
        </p:spPr>
      </p:pic>
      <p:pic>
        <p:nvPicPr>
          <p:cNvPr id="5" name="Picture 4"/>
          <p:cNvPicPr>
            <a:picLocks noChangeAspect="1"/>
          </p:cNvPicPr>
          <p:nvPr/>
        </p:nvPicPr>
        <p:blipFill rotWithShape="1">
          <a:blip r:embed="rId4"/>
          <a:srcRect t="3410"/>
          <a:stretch/>
        </p:blipFill>
        <p:spPr>
          <a:xfrm>
            <a:off x="0" y="1035003"/>
            <a:ext cx="7878408" cy="5515220"/>
          </a:xfrm>
          <a:prstGeom prst="rect">
            <a:avLst/>
          </a:prstGeom>
        </p:spPr>
      </p:pic>
      <p:sp>
        <p:nvSpPr>
          <p:cNvPr id="14" name="TextBox 13"/>
          <p:cNvSpPr txBox="1"/>
          <p:nvPr/>
        </p:nvSpPr>
        <p:spPr>
          <a:xfrm>
            <a:off x="0" y="6550223"/>
            <a:ext cx="2094303" cy="307777"/>
          </a:xfrm>
          <a:prstGeom prst="rect">
            <a:avLst/>
          </a:prstGeom>
          <a:noFill/>
        </p:spPr>
        <p:txBody>
          <a:bodyPr wrap="square" rtlCol="0">
            <a:spAutoFit/>
          </a:bodyPr>
          <a:lstStyle/>
          <a:p>
            <a:r>
              <a:rPr lang="en-US" sz="1400" dirty="0" smtClean="0"/>
              <a:t>From </a:t>
            </a:r>
            <a:r>
              <a:rPr lang="en-US" sz="1400" dirty="0" err="1" smtClean="0"/>
              <a:t>Ruzycki</a:t>
            </a:r>
            <a:r>
              <a:rPr lang="en-US" sz="1400" dirty="0" smtClean="0"/>
              <a:t> et al., 2014</a:t>
            </a:r>
            <a:endParaRPr lang="en-US" sz="1400" dirty="0"/>
          </a:p>
        </p:txBody>
      </p:sp>
      <p:sp>
        <p:nvSpPr>
          <p:cNvPr id="16" name="Oval 15"/>
          <p:cNvSpPr/>
          <p:nvPr/>
        </p:nvSpPr>
        <p:spPr>
          <a:xfrm>
            <a:off x="1048689" y="1250017"/>
            <a:ext cx="512693" cy="402877"/>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0642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7218"/>
          </a:xfrm>
        </p:spPr>
        <p:txBody>
          <a:bodyPr>
            <a:normAutofit/>
          </a:bodyPr>
          <a:lstStyle/>
          <a:p>
            <a:r>
              <a:rPr lang="en-US" sz="3800" dirty="0" smtClean="0"/>
              <a:t>Understand </a:t>
            </a:r>
            <a:r>
              <a:rPr lang="en-US" sz="3800" dirty="0" err="1" smtClean="0"/>
              <a:t>SpatioTemporal</a:t>
            </a:r>
            <a:r>
              <a:rPr lang="en-US" sz="3800" dirty="0" smtClean="0"/>
              <a:t> Characteristics</a:t>
            </a:r>
            <a:endParaRPr lang="en-US" sz="3800" dirty="0"/>
          </a:p>
        </p:txBody>
      </p:sp>
      <p:pic>
        <p:nvPicPr>
          <p:cNvPr id="8" name="Picture 7" descr="DSCN196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6800" y="2197835"/>
            <a:ext cx="3352800" cy="2514600"/>
          </a:xfrm>
          <a:prstGeom prst="rect">
            <a:avLst/>
          </a:prstGeom>
        </p:spPr>
      </p:pic>
      <p:pic>
        <p:nvPicPr>
          <p:cNvPr id="3" name="Picture 2"/>
          <p:cNvPicPr>
            <a:picLocks noChangeAspect="1"/>
          </p:cNvPicPr>
          <p:nvPr/>
        </p:nvPicPr>
        <p:blipFill rotWithShape="1">
          <a:blip r:embed="rId4"/>
          <a:srcRect l="502" t="18417" r="93004" b="22785"/>
          <a:stretch/>
        </p:blipFill>
        <p:spPr>
          <a:xfrm>
            <a:off x="116521" y="1845359"/>
            <a:ext cx="263641" cy="3423939"/>
          </a:xfrm>
          <a:prstGeom prst="rect">
            <a:avLst/>
          </a:prstGeom>
        </p:spPr>
      </p:pic>
      <p:sp>
        <p:nvSpPr>
          <p:cNvPr id="15" name="TextBox 14"/>
          <p:cNvSpPr txBox="1"/>
          <p:nvPr/>
        </p:nvSpPr>
        <p:spPr>
          <a:xfrm>
            <a:off x="5150402" y="6503995"/>
            <a:ext cx="2094303" cy="307777"/>
          </a:xfrm>
          <a:prstGeom prst="rect">
            <a:avLst/>
          </a:prstGeom>
          <a:noFill/>
        </p:spPr>
        <p:txBody>
          <a:bodyPr wrap="square" rtlCol="0">
            <a:spAutoFit/>
          </a:bodyPr>
          <a:lstStyle/>
          <a:p>
            <a:r>
              <a:rPr lang="en-US" sz="1400" dirty="0" smtClean="0"/>
              <a:t>From Alberto et al., 2016</a:t>
            </a:r>
            <a:endParaRPr lang="en-US" sz="1400" dirty="0"/>
          </a:p>
        </p:txBody>
      </p:sp>
      <p:pic>
        <p:nvPicPr>
          <p:cNvPr id="10" name="Picture 9"/>
          <p:cNvPicPr>
            <a:picLocks noChangeAspect="1"/>
          </p:cNvPicPr>
          <p:nvPr/>
        </p:nvPicPr>
        <p:blipFill rotWithShape="1">
          <a:blip r:embed="rId4"/>
          <a:srcRect l="6951" t="47253"/>
          <a:stretch/>
        </p:blipFill>
        <p:spPr>
          <a:xfrm>
            <a:off x="380162" y="1845359"/>
            <a:ext cx="4210773" cy="3423940"/>
          </a:xfrm>
          <a:prstGeom prst="rect">
            <a:avLst/>
          </a:prstGeom>
        </p:spPr>
      </p:pic>
      <p:pic>
        <p:nvPicPr>
          <p:cNvPr id="9" name="Picture 8"/>
          <p:cNvPicPr>
            <a:picLocks noChangeAspect="1"/>
          </p:cNvPicPr>
          <p:nvPr/>
        </p:nvPicPr>
        <p:blipFill rotWithShape="1">
          <a:blip r:embed="rId4"/>
          <a:srcRect l="5826" b="51769"/>
          <a:stretch/>
        </p:blipFill>
        <p:spPr>
          <a:xfrm>
            <a:off x="4392851" y="1845358"/>
            <a:ext cx="4660775" cy="3423940"/>
          </a:xfrm>
          <a:prstGeom prst="rect">
            <a:avLst/>
          </a:prstGeom>
        </p:spPr>
      </p:pic>
    </p:spTree>
    <p:extLst>
      <p:ext uri="{BB962C8B-B14F-4D97-AF65-F5344CB8AC3E}">
        <p14:creationId xmlns:p14="http://schemas.microsoft.com/office/powerpoint/2010/main" val="579740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5388"/>
            <a:ext cx="8229600" cy="1143000"/>
          </a:xfrm>
        </p:spPr>
        <p:txBody>
          <a:bodyPr>
            <a:normAutofit fontScale="90000"/>
          </a:bodyPr>
          <a:lstStyle/>
          <a:p>
            <a:r>
              <a:rPr lang="en-US" dirty="0" smtClean="0"/>
              <a:t>Investigate Effects of Sampling Frequency on Load Estimation</a:t>
            </a:r>
            <a:endParaRPr lang="en-US" dirty="0"/>
          </a:p>
        </p:txBody>
      </p:sp>
      <p:pic>
        <p:nvPicPr>
          <p:cNvPr id="4" name="Picture 3"/>
          <p:cNvPicPr>
            <a:picLocks noChangeAspect="1"/>
          </p:cNvPicPr>
          <p:nvPr/>
        </p:nvPicPr>
        <p:blipFill rotWithShape="1">
          <a:blip r:embed="rId3"/>
          <a:srcRect b="2659"/>
          <a:stretch/>
        </p:blipFill>
        <p:spPr>
          <a:xfrm>
            <a:off x="-68040" y="1338388"/>
            <a:ext cx="4796667" cy="4210081"/>
          </a:xfrm>
          <a:prstGeom prst="rect">
            <a:avLst/>
          </a:prstGeom>
        </p:spPr>
      </p:pic>
      <p:pic>
        <p:nvPicPr>
          <p:cNvPr id="5" name="Picture 4"/>
          <p:cNvPicPr>
            <a:picLocks noChangeAspect="1"/>
          </p:cNvPicPr>
          <p:nvPr/>
        </p:nvPicPr>
        <p:blipFill rotWithShape="1">
          <a:blip r:embed="rId4"/>
          <a:srcRect b="-3097"/>
          <a:stretch/>
        </p:blipFill>
        <p:spPr>
          <a:xfrm>
            <a:off x="4649253" y="1408294"/>
            <a:ext cx="4540107" cy="4313745"/>
          </a:xfrm>
          <a:prstGeom prst="rect">
            <a:avLst/>
          </a:prstGeom>
        </p:spPr>
      </p:pic>
      <p:sp>
        <p:nvSpPr>
          <p:cNvPr id="6" name="TextBox 5"/>
          <p:cNvSpPr txBox="1"/>
          <p:nvPr/>
        </p:nvSpPr>
        <p:spPr>
          <a:xfrm>
            <a:off x="3795821" y="6559012"/>
            <a:ext cx="2094303" cy="307777"/>
          </a:xfrm>
          <a:prstGeom prst="rect">
            <a:avLst/>
          </a:prstGeom>
          <a:noFill/>
        </p:spPr>
        <p:txBody>
          <a:bodyPr wrap="square" rtlCol="0">
            <a:spAutoFit/>
          </a:bodyPr>
          <a:lstStyle/>
          <a:p>
            <a:r>
              <a:rPr lang="en-US" sz="1400" dirty="0" smtClean="0"/>
              <a:t>From Jones et al., 2012</a:t>
            </a:r>
            <a:endParaRPr lang="en-US" sz="1400" dirty="0"/>
          </a:p>
        </p:txBody>
      </p:sp>
      <p:pic>
        <p:nvPicPr>
          <p:cNvPr id="7" name="Picture 6" descr="IMG_274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7545" y="5267237"/>
            <a:ext cx="2121017" cy="1590763"/>
          </a:xfrm>
          <a:prstGeom prst="rect">
            <a:avLst/>
          </a:prstGeom>
        </p:spPr>
      </p:pic>
      <p:pic>
        <p:nvPicPr>
          <p:cNvPr id="8" name="Picture 7" descr="IMG_2734.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4697" y="5267238"/>
            <a:ext cx="2121016" cy="1590762"/>
          </a:xfrm>
          <a:prstGeom prst="rect">
            <a:avLst/>
          </a:prstGeom>
        </p:spPr>
      </p:pic>
      <p:sp>
        <p:nvSpPr>
          <p:cNvPr id="9" name="TextBox 8"/>
          <p:cNvSpPr txBox="1"/>
          <p:nvPr/>
        </p:nvSpPr>
        <p:spPr>
          <a:xfrm>
            <a:off x="2447518" y="6439202"/>
            <a:ext cx="1118195" cy="369332"/>
          </a:xfrm>
          <a:prstGeom prst="rect">
            <a:avLst/>
          </a:prstGeom>
          <a:noFill/>
        </p:spPr>
        <p:txBody>
          <a:bodyPr wrap="square" rtlCol="0">
            <a:spAutoFit/>
          </a:bodyPr>
          <a:lstStyle/>
          <a:p>
            <a:pPr algn="r"/>
            <a:r>
              <a:rPr lang="en-US" dirty="0" smtClean="0">
                <a:solidFill>
                  <a:srgbClr val="FFFFFF"/>
                </a:solidFill>
              </a:rPr>
              <a:t>Paradise</a:t>
            </a:r>
            <a:endParaRPr lang="en-US" dirty="0">
              <a:solidFill>
                <a:srgbClr val="FFFFFF"/>
              </a:solidFill>
            </a:endParaRPr>
          </a:p>
        </p:txBody>
      </p:sp>
      <p:sp>
        <p:nvSpPr>
          <p:cNvPr id="10" name="TextBox 9"/>
          <p:cNvSpPr txBox="1"/>
          <p:nvPr/>
        </p:nvSpPr>
        <p:spPr>
          <a:xfrm>
            <a:off x="6886975" y="6452203"/>
            <a:ext cx="1118195" cy="369332"/>
          </a:xfrm>
          <a:prstGeom prst="rect">
            <a:avLst/>
          </a:prstGeom>
          <a:noFill/>
        </p:spPr>
        <p:txBody>
          <a:bodyPr wrap="square" rtlCol="0">
            <a:spAutoFit/>
          </a:bodyPr>
          <a:lstStyle/>
          <a:p>
            <a:pPr algn="r"/>
            <a:r>
              <a:rPr lang="en-US" dirty="0" smtClean="0">
                <a:solidFill>
                  <a:srgbClr val="FFFFFF"/>
                </a:solidFill>
              </a:rPr>
              <a:t>Mendon</a:t>
            </a:r>
            <a:endParaRPr lang="en-US" dirty="0">
              <a:solidFill>
                <a:srgbClr val="FFFFFF"/>
              </a:solidFill>
            </a:endParaRPr>
          </a:p>
        </p:txBody>
      </p:sp>
    </p:spTree>
    <p:extLst>
      <p:ext uri="{BB962C8B-B14F-4D97-AF65-F5344CB8AC3E}">
        <p14:creationId xmlns:p14="http://schemas.microsoft.com/office/powerpoint/2010/main" val="2211195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20420"/>
          </a:xfrm>
        </p:spPr>
        <p:txBody>
          <a:bodyPr>
            <a:normAutofit fontScale="90000"/>
          </a:bodyPr>
          <a:lstStyle/>
          <a:p>
            <a:r>
              <a:rPr lang="en-US" dirty="0" smtClean="0"/>
              <a:t>Assess Compliance with Numeric </a:t>
            </a:r>
            <a:r>
              <a:rPr lang="en-US" dirty="0"/>
              <a:t>C</a:t>
            </a:r>
            <a:r>
              <a:rPr lang="en-US" dirty="0" smtClean="0"/>
              <a:t>riteria</a:t>
            </a:r>
            <a:endParaRPr lang="en-US" dirty="0"/>
          </a:p>
        </p:txBody>
      </p:sp>
      <p:pic>
        <p:nvPicPr>
          <p:cNvPr id="4" name="Picture 3"/>
          <p:cNvPicPr>
            <a:picLocks noChangeAspect="1"/>
          </p:cNvPicPr>
          <p:nvPr/>
        </p:nvPicPr>
        <p:blipFill rotWithShape="1">
          <a:blip r:embed="rId3"/>
          <a:srcRect t="5254" b="16744"/>
          <a:stretch/>
        </p:blipFill>
        <p:spPr>
          <a:xfrm>
            <a:off x="0" y="1001975"/>
            <a:ext cx="9144000" cy="3153551"/>
          </a:xfrm>
          <a:prstGeom prst="rect">
            <a:avLst/>
          </a:prstGeom>
        </p:spPr>
      </p:pic>
      <p:pic>
        <p:nvPicPr>
          <p:cNvPr id="7" name="Picture 6" descr="IMG_274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1614" y="4123444"/>
            <a:ext cx="3646074" cy="2734556"/>
          </a:xfrm>
          <a:prstGeom prst="rect">
            <a:avLst/>
          </a:prstGeom>
        </p:spPr>
      </p:pic>
      <p:pic>
        <p:nvPicPr>
          <p:cNvPr id="8" name="Picture 7" descr="IMG_273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0146" y="4123444"/>
            <a:ext cx="3646075" cy="2734556"/>
          </a:xfrm>
          <a:prstGeom prst="rect">
            <a:avLst/>
          </a:prstGeom>
        </p:spPr>
      </p:pic>
      <p:sp>
        <p:nvSpPr>
          <p:cNvPr id="9" name="TextBox 8"/>
          <p:cNvSpPr txBox="1"/>
          <p:nvPr/>
        </p:nvSpPr>
        <p:spPr>
          <a:xfrm>
            <a:off x="3508026" y="6439202"/>
            <a:ext cx="1118195" cy="369332"/>
          </a:xfrm>
          <a:prstGeom prst="rect">
            <a:avLst/>
          </a:prstGeom>
          <a:noFill/>
        </p:spPr>
        <p:txBody>
          <a:bodyPr wrap="square" rtlCol="0">
            <a:spAutoFit/>
          </a:bodyPr>
          <a:lstStyle/>
          <a:p>
            <a:pPr algn="r"/>
            <a:r>
              <a:rPr lang="en-US" dirty="0" smtClean="0">
                <a:solidFill>
                  <a:srgbClr val="FFFFFF"/>
                </a:solidFill>
              </a:rPr>
              <a:t>Paradise</a:t>
            </a:r>
            <a:endParaRPr lang="en-US" dirty="0">
              <a:solidFill>
                <a:srgbClr val="FFFFFF"/>
              </a:solidFill>
            </a:endParaRPr>
          </a:p>
        </p:txBody>
      </p:sp>
      <p:sp>
        <p:nvSpPr>
          <p:cNvPr id="10" name="TextBox 9"/>
          <p:cNvSpPr txBox="1"/>
          <p:nvPr/>
        </p:nvSpPr>
        <p:spPr>
          <a:xfrm>
            <a:off x="7559493" y="6428901"/>
            <a:ext cx="1118195" cy="369332"/>
          </a:xfrm>
          <a:prstGeom prst="rect">
            <a:avLst/>
          </a:prstGeom>
          <a:noFill/>
        </p:spPr>
        <p:txBody>
          <a:bodyPr wrap="square" rtlCol="0">
            <a:spAutoFit/>
          </a:bodyPr>
          <a:lstStyle/>
          <a:p>
            <a:pPr algn="r"/>
            <a:r>
              <a:rPr lang="en-US" dirty="0" smtClean="0">
                <a:solidFill>
                  <a:srgbClr val="FFFFFF"/>
                </a:solidFill>
              </a:rPr>
              <a:t>Mendon</a:t>
            </a:r>
            <a:endParaRPr lang="en-US" dirty="0">
              <a:solidFill>
                <a:srgbClr val="FFFFFF"/>
              </a:solidFill>
            </a:endParaRPr>
          </a:p>
        </p:txBody>
      </p:sp>
      <p:sp>
        <p:nvSpPr>
          <p:cNvPr id="11" name="TextBox 10"/>
          <p:cNvSpPr txBox="1"/>
          <p:nvPr/>
        </p:nvSpPr>
        <p:spPr>
          <a:xfrm>
            <a:off x="8188057" y="3613734"/>
            <a:ext cx="1104576" cy="523220"/>
          </a:xfrm>
          <a:prstGeom prst="rect">
            <a:avLst/>
          </a:prstGeom>
          <a:noFill/>
        </p:spPr>
        <p:txBody>
          <a:bodyPr wrap="square" rtlCol="0">
            <a:spAutoFit/>
          </a:bodyPr>
          <a:lstStyle/>
          <a:p>
            <a:r>
              <a:rPr lang="en-US" sz="1400" dirty="0" smtClean="0"/>
              <a:t>From Jones et al., 2012</a:t>
            </a:r>
            <a:endParaRPr lang="en-US" sz="1400" dirty="0"/>
          </a:p>
        </p:txBody>
      </p:sp>
    </p:spTree>
    <p:extLst>
      <p:ext uri="{BB962C8B-B14F-4D97-AF65-F5344CB8AC3E}">
        <p14:creationId xmlns:p14="http://schemas.microsoft.com/office/powerpoint/2010/main" val="2269700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918558"/>
            <a:ext cx="7281976" cy="5111615"/>
          </a:xfrm>
          <a:prstGeom prst="rect">
            <a:avLst/>
          </a:prstGeom>
        </p:spPr>
      </p:pic>
      <p:sp>
        <p:nvSpPr>
          <p:cNvPr id="7" name="Title 1"/>
          <p:cNvSpPr txBox="1">
            <a:spLocks/>
          </p:cNvSpPr>
          <p:nvPr/>
        </p:nvSpPr>
        <p:spPr>
          <a:xfrm>
            <a:off x="0" y="0"/>
            <a:ext cx="9144000" cy="918558"/>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2C7C9F"/>
                </a:solidFill>
              </a:rPr>
              <a:t>Assess Compliance with Numeric Criteria</a:t>
            </a:r>
            <a:endParaRPr lang="en-US" dirty="0">
              <a:solidFill>
                <a:srgbClr val="2C7C9F"/>
              </a:solidFill>
            </a:endParaRPr>
          </a:p>
        </p:txBody>
      </p:sp>
      <p:pic>
        <p:nvPicPr>
          <p:cNvPr id="8" name="Picture 7"/>
          <p:cNvPicPr>
            <a:picLocks noChangeAspect="1"/>
          </p:cNvPicPr>
          <p:nvPr/>
        </p:nvPicPr>
        <p:blipFill>
          <a:blip r:embed="rId4"/>
          <a:stretch>
            <a:fillRect/>
          </a:stretch>
        </p:blipFill>
        <p:spPr>
          <a:xfrm>
            <a:off x="5718202" y="3920948"/>
            <a:ext cx="3329370" cy="2506743"/>
          </a:xfrm>
          <a:prstGeom prst="rect">
            <a:avLst/>
          </a:prstGeom>
        </p:spPr>
      </p:pic>
      <p:sp>
        <p:nvSpPr>
          <p:cNvPr id="10" name="Oval 9"/>
          <p:cNvSpPr/>
          <p:nvPr/>
        </p:nvSpPr>
        <p:spPr>
          <a:xfrm>
            <a:off x="4269678" y="4687961"/>
            <a:ext cx="67558" cy="486359"/>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7049697" y="6561763"/>
            <a:ext cx="2094303" cy="307777"/>
          </a:xfrm>
          <a:prstGeom prst="rect">
            <a:avLst/>
          </a:prstGeom>
          <a:noFill/>
        </p:spPr>
        <p:txBody>
          <a:bodyPr wrap="square" rtlCol="0">
            <a:spAutoFit/>
          </a:bodyPr>
          <a:lstStyle/>
          <a:p>
            <a:r>
              <a:rPr lang="en-US" sz="1400" dirty="0" smtClean="0"/>
              <a:t>From </a:t>
            </a:r>
            <a:r>
              <a:rPr lang="en-US" sz="1400" dirty="0" err="1" smtClean="0"/>
              <a:t>Sherrif</a:t>
            </a:r>
            <a:r>
              <a:rPr lang="en-US" sz="1400" dirty="0" smtClean="0"/>
              <a:t> et al., 2015</a:t>
            </a:r>
            <a:endParaRPr lang="en-US" sz="1400" dirty="0"/>
          </a:p>
        </p:txBody>
      </p:sp>
    </p:spTree>
    <p:extLst>
      <p:ext uri="{BB962C8B-B14F-4D97-AF65-F5344CB8AC3E}">
        <p14:creationId xmlns:p14="http://schemas.microsoft.com/office/powerpoint/2010/main" val="890152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8558"/>
          </a:xfrm>
        </p:spPr>
        <p:txBody>
          <a:bodyPr>
            <a:normAutofit/>
          </a:bodyPr>
          <a:lstStyle/>
          <a:p>
            <a:r>
              <a:rPr lang="en-US" dirty="0" smtClean="0">
                <a:cs typeface="Helvetica"/>
              </a:rPr>
              <a:t>Surrogate Relationships</a:t>
            </a:r>
            <a:endParaRPr lang="en-US" dirty="0">
              <a:cs typeface="Helvetica"/>
            </a:endParaRPr>
          </a:p>
        </p:txBody>
      </p:sp>
      <p:sp>
        <p:nvSpPr>
          <p:cNvPr id="3" name="Content Placeholder 2"/>
          <p:cNvSpPr>
            <a:spLocks noGrp="1"/>
          </p:cNvSpPr>
          <p:nvPr>
            <p:ph idx="1"/>
          </p:nvPr>
        </p:nvSpPr>
        <p:spPr>
          <a:xfrm>
            <a:off x="457200" y="3695161"/>
            <a:ext cx="8351982" cy="3044607"/>
          </a:xfrm>
        </p:spPr>
        <p:txBody>
          <a:bodyPr>
            <a:normAutofit/>
          </a:bodyPr>
          <a:lstStyle/>
          <a:p>
            <a:r>
              <a:rPr lang="en-US" b="1" dirty="0" smtClean="0">
                <a:latin typeface="+mj-lt"/>
                <a:cs typeface="Helvetica"/>
              </a:rPr>
              <a:t>Discharge</a:t>
            </a:r>
            <a:r>
              <a:rPr lang="en-US" dirty="0" smtClean="0">
                <a:latin typeface="+mj-lt"/>
                <a:cs typeface="Helvetica"/>
              </a:rPr>
              <a:t> was the first surrogate, and is still used, but has been shown inadequate to capture the behavior of most constituents (especially particle-based) due to hysteresis.</a:t>
            </a:r>
          </a:p>
          <a:p>
            <a:r>
              <a:rPr lang="en-US" b="1" dirty="0" smtClean="0">
                <a:latin typeface="+mj-lt"/>
                <a:cs typeface="Helvetica"/>
              </a:rPr>
              <a:t>Turbidity</a:t>
            </a:r>
            <a:r>
              <a:rPr lang="en-US" dirty="0" smtClean="0">
                <a:latin typeface="+mj-lt"/>
                <a:cs typeface="Helvetica"/>
              </a:rPr>
              <a:t> (for particle-based constituents),</a:t>
            </a:r>
            <a:br>
              <a:rPr lang="en-US" dirty="0" smtClean="0">
                <a:latin typeface="+mj-lt"/>
                <a:cs typeface="Helvetica"/>
              </a:rPr>
            </a:br>
            <a:r>
              <a:rPr lang="en-US" b="1" dirty="0" smtClean="0">
                <a:latin typeface="+mj-lt"/>
                <a:cs typeface="Helvetica"/>
              </a:rPr>
              <a:t>Specific conductance </a:t>
            </a:r>
            <a:r>
              <a:rPr lang="en-US" dirty="0" smtClean="0">
                <a:latin typeface="+mj-lt"/>
                <a:cs typeface="Helvetica"/>
              </a:rPr>
              <a:t>(for dissolved constituents), </a:t>
            </a:r>
            <a:br>
              <a:rPr lang="en-US" dirty="0" smtClean="0">
                <a:latin typeface="+mj-lt"/>
                <a:cs typeface="Helvetica"/>
              </a:rPr>
            </a:br>
            <a:r>
              <a:rPr lang="en-US" b="1" dirty="0" err="1" smtClean="0">
                <a:latin typeface="+mj-lt"/>
                <a:cs typeface="Helvetica"/>
              </a:rPr>
              <a:t>fDOM</a:t>
            </a:r>
            <a:r>
              <a:rPr lang="en-US" dirty="0" smtClean="0">
                <a:latin typeface="+mj-lt"/>
                <a:cs typeface="Helvetica"/>
              </a:rPr>
              <a:t> successfully being used as surrogates. </a:t>
            </a:r>
          </a:p>
          <a:p>
            <a:endParaRPr lang="en-US" dirty="0">
              <a:latin typeface="+mj-lt"/>
              <a:cs typeface="Helvetica"/>
            </a:endParaRPr>
          </a:p>
        </p:txBody>
      </p:sp>
      <p:sp>
        <p:nvSpPr>
          <p:cNvPr id="4" name="TextBox 3"/>
          <p:cNvSpPr txBox="1"/>
          <p:nvPr/>
        </p:nvSpPr>
        <p:spPr>
          <a:xfrm>
            <a:off x="457200" y="1086834"/>
            <a:ext cx="2434290" cy="1015663"/>
          </a:xfrm>
          <a:prstGeom prst="rect">
            <a:avLst/>
          </a:prstGeom>
          <a:noFill/>
        </p:spPr>
        <p:txBody>
          <a:bodyPr wrap="square" rtlCol="0">
            <a:spAutoFit/>
          </a:bodyPr>
          <a:lstStyle/>
          <a:p>
            <a:r>
              <a:rPr lang="en-US" sz="2000" b="1" dirty="0" smtClean="0">
                <a:solidFill>
                  <a:schemeClr val="tx1">
                    <a:lumMod val="65000"/>
                    <a:lumOff val="35000"/>
                  </a:schemeClr>
                </a:solidFill>
                <a:latin typeface="+mj-lt"/>
                <a:cs typeface="Helvetica"/>
              </a:rPr>
              <a:t>One parameter </a:t>
            </a:r>
            <a:r>
              <a:rPr lang="en-US" sz="2000" dirty="0" smtClean="0">
                <a:solidFill>
                  <a:schemeClr val="tx1">
                    <a:lumMod val="65000"/>
                    <a:lumOff val="35000"/>
                  </a:schemeClr>
                </a:solidFill>
                <a:latin typeface="+mj-lt"/>
                <a:cs typeface="Helvetica"/>
              </a:rPr>
              <a:t/>
            </a:r>
            <a:br>
              <a:rPr lang="en-US" sz="2000" dirty="0" smtClean="0">
                <a:solidFill>
                  <a:schemeClr val="tx1">
                    <a:lumMod val="65000"/>
                    <a:lumOff val="35000"/>
                  </a:schemeClr>
                </a:solidFill>
                <a:latin typeface="+mj-lt"/>
                <a:cs typeface="Helvetica"/>
              </a:rPr>
            </a:br>
            <a:r>
              <a:rPr lang="en-US" sz="2000" dirty="0" smtClean="0">
                <a:solidFill>
                  <a:schemeClr val="tx1">
                    <a:lumMod val="65000"/>
                    <a:lumOff val="35000"/>
                  </a:schemeClr>
                </a:solidFill>
                <a:latin typeface="+mj-lt"/>
                <a:cs typeface="Helvetica"/>
              </a:rPr>
              <a:t>(easily measured at high frequency)</a:t>
            </a:r>
            <a:endParaRPr lang="en-US" sz="2000" dirty="0">
              <a:solidFill>
                <a:schemeClr val="tx1">
                  <a:lumMod val="65000"/>
                  <a:lumOff val="35000"/>
                </a:schemeClr>
              </a:solidFill>
              <a:latin typeface="+mj-lt"/>
              <a:cs typeface="Helvetica"/>
            </a:endParaRPr>
          </a:p>
        </p:txBody>
      </p:sp>
      <p:sp>
        <p:nvSpPr>
          <p:cNvPr id="5" name="TextBox 4"/>
          <p:cNvSpPr txBox="1"/>
          <p:nvPr/>
        </p:nvSpPr>
        <p:spPr>
          <a:xfrm>
            <a:off x="6313438" y="1086834"/>
            <a:ext cx="2495744" cy="1015663"/>
          </a:xfrm>
          <a:prstGeom prst="rect">
            <a:avLst/>
          </a:prstGeom>
          <a:noFill/>
        </p:spPr>
        <p:txBody>
          <a:bodyPr wrap="square" rtlCol="0">
            <a:spAutoFit/>
          </a:bodyPr>
          <a:lstStyle/>
          <a:p>
            <a:r>
              <a:rPr lang="en-US" sz="2000" b="1" dirty="0">
                <a:solidFill>
                  <a:schemeClr val="tx1">
                    <a:lumMod val="65000"/>
                    <a:lumOff val="35000"/>
                  </a:schemeClr>
                </a:solidFill>
                <a:latin typeface="+mj-lt"/>
                <a:cs typeface="Helvetica"/>
              </a:rPr>
              <a:t>A</a:t>
            </a:r>
            <a:r>
              <a:rPr lang="en-US" sz="2000" b="1" dirty="0" smtClean="0">
                <a:solidFill>
                  <a:schemeClr val="tx1">
                    <a:lumMod val="65000"/>
                    <a:lumOff val="35000"/>
                  </a:schemeClr>
                </a:solidFill>
                <a:latin typeface="+mj-lt"/>
                <a:cs typeface="Helvetica"/>
              </a:rPr>
              <a:t>nother parameter </a:t>
            </a:r>
            <a:r>
              <a:rPr lang="en-US" sz="2000" dirty="0" smtClean="0">
                <a:solidFill>
                  <a:schemeClr val="tx1">
                    <a:lumMod val="65000"/>
                    <a:lumOff val="35000"/>
                  </a:schemeClr>
                </a:solidFill>
                <a:latin typeface="+mj-lt"/>
                <a:cs typeface="Helvetica"/>
              </a:rPr>
              <a:t>(difficult to measure directly)</a:t>
            </a:r>
          </a:p>
        </p:txBody>
      </p:sp>
      <p:cxnSp>
        <p:nvCxnSpPr>
          <p:cNvPr id="7" name="Straight Arrow Connector 6"/>
          <p:cNvCxnSpPr/>
          <p:nvPr/>
        </p:nvCxnSpPr>
        <p:spPr>
          <a:xfrm>
            <a:off x="2828778" y="1473076"/>
            <a:ext cx="3421948" cy="0"/>
          </a:xfrm>
          <a:prstGeom prst="straightConnector1">
            <a:avLst/>
          </a:prstGeom>
          <a:ln w="38100" cmpd="sng">
            <a:solidFill>
              <a:schemeClr val="tx1">
                <a:lumMod val="65000"/>
                <a:lumOff val="35000"/>
              </a:schemeClr>
            </a:solidFill>
            <a:tailEnd type="arrow"/>
          </a:ln>
        </p:spPr>
        <p:style>
          <a:lnRef idx="3">
            <a:schemeClr val="dk1"/>
          </a:lnRef>
          <a:fillRef idx="0">
            <a:schemeClr val="dk1"/>
          </a:fillRef>
          <a:effectRef idx="2">
            <a:schemeClr val="dk1"/>
          </a:effectRef>
          <a:fontRef idx="minor">
            <a:schemeClr val="tx1"/>
          </a:fontRef>
        </p:style>
      </p:cxnSp>
      <p:sp>
        <p:nvSpPr>
          <p:cNvPr id="8" name="TextBox 7"/>
          <p:cNvSpPr txBox="1"/>
          <p:nvPr/>
        </p:nvSpPr>
        <p:spPr>
          <a:xfrm>
            <a:off x="2991969" y="1046451"/>
            <a:ext cx="3561295" cy="400110"/>
          </a:xfrm>
          <a:prstGeom prst="rect">
            <a:avLst/>
          </a:prstGeom>
          <a:noFill/>
        </p:spPr>
        <p:txBody>
          <a:bodyPr wrap="square" rtlCol="0">
            <a:spAutoFit/>
          </a:bodyPr>
          <a:lstStyle/>
          <a:p>
            <a:r>
              <a:rPr lang="en-US" sz="2000" dirty="0" smtClean="0">
                <a:solidFill>
                  <a:schemeClr val="tx1">
                    <a:lumMod val="65000"/>
                    <a:lumOff val="35000"/>
                  </a:schemeClr>
                </a:solidFill>
                <a:latin typeface="+mj-lt"/>
                <a:cs typeface="Helvetica"/>
              </a:rPr>
              <a:t>used as a proxy to estimate</a:t>
            </a:r>
            <a:endParaRPr lang="en-US" sz="2000" dirty="0">
              <a:solidFill>
                <a:schemeClr val="tx1">
                  <a:lumMod val="65000"/>
                  <a:lumOff val="35000"/>
                </a:schemeClr>
              </a:solidFill>
              <a:latin typeface="+mj-lt"/>
              <a:cs typeface="Helvetica"/>
            </a:endParaRPr>
          </a:p>
        </p:txBody>
      </p:sp>
      <p:pic>
        <p:nvPicPr>
          <p:cNvPr id="19" name="Picture 18"/>
          <p:cNvPicPr>
            <a:picLocks noChangeAspect="1"/>
          </p:cNvPicPr>
          <p:nvPr/>
        </p:nvPicPr>
        <p:blipFill>
          <a:blip r:embed="rId3"/>
          <a:stretch>
            <a:fillRect/>
          </a:stretch>
        </p:blipFill>
        <p:spPr>
          <a:xfrm>
            <a:off x="3192407" y="1608175"/>
            <a:ext cx="2599648" cy="1745051"/>
          </a:xfrm>
          <a:prstGeom prst="rect">
            <a:avLst/>
          </a:prstGeom>
        </p:spPr>
      </p:pic>
    </p:spTree>
    <p:extLst>
      <p:ext uri="{BB962C8B-B14F-4D97-AF65-F5344CB8AC3E}">
        <p14:creationId xmlns:p14="http://schemas.microsoft.com/office/powerpoint/2010/main" val="2633484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195375" y="856682"/>
            <a:ext cx="6096274" cy="6012857"/>
          </a:xfrm>
          <a:prstGeom prst="rect">
            <a:avLst/>
          </a:prstGeom>
        </p:spPr>
      </p:pic>
      <p:sp>
        <p:nvSpPr>
          <p:cNvPr id="7" name="Title 1"/>
          <p:cNvSpPr txBox="1">
            <a:spLocks/>
          </p:cNvSpPr>
          <p:nvPr/>
        </p:nvSpPr>
        <p:spPr>
          <a:xfrm>
            <a:off x="0" y="0"/>
            <a:ext cx="9144000" cy="918558"/>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2C7C9F"/>
                </a:solidFill>
              </a:rPr>
              <a:t>Assess Compliance with Numeric Criteria</a:t>
            </a:r>
            <a:endParaRPr lang="en-US" dirty="0">
              <a:solidFill>
                <a:srgbClr val="2C7C9F"/>
              </a:solidFill>
            </a:endParaRPr>
          </a:p>
        </p:txBody>
      </p:sp>
      <p:sp>
        <p:nvSpPr>
          <p:cNvPr id="8" name="TextBox 7"/>
          <p:cNvSpPr txBox="1"/>
          <p:nvPr/>
        </p:nvSpPr>
        <p:spPr>
          <a:xfrm>
            <a:off x="6823377" y="6561763"/>
            <a:ext cx="2320624" cy="307777"/>
          </a:xfrm>
          <a:prstGeom prst="rect">
            <a:avLst/>
          </a:prstGeom>
          <a:noFill/>
        </p:spPr>
        <p:txBody>
          <a:bodyPr wrap="square" rtlCol="0">
            <a:spAutoFit/>
          </a:bodyPr>
          <a:lstStyle/>
          <a:p>
            <a:r>
              <a:rPr lang="en-US" sz="1400" dirty="0" smtClean="0"/>
              <a:t>From Thompson et al., 2013</a:t>
            </a:r>
            <a:endParaRPr lang="en-US" sz="1400" dirty="0"/>
          </a:p>
        </p:txBody>
      </p:sp>
    </p:spTree>
    <p:extLst>
      <p:ext uri="{BB962C8B-B14F-4D97-AF65-F5344CB8AC3E}">
        <p14:creationId xmlns:p14="http://schemas.microsoft.com/office/powerpoint/2010/main" val="890152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13"/>
            <a:ext cx="8229600" cy="871654"/>
          </a:xfrm>
        </p:spPr>
        <p:txBody>
          <a:bodyPr/>
          <a:lstStyle/>
          <a:p>
            <a:r>
              <a:rPr lang="en-US" dirty="0" smtClean="0"/>
              <a:t>Comparison to WQ Models</a:t>
            </a:r>
            <a:endParaRPr lang="en-US" dirty="0"/>
          </a:p>
        </p:txBody>
      </p:sp>
      <p:pic>
        <p:nvPicPr>
          <p:cNvPr id="4" name="Picture 3"/>
          <p:cNvPicPr>
            <a:picLocks noChangeAspect="1"/>
          </p:cNvPicPr>
          <p:nvPr/>
        </p:nvPicPr>
        <p:blipFill rotWithShape="1">
          <a:blip r:embed="rId3"/>
          <a:srcRect l="33986"/>
          <a:stretch/>
        </p:blipFill>
        <p:spPr>
          <a:xfrm>
            <a:off x="322083" y="1457980"/>
            <a:ext cx="8686800" cy="4530902"/>
          </a:xfrm>
          <a:prstGeom prst="rect">
            <a:avLst/>
          </a:prstGeom>
        </p:spPr>
      </p:pic>
      <p:sp>
        <p:nvSpPr>
          <p:cNvPr id="5" name="TextBox 4"/>
          <p:cNvSpPr txBox="1"/>
          <p:nvPr/>
        </p:nvSpPr>
        <p:spPr>
          <a:xfrm>
            <a:off x="6661237" y="6561763"/>
            <a:ext cx="2482763" cy="307777"/>
          </a:xfrm>
          <a:prstGeom prst="rect">
            <a:avLst/>
          </a:prstGeom>
          <a:noFill/>
        </p:spPr>
        <p:txBody>
          <a:bodyPr wrap="square" rtlCol="0">
            <a:spAutoFit/>
          </a:bodyPr>
          <a:lstStyle/>
          <a:p>
            <a:r>
              <a:rPr lang="en-US" sz="1400" dirty="0" smtClean="0"/>
              <a:t>From Kim and </a:t>
            </a:r>
            <a:r>
              <a:rPr lang="en-US" sz="1400" dirty="0" err="1" smtClean="0"/>
              <a:t>Furumai</a:t>
            </a:r>
            <a:r>
              <a:rPr lang="en-US" sz="1400" dirty="0" smtClean="0"/>
              <a:t>, 2013</a:t>
            </a:r>
            <a:endParaRPr lang="en-US" sz="1400" dirty="0"/>
          </a:p>
        </p:txBody>
      </p:sp>
    </p:spTree>
    <p:extLst>
      <p:ext uri="{BB962C8B-B14F-4D97-AF65-F5344CB8AC3E}">
        <p14:creationId xmlns:p14="http://schemas.microsoft.com/office/powerpoint/2010/main" val="1113010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Surrogate Measures for Increasing Number of Eco-Regions and Stream Types</a:t>
            </a:r>
            <a:endParaRPr lang="en-US" dirty="0"/>
          </a:p>
        </p:txBody>
      </p:sp>
      <p:sp>
        <p:nvSpPr>
          <p:cNvPr id="3" name="Content Placeholder 2"/>
          <p:cNvSpPr>
            <a:spLocks noGrp="1"/>
          </p:cNvSpPr>
          <p:nvPr>
            <p:ph idx="1"/>
          </p:nvPr>
        </p:nvSpPr>
        <p:spPr>
          <a:xfrm>
            <a:off x="281544" y="1600200"/>
            <a:ext cx="8686800" cy="5257800"/>
          </a:xfrm>
        </p:spPr>
        <p:txBody>
          <a:bodyPr>
            <a:normAutofit/>
          </a:bodyPr>
          <a:lstStyle/>
          <a:p>
            <a:pPr>
              <a:spcBef>
                <a:spcPts val="0"/>
              </a:spcBef>
            </a:pPr>
            <a:r>
              <a:rPr lang="en-US" b="1" dirty="0" smtClean="0">
                <a:effectLst/>
              </a:rPr>
              <a:t>Alberto et al., 2016: </a:t>
            </a:r>
            <a:r>
              <a:rPr lang="en-US" dirty="0" smtClean="0">
                <a:effectLst/>
              </a:rPr>
              <a:t>Prince Edward Island: 3 different rivers, snow cover in winter, row crops, low slopes.</a:t>
            </a:r>
          </a:p>
          <a:p>
            <a:pPr>
              <a:spcBef>
                <a:spcPts val="0"/>
              </a:spcBef>
            </a:pPr>
            <a:r>
              <a:rPr lang="en-US" b="1" dirty="0" smtClean="0"/>
              <a:t>Ballantine and Davies-Colley, 2016: </a:t>
            </a:r>
            <a:r>
              <a:rPr lang="en-US" dirty="0" smtClean="0"/>
              <a:t>Intensively-agricultural (dairy) New Zealand watershed. Used for TN, TP, </a:t>
            </a:r>
            <a:r>
              <a:rPr lang="en-US" dirty="0" err="1" smtClean="0"/>
              <a:t>E.coli</a:t>
            </a:r>
            <a:r>
              <a:rPr lang="en-US" dirty="0" smtClean="0"/>
              <a:t>, DRP, NO3.</a:t>
            </a:r>
          </a:p>
          <a:p>
            <a:pPr>
              <a:spcBef>
                <a:spcPts val="0"/>
              </a:spcBef>
            </a:pPr>
            <a:r>
              <a:rPr lang="en-US" b="1" dirty="0" err="1" smtClean="0"/>
              <a:t>Ruzycki</a:t>
            </a:r>
            <a:r>
              <a:rPr lang="en-US" b="1" dirty="0" smtClean="0"/>
              <a:t> et al. 2014: </a:t>
            </a:r>
            <a:r>
              <a:rPr lang="en-US" dirty="0" smtClean="0"/>
              <a:t>Flashy, </a:t>
            </a:r>
            <a:r>
              <a:rPr lang="en-US" dirty="0" err="1" smtClean="0"/>
              <a:t>coldwater</a:t>
            </a:r>
            <a:r>
              <a:rPr lang="en-US" dirty="0" smtClean="0"/>
              <a:t> lake Superior streams. Forested, under urban development</a:t>
            </a:r>
          </a:p>
          <a:p>
            <a:pPr>
              <a:spcBef>
                <a:spcPts val="0"/>
              </a:spcBef>
            </a:pPr>
            <a:r>
              <a:rPr lang="en-US" b="1" dirty="0" err="1" smtClean="0"/>
              <a:t>Skarvobik</a:t>
            </a:r>
            <a:r>
              <a:rPr lang="en-US" b="1" dirty="0" smtClean="0"/>
              <a:t> and </a:t>
            </a:r>
            <a:r>
              <a:rPr lang="en-US" b="1" dirty="0" err="1" smtClean="0"/>
              <a:t>Roseth</a:t>
            </a:r>
            <a:r>
              <a:rPr lang="en-US" b="1" dirty="0" smtClean="0"/>
              <a:t>, 2015: </a:t>
            </a:r>
            <a:r>
              <a:rPr lang="en-US" dirty="0" smtClean="0"/>
              <a:t>Norwegian streams affected by road construction and road salt.</a:t>
            </a:r>
          </a:p>
          <a:p>
            <a:pPr>
              <a:spcBef>
                <a:spcPts val="0"/>
              </a:spcBef>
            </a:pPr>
            <a:r>
              <a:rPr lang="en-US" b="1" dirty="0" err="1" smtClean="0"/>
              <a:t>Valkami</a:t>
            </a:r>
            <a:r>
              <a:rPr lang="en-US" b="1" dirty="0" smtClean="0"/>
              <a:t> and Ruth, 2016: </a:t>
            </a:r>
            <a:r>
              <a:rPr lang="en-US" dirty="0" smtClean="0"/>
              <a:t>Watershed in Finland- showed method for deploying turbidity sensor under ice.</a:t>
            </a:r>
          </a:p>
          <a:p>
            <a:pPr>
              <a:spcBef>
                <a:spcPts val="0"/>
              </a:spcBef>
            </a:pPr>
            <a:r>
              <a:rPr lang="en-US" b="1" dirty="0" err="1" smtClean="0"/>
              <a:t>Slaets</a:t>
            </a:r>
            <a:r>
              <a:rPr lang="en-US" b="1" dirty="0" smtClean="0"/>
              <a:t> </a:t>
            </a:r>
            <a:r>
              <a:rPr lang="en-US" b="1" dirty="0" err="1" smtClean="0"/>
              <a:t>etal</a:t>
            </a:r>
            <a:r>
              <a:rPr lang="en-US" b="1" dirty="0" smtClean="0"/>
              <a:t> 2014:</a:t>
            </a:r>
            <a:r>
              <a:rPr lang="en-US" dirty="0" smtClean="0"/>
              <a:t> Mountainous watershed in Vietnam with tropical monsoon climate.</a:t>
            </a:r>
          </a:p>
          <a:p>
            <a:endParaRPr lang="en-US" dirty="0" smtClean="0"/>
          </a:p>
          <a:p>
            <a:endParaRPr lang="en-US" dirty="0" smtClean="0">
              <a:effectLst/>
            </a:endParaRPr>
          </a:p>
          <a:p>
            <a:endParaRPr lang="en-US" dirty="0"/>
          </a:p>
        </p:txBody>
      </p:sp>
    </p:spTree>
    <p:extLst>
      <p:ext uri="{BB962C8B-B14F-4D97-AF65-F5344CB8AC3E}">
        <p14:creationId xmlns:p14="http://schemas.microsoft.com/office/powerpoint/2010/main" val="3062165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446" y="3895654"/>
            <a:ext cx="6195694" cy="2854266"/>
          </a:xfrm>
          <a:prstGeom prst="rect">
            <a:avLst/>
          </a:prstGeom>
        </p:spPr>
      </p:pic>
      <p:sp>
        <p:nvSpPr>
          <p:cNvPr id="19" name="TextBox 18"/>
          <p:cNvSpPr txBox="1"/>
          <p:nvPr/>
        </p:nvSpPr>
        <p:spPr>
          <a:xfrm>
            <a:off x="4347362" y="6563733"/>
            <a:ext cx="2094303" cy="307777"/>
          </a:xfrm>
          <a:prstGeom prst="rect">
            <a:avLst/>
          </a:prstGeom>
          <a:noFill/>
        </p:spPr>
        <p:txBody>
          <a:bodyPr wrap="square" rtlCol="0">
            <a:spAutoFit/>
          </a:bodyPr>
          <a:lstStyle/>
          <a:p>
            <a:r>
              <a:rPr lang="en-US" sz="1400" dirty="0" smtClean="0"/>
              <a:t>From </a:t>
            </a:r>
            <a:r>
              <a:rPr lang="en-US" sz="1400" dirty="0" err="1" smtClean="0"/>
              <a:t>Rugner</a:t>
            </a:r>
            <a:r>
              <a:rPr lang="en-US" sz="1400" dirty="0" smtClean="0"/>
              <a:t> et al, 2014</a:t>
            </a:r>
            <a:endParaRPr lang="en-US" sz="1400" dirty="0"/>
          </a:p>
        </p:txBody>
      </p:sp>
      <p:sp>
        <p:nvSpPr>
          <p:cNvPr id="21" name="TextBox 20"/>
          <p:cNvSpPr txBox="1"/>
          <p:nvPr/>
        </p:nvSpPr>
        <p:spPr>
          <a:xfrm>
            <a:off x="7209162" y="3377387"/>
            <a:ext cx="2150912" cy="307777"/>
          </a:xfrm>
          <a:prstGeom prst="rect">
            <a:avLst/>
          </a:prstGeom>
          <a:noFill/>
        </p:spPr>
        <p:txBody>
          <a:bodyPr wrap="square" rtlCol="0">
            <a:spAutoFit/>
          </a:bodyPr>
          <a:lstStyle/>
          <a:p>
            <a:r>
              <a:rPr lang="en-US" sz="1400" dirty="0" smtClean="0"/>
              <a:t>From </a:t>
            </a:r>
            <a:r>
              <a:rPr lang="en-US" sz="1400" dirty="0" err="1" smtClean="0"/>
              <a:t>Ruzycki</a:t>
            </a:r>
            <a:r>
              <a:rPr lang="en-US" sz="1400" dirty="0" smtClean="0"/>
              <a:t> et al., 2011</a:t>
            </a:r>
            <a:endParaRPr lang="en-US" sz="1400" dirty="0"/>
          </a:p>
        </p:txBody>
      </p:sp>
      <p:pic>
        <p:nvPicPr>
          <p:cNvPr id="5" name="Picture 4"/>
          <p:cNvPicPr>
            <a:picLocks noChangeAspect="1"/>
          </p:cNvPicPr>
          <p:nvPr/>
        </p:nvPicPr>
        <p:blipFill rotWithShape="1">
          <a:blip r:embed="rId4"/>
          <a:srcRect t="3913" b="21233"/>
          <a:stretch/>
        </p:blipFill>
        <p:spPr>
          <a:xfrm>
            <a:off x="4945259" y="607733"/>
            <a:ext cx="4076016" cy="2769654"/>
          </a:xfrm>
          <a:prstGeom prst="rect">
            <a:avLst/>
          </a:prstGeom>
        </p:spPr>
      </p:pic>
      <p:graphicFrame>
        <p:nvGraphicFramePr>
          <p:cNvPr id="16" name="Table 15"/>
          <p:cNvGraphicFramePr>
            <a:graphicFrameLocks noGrp="1"/>
          </p:cNvGraphicFramePr>
          <p:nvPr>
            <p:extLst>
              <p:ext uri="{D42A27DB-BD31-4B8C-83A1-F6EECF244321}">
                <p14:modId xmlns:p14="http://schemas.microsoft.com/office/powerpoint/2010/main" val="2478649443"/>
              </p:ext>
            </p:extLst>
          </p:nvPr>
        </p:nvGraphicFramePr>
        <p:xfrm>
          <a:off x="277303" y="1262118"/>
          <a:ext cx="4667956" cy="2528105"/>
        </p:xfrm>
        <a:graphic>
          <a:graphicData uri="http://schemas.openxmlformats.org/drawingml/2006/table">
            <a:tbl>
              <a:tblPr/>
              <a:tblGrid>
                <a:gridCol w="1549448"/>
                <a:gridCol w="3118508"/>
              </a:tblGrid>
              <a:tr h="204397">
                <a:tc>
                  <a:txBody>
                    <a:bodyPr/>
                    <a:lstStyle/>
                    <a:p>
                      <a:pPr algn="ctr" fontAlgn="ctr"/>
                      <a:r>
                        <a:rPr lang="en-US" sz="1400" b="1" i="0" u="none" strike="noStrike" dirty="0">
                          <a:solidFill>
                            <a:srgbClr val="FFFFFF"/>
                          </a:solidFill>
                          <a:effectLst/>
                          <a:latin typeface="Calibri"/>
                        </a:rPr>
                        <a:t>Surrogate</a:t>
                      </a:r>
                    </a:p>
                  </a:txBody>
                  <a:tcPr marL="12700" marR="12700" marT="12700" marB="0" anchor="ctr">
                    <a:lnL w="6350" cap="flat" cmpd="sng" algn="ctr">
                      <a:solidFill>
                        <a:srgbClr val="8064A2"/>
                      </a:solidFill>
                      <a:prstDash val="solid"/>
                      <a:round/>
                      <a:headEnd type="none" w="med" len="med"/>
                      <a:tailEnd type="none" w="med" len="med"/>
                    </a:lnL>
                    <a:lnR>
                      <a:noFill/>
                    </a:lnR>
                    <a:lnT w="6350" cap="flat" cmpd="sng" algn="ctr">
                      <a:solidFill>
                        <a:srgbClr val="8064A2"/>
                      </a:solidFill>
                      <a:prstDash val="solid"/>
                      <a:round/>
                      <a:headEnd type="none" w="med" len="med"/>
                      <a:tailEnd type="none" w="med" len="med"/>
                    </a:lnT>
                    <a:lnB w="6350" cap="flat" cmpd="sng" algn="ctr">
                      <a:solidFill>
                        <a:srgbClr val="8064A2"/>
                      </a:solidFill>
                      <a:prstDash val="solid"/>
                      <a:round/>
                      <a:headEnd type="none" w="med" len="med"/>
                      <a:tailEnd type="none" w="med" len="med"/>
                    </a:lnB>
                    <a:solidFill>
                      <a:srgbClr val="8064A2"/>
                    </a:solidFill>
                  </a:tcPr>
                </a:tc>
                <a:tc>
                  <a:txBody>
                    <a:bodyPr/>
                    <a:lstStyle/>
                    <a:p>
                      <a:pPr algn="ctr" fontAlgn="ctr"/>
                      <a:r>
                        <a:rPr lang="en-US" sz="1400" b="1" i="0" u="none" strike="noStrike">
                          <a:solidFill>
                            <a:srgbClr val="FFFFFF"/>
                          </a:solidFill>
                          <a:effectLst/>
                          <a:latin typeface="Calibri"/>
                        </a:rPr>
                        <a:t>Constituent</a:t>
                      </a:r>
                    </a:p>
                  </a:txBody>
                  <a:tcPr marL="12700" marR="12700" marT="12700" marB="0" anchor="ctr">
                    <a:lnL>
                      <a:noFill/>
                    </a:lnL>
                    <a:lnR w="6350" cap="flat" cmpd="sng" algn="ctr">
                      <a:solidFill>
                        <a:srgbClr val="8064A2"/>
                      </a:solidFill>
                      <a:prstDash val="solid"/>
                      <a:round/>
                      <a:headEnd type="none" w="med" len="med"/>
                      <a:tailEnd type="none" w="med" len="med"/>
                    </a:lnR>
                    <a:lnT w="6350" cap="flat" cmpd="sng" algn="ctr">
                      <a:solidFill>
                        <a:srgbClr val="8064A2"/>
                      </a:solidFill>
                      <a:prstDash val="solid"/>
                      <a:round/>
                      <a:headEnd type="none" w="med" len="med"/>
                      <a:tailEnd type="none" w="med" len="med"/>
                    </a:lnT>
                    <a:lnB w="6350" cap="flat" cmpd="sng" algn="ctr">
                      <a:solidFill>
                        <a:srgbClr val="8064A2"/>
                      </a:solidFill>
                      <a:prstDash val="solid"/>
                      <a:round/>
                      <a:headEnd type="none" w="med" len="med"/>
                      <a:tailEnd type="none" w="med" len="med"/>
                    </a:lnB>
                    <a:solidFill>
                      <a:srgbClr val="8064A2"/>
                    </a:solidFill>
                  </a:tcPr>
                </a:tc>
              </a:tr>
              <a:tr h="719833">
                <a:tc>
                  <a:txBody>
                    <a:bodyPr/>
                    <a:lstStyle/>
                    <a:p>
                      <a:pPr algn="ctr" fontAlgn="ctr"/>
                      <a:r>
                        <a:rPr lang="en-US" sz="1200" b="1" i="0" u="none" strike="noStrike" dirty="0">
                          <a:solidFill>
                            <a:srgbClr val="60497A"/>
                          </a:solidFill>
                          <a:effectLst/>
                          <a:latin typeface="Calibri"/>
                        </a:rPr>
                        <a:t>Turbidity</a:t>
                      </a:r>
                    </a:p>
                  </a:txBody>
                  <a:tcPr marL="12700" marR="12700" marT="12700" marB="0" anchor="ctr">
                    <a:lnL w="6350" cap="flat" cmpd="sng" algn="ctr">
                      <a:solidFill>
                        <a:srgbClr val="8064A2"/>
                      </a:solidFill>
                      <a:prstDash val="solid"/>
                      <a:round/>
                      <a:headEnd type="none" w="med" len="med"/>
                      <a:tailEnd type="none" w="med" len="med"/>
                    </a:lnL>
                    <a:lnR>
                      <a:noFill/>
                    </a:lnR>
                    <a:lnT w="6350" cap="flat" cmpd="sng" algn="ctr">
                      <a:solidFill>
                        <a:srgbClr val="8064A2"/>
                      </a:solidFill>
                      <a:prstDash val="solid"/>
                      <a:round/>
                      <a:headEnd type="none" w="med" len="med"/>
                      <a:tailEnd type="none" w="med" len="med"/>
                    </a:lnT>
                    <a:lnB w="6350" cap="flat" cmpd="sng" algn="ctr">
                      <a:solidFill>
                        <a:srgbClr val="8064A2"/>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Calibri"/>
                        </a:rPr>
                        <a:t>Total Phosphorus, Total Organic Carbon, Total Mercury, E. coli, Metals, Hydrophobic Organic Compounds, Total </a:t>
                      </a:r>
                      <a:r>
                        <a:rPr lang="en-US" sz="1200" b="0" i="0" u="none" strike="noStrike" dirty="0" smtClean="0">
                          <a:solidFill>
                            <a:srgbClr val="000000"/>
                          </a:solidFill>
                          <a:effectLst/>
                          <a:latin typeface="Calibri"/>
                        </a:rPr>
                        <a:t>Nitrogen, Suspended Solids</a:t>
                      </a:r>
                      <a:endParaRPr lang="en-US" sz="1200" b="0" i="0" u="none" strike="noStrike" dirty="0">
                        <a:solidFill>
                          <a:srgbClr val="000000"/>
                        </a:solidFill>
                        <a:effectLst/>
                        <a:latin typeface="Calibri"/>
                      </a:endParaRPr>
                    </a:p>
                  </a:txBody>
                  <a:tcPr marL="12700" marR="12700" marT="12700" marB="0" anchor="ctr">
                    <a:lnL>
                      <a:noFill/>
                    </a:lnL>
                    <a:lnR w="6350" cap="flat" cmpd="sng" algn="ctr">
                      <a:solidFill>
                        <a:srgbClr val="8064A2"/>
                      </a:solidFill>
                      <a:prstDash val="solid"/>
                      <a:round/>
                      <a:headEnd type="none" w="med" len="med"/>
                      <a:tailEnd type="none" w="med" len="med"/>
                    </a:lnR>
                    <a:lnT w="6350" cap="flat" cmpd="sng" algn="ctr">
                      <a:solidFill>
                        <a:srgbClr val="8064A2"/>
                      </a:solidFill>
                      <a:prstDash val="solid"/>
                      <a:round/>
                      <a:headEnd type="none" w="med" len="med"/>
                      <a:tailEnd type="none" w="med" len="med"/>
                    </a:lnT>
                    <a:lnB w="6350" cap="flat" cmpd="sng" algn="ctr">
                      <a:solidFill>
                        <a:srgbClr val="8064A2"/>
                      </a:solidFill>
                      <a:prstDash val="solid"/>
                      <a:round/>
                      <a:headEnd type="none" w="med" len="med"/>
                      <a:tailEnd type="none" w="med" len="med"/>
                    </a:lnB>
                  </a:tcPr>
                </a:tc>
              </a:tr>
              <a:tr h="702060">
                <a:tc>
                  <a:txBody>
                    <a:bodyPr/>
                    <a:lstStyle/>
                    <a:p>
                      <a:pPr algn="ctr" fontAlgn="ctr"/>
                      <a:r>
                        <a:rPr lang="en-US" sz="1200" b="1" i="0" u="none" strike="noStrike" dirty="0">
                          <a:solidFill>
                            <a:srgbClr val="60497A"/>
                          </a:solidFill>
                          <a:effectLst/>
                          <a:latin typeface="Calibri"/>
                        </a:rPr>
                        <a:t>Specific conductance</a:t>
                      </a:r>
                    </a:p>
                  </a:txBody>
                  <a:tcPr marL="12700" marR="12700" marT="12700" marB="0" anchor="ctr">
                    <a:lnL w="6350" cap="flat" cmpd="sng" algn="ctr">
                      <a:solidFill>
                        <a:srgbClr val="8064A2"/>
                      </a:solidFill>
                      <a:prstDash val="solid"/>
                      <a:round/>
                      <a:headEnd type="none" w="med" len="med"/>
                      <a:tailEnd type="none" w="med" len="med"/>
                    </a:lnL>
                    <a:lnR>
                      <a:noFill/>
                    </a:lnR>
                    <a:lnT w="6350" cap="flat" cmpd="sng" algn="ctr">
                      <a:solidFill>
                        <a:srgbClr val="8064A2"/>
                      </a:solidFill>
                      <a:prstDash val="solid"/>
                      <a:round/>
                      <a:headEnd type="none" w="med" len="med"/>
                      <a:tailEnd type="none" w="med" len="med"/>
                    </a:lnT>
                    <a:lnB w="6350" cap="flat" cmpd="sng" algn="ctr">
                      <a:solidFill>
                        <a:srgbClr val="8064A2"/>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Calibri"/>
                        </a:rPr>
                        <a:t>Dissolved </a:t>
                      </a:r>
                      <a:r>
                        <a:rPr lang="en-US" sz="1200" b="0" i="0" u="none" strike="noStrike" dirty="0" smtClean="0">
                          <a:solidFill>
                            <a:srgbClr val="000000"/>
                          </a:solidFill>
                          <a:effectLst/>
                          <a:latin typeface="Calibri"/>
                        </a:rPr>
                        <a:t>Solids</a:t>
                      </a:r>
                      <a:r>
                        <a:rPr lang="en-US" sz="1200" b="0" i="0" u="none" strike="noStrike" dirty="0">
                          <a:solidFill>
                            <a:srgbClr val="000000"/>
                          </a:solidFill>
                          <a:effectLst/>
                          <a:latin typeface="Calibri"/>
                        </a:rPr>
                        <a:t>, Alkalinity, </a:t>
                      </a:r>
                      <a:r>
                        <a:rPr lang="en-US" sz="1200" b="0" i="0" u="none" strike="noStrike" dirty="0" smtClean="0">
                          <a:solidFill>
                            <a:srgbClr val="000000"/>
                          </a:solidFill>
                          <a:effectLst/>
                          <a:latin typeface="Calibri"/>
                        </a:rPr>
                        <a:t>Chloride</a:t>
                      </a:r>
                      <a:r>
                        <a:rPr lang="en-US" sz="1200" b="0" i="0" u="none" strike="noStrike" dirty="0">
                          <a:solidFill>
                            <a:srgbClr val="000000"/>
                          </a:solidFill>
                          <a:effectLst/>
                          <a:latin typeface="Calibri"/>
                        </a:rPr>
                        <a:t>, Calcium, Potassium, Sodium, Magnesium, Orthophosphate, Pesticides, Dissolved Nitrogen</a:t>
                      </a:r>
                    </a:p>
                  </a:txBody>
                  <a:tcPr marL="12700" marR="12700" marT="12700" marB="0" anchor="ctr">
                    <a:lnL>
                      <a:noFill/>
                    </a:lnL>
                    <a:lnR w="6350" cap="flat" cmpd="sng" algn="ctr">
                      <a:solidFill>
                        <a:srgbClr val="8064A2"/>
                      </a:solidFill>
                      <a:prstDash val="solid"/>
                      <a:round/>
                      <a:headEnd type="none" w="med" len="med"/>
                      <a:tailEnd type="none" w="med" len="med"/>
                    </a:lnR>
                    <a:lnT w="6350" cap="flat" cmpd="sng" algn="ctr">
                      <a:solidFill>
                        <a:srgbClr val="8064A2"/>
                      </a:solidFill>
                      <a:prstDash val="solid"/>
                      <a:round/>
                      <a:headEnd type="none" w="med" len="med"/>
                      <a:tailEnd type="none" w="med" len="med"/>
                    </a:lnT>
                    <a:lnB w="6350" cap="flat" cmpd="sng" algn="ctr">
                      <a:solidFill>
                        <a:srgbClr val="8064A2"/>
                      </a:solidFill>
                      <a:prstDash val="solid"/>
                      <a:round/>
                      <a:headEnd type="none" w="med" len="med"/>
                      <a:tailEnd type="none" w="med" len="med"/>
                    </a:lnB>
                  </a:tcPr>
                </a:tc>
              </a:tr>
              <a:tr h="318813">
                <a:tc>
                  <a:txBody>
                    <a:bodyPr/>
                    <a:lstStyle/>
                    <a:p>
                      <a:pPr algn="ctr" fontAlgn="ctr"/>
                      <a:r>
                        <a:rPr lang="en-US" sz="1200" b="1" i="0" u="none" strike="noStrike">
                          <a:solidFill>
                            <a:srgbClr val="60497A"/>
                          </a:solidFill>
                          <a:effectLst/>
                          <a:latin typeface="Calibri"/>
                        </a:rPr>
                        <a:t>fDOM</a:t>
                      </a:r>
                    </a:p>
                  </a:txBody>
                  <a:tcPr marL="12700" marR="12700" marT="12700" marB="0" anchor="ctr">
                    <a:lnL w="6350" cap="flat" cmpd="sng" algn="ctr">
                      <a:solidFill>
                        <a:srgbClr val="8064A2"/>
                      </a:solidFill>
                      <a:prstDash val="solid"/>
                      <a:round/>
                      <a:headEnd type="none" w="med" len="med"/>
                      <a:tailEnd type="none" w="med" len="med"/>
                    </a:lnL>
                    <a:lnR>
                      <a:noFill/>
                    </a:lnR>
                    <a:lnT w="6350" cap="flat" cmpd="sng" algn="ctr">
                      <a:solidFill>
                        <a:srgbClr val="8064A2"/>
                      </a:solidFill>
                      <a:prstDash val="solid"/>
                      <a:round/>
                      <a:headEnd type="none" w="med" len="med"/>
                      <a:tailEnd type="none" w="med" len="med"/>
                    </a:lnT>
                    <a:lnB w="6350" cap="flat" cmpd="sng" algn="ctr">
                      <a:solidFill>
                        <a:srgbClr val="8064A2"/>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a:rPr>
                        <a:t>Dissoved Organic Carbon, Methyl Mercury</a:t>
                      </a:r>
                    </a:p>
                  </a:txBody>
                  <a:tcPr marL="12700" marR="12700" marT="12700" marB="0" anchor="ctr">
                    <a:lnL>
                      <a:noFill/>
                    </a:lnL>
                    <a:lnR w="6350" cap="flat" cmpd="sng" algn="ctr">
                      <a:solidFill>
                        <a:srgbClr val="8064A2"/>
                      </a:solidFill>
                      <a:prstDash val="solid"/>
                      <a:round/>
                      <a:headEnd type="none" w="med" len="med"/>
                      <a:tailEnd type="none" w="med" len="med"/>
                    </a:lnR>
                    <a:lnT w="6350" cap="flat" cmpd="sng" algn="ctr">
                      <a:solidFill>
                        <a:srgbClr val="8064A2"/>
                      </a:solidFill>
                      <a:prstDash val="solid"/>
                      <a:round/>
                      <a:headEnd type="none" w="med" len="med"/>
                      <a:tailEnd type="none" w="med" len="med"/>
                    </a:lnT>
                    <a:lnB w="6350" cap="flat" cmpd="sng" algn="ctr">
                      <a:solidFill>
                        <a:srgbClr val="8064A2"/>
                      </a:solidFill>
                      <a:prstDash val="solid"/>
                      <a:round/>
                      <a:headEnd type="none" w="med" len="med"/>
                      <a:tailEnd type="none" w="med" len="med"/>
                    </a:lnB>
                  </a:tcPr>
                </a:tc>
              </a:tr>
              <a:tr h="533210">
                <a:tc>
                  <a:txBody>
                    <a:bodyPr/>
                    <a:lstStyle/>
                    <a:p>
                      <a:pPr algn="ctr" fontAlgn="ctr"/>
                      <a:r>
                        <a:rPr lang="en-US" sz="1200" b="1" i="0" u="none" strike="noStrike" dirty="0">
                          <a:solidFill>
                            <a:srgbClr val="60497A"/>
                          </a:solidFill>
                          <a:effectLst/>
                          <a:latin typeface="Calibri"/>
                        </a:rPr>
                        <a:t>UV-Vis</a:t>
                      </a:r>
                    </a:p>
                  </a:txBody>
                  <a:tcPr marL="12700" marR="12700" marT="12700" marB="0" anchor="ctr">
                    <a:lnL w="6350" cap="flat" cmpd="sng" algn="ctr">
                      <a:solidFill>
                        <a:srgbClr val="8064A2"/>
                      </a:solidFill>
                      <a:prstDash val="solid"/>
                      <a:round/>
                      <a:headEnd type="none" w="med" len="med"/>
                      <a:tailEnd type="none" w="med" len="med"/>
                    </a:lnL>
                    <a:lnR>
                      <a:noFill/>
                    </a:lnR>
                    <a:lnT w="6350" cap="flat" cmpd="sng" algn="ctr">
                      <a:solidFill>
                        <a:srgbClr val="8064A2"/>
                      </a:solidFill>
                      <a:prstDash val="solid"/>
                      <a:round/>
                      <a:headEnd type="none" w="med" len="med"/>
                      <a:tailEnd type="none" w="med" len="med"/>
                    </a:lnT>
                    <a:lnB w="6350" cap="flat" cmpd="sng" algn="ctr">
                      <a:solidFill>
                        <a:srgbClr val="8064A2"/>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Calibri"/>
                        </a:rPr>
                        <a:t>Total </a:t>
                      </a:r>
                      <a:r>
                        <a:rPr lang="en-US" sz="1200" b="0" i="0" u="none" strike="noStrike" dirty="0" err="1" smtClean="0">
                          <a:solidFill>
                            <a:srgbClr val="000000"/>
                          </a:solidFill>
                          <a:effectLst/>
                          <a:latin typeface="Calibri"/>
                        </a:rPr>
                        <a:t>Kjeldahl</a:t>
                      </a:r>
                      <a:r>
                        <a:rPr lang="en-US" sz="1200" b="0" i="0" u="none" strike="noStrike" dirty="0" smtClean="0">
                          <a:solidFill>
                            <a:srgbClr val="000000"/>
                          </a:solidFill>
                          <a:effectLst/>
                          <a:latin typeface="Calibri"/>
                        </a:rPr>
                        <a:t> </a:t>
                      </a:r>
                      <a:r>
                        <a:rPr lang="en-US" sz="1200" b="0" i="0" u="none" strike="noStrike" dirty="0">
                          <a:solidFill>
                            <a:srgbClr val="000000"/>
                          </a:solidFill>
                          <a:effectLst/>
                          <a:latin typeface="Calibri"/>
                        </a:rPr>
                        <a:t>Nitrogen, Total Phosphorus, Orthophosphate, Salinity, Nitrate, Dissolved Organic </a:t>
                      </a:r>
                      <a:r>
                        <a:rPr lang="en-US" sz="1200" b="0" i="0" u="none" strike="noStrike" dirty="0" smtClean="0">
                          <a:solidFill>
                            <a:srgbClr val="000000"/>
                          </a:solidFill>
                          <a:effectLst/>
                          <a:latin typeface="Calibri"/>
                        </a:rPr>
                        <a:t>Carbon, Suspended Solids</a:t>
                      </a:r>
                      <a:endParaRPr lang="en-US" sz="1200" b="0" i="0" u="none" strike="noStrike" dirty="0">
                        <a:solidFill>
                          <a:srgbClr val="000000"/>
                        </a:solidFill>
                        <a:effectLst/>
                        <a:latin typeface="Calibri"/>
                      </a:endParaRPr>
                    </a:p>
                  </a:txBody>
                  <a:tcPr marL="12700" marR="12700" marT="12700" marB="0" anchor="ctr">
                    <a:lnL>
                      <a:noFill/>
                    </a:lnL>
                    <a:lnR w="6350" cap="flat" cmpd="sng" algn="ctr">
                      <a:solidFill>
                        <a:srgbClr val="8064A2"/>
                      </a:solidFill>
                      <a:prstDash val="solid"/>
                      <a:round/>
                      <a:headEnd type="none" w="med" len="med"/>
                      <a:tailEnd type="none" w="med" len="med"/>
                    </a:lnR>
                    <a:lnT w="6350" cap="flat" cmpd="sng" algn="ctr">
                      <a:solidFill>
                        <a:srgbClr val="8064A2"/>
                      </a:solidFill>
                      <a:prstDash val="solid"/>
                      <a:round/>
                      <a:headEnd type="none" w="med" len="med"/>
                      <a:tailEnd type="none" w="med" len="med"/>
                    </a:lnT>
                    <a:lnB w="6350" cap="flat" cmpd="sng" algn="ctr">
                      <a:solidFill>
                        <a:srgbClr val="8064A2"/>
                      </a:solidFill>
                      <a:prstDash val="solid"/>
                      <a:round/>
                      <a:headEnd type="none" w="med" len="med"/>
                      <a:tailEnd type="none" w="med" len="med"/>
                    </a:lnB>
                  </a:tcPr>
                </a:tc>
              </a:tr>
            </a:tbl>
          </a:graphicData>
        </a:graphic>
      </p:graphicFrame>
      <p:pic>
        <p:nvPicPr>
          <p:cNvPr id="17" name="Picture 16"/>
          <p:cNvPicPr>
            <a:picLocks noChangeAspect="1"/>
          </p:cNvPicPr>
          <p:nvPr/>
        </p:nvPicPr>
        <p:blipFill>
          <a:blip r:embed="rId5"/>
          <a:stretch>
            <a:fillRect/>
          </a:stretch>
        </p:blipFill>
        <p:spPr>
          <a:xfrm>
            <a:off x="5178820" y="576131"/>
            <a:ext cx="3913009" cy="6093239"/>
          </a:xfrm>
          <a:prstGeom prst="rect">
            <a:avLst/>
          </a:prstGeom>
        </p:spPr>
      </p:pic>
      <p:sp>
        <p:nvSpPr>
          <p:cNvPr id="18" name="TextBox 17"/>
          <p:cNvSpPr txBox="1"/>
          <p:nvPr/>
        </p:nvSpPr>
        <p:spPr>
          <a:xfrm>
            <a:off x="6715283" y="6550223"/>
            <a:ext cx="2428717" cy="307777"/>
          </a:xfrm>
          <a:prstGeom prst="rect">
            <a:avLst/>
          </a:prstGeom>
          <a:noFill/>
        </p:spPr>
        <p:txBody>
          <a:bodyPr wrap="square" rtlCol="0">
            <a:spAutoFit/>
          </a:bodyPr>
          <a:lstStyle/>
          <a:p>
            <a:r>
              <a:rPr lang="en-US" sz="1400" dirty="0" smtClean="0"/>
              <a:t>From Kim and </a:t>
            </a:r>
            <a:r>
              <a:rPr lang="en-US" sz="1400" dirty="0" err="1" smtClean="0"/>
              <a:t>Furumai</a:t>
            </a:r>
            <a:r>
              <a:rPr lang="en-US" sz="1400" dirty="0" smtClean="0"/>
              <a:t>, 2013</a:t>
            </a:r>
            <a:endParaRPr lang="en-US" sz="1400" dirty="0"/>
          </a:p>
        </p:txBody>
      </p:sp>
      <p:sp>
        <p:nvSpPr>
          <p:cNvPr id="2" name="Title 1"/>
          <p:cNvSpPr>
            <a:spLocks noGrp="1"/>
          </p:cNvSpPr>
          <p:nvPr>
            <p:ph type="title"/>
          </p:nvPr>
        </p:nvSpPr>
        <p:spPr>
          <a:xfrm>
            <a:off x="0" y="119118"/>
            <a:ext cx="9144000" cy="1143000"/>
          </a:xfrm>
        </p:spPr>
        <p:txBody>
          <a:bodyPr>
            <a:normAutofit fontScale="90000"/>
          </a:bodyPr>
          <a:lstStyle/>
          <a:p>
            <a:pPr algn="l"/>
            <a:r>
              <a:rPr lang="en-US" dirty="0" smtClean="0"/>
              <a:t>Surrogate Measures for Increasing Number of Constituents</a:t>
            </a:r>
            <a:endParaRPr lang="en-US" dirty="0"/>
          </a:p>
        </p:txBody>
      </p:sp>
    </p:spTree>
    <p:extLst>
      <p:ext uri="{BB962C8B-B14F-4D97-AF65-F5344CB8AC3E}">
        <p14:creationId xmlns:p14="http://schemas.microsoft.com/office/powerpoint/2010/main" val="622317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802770" y="3524529"/>
            <a:ext cx="4338468" cy="2937270"/>
          </a:xfrm>
          <a:prstGeom prst="rect">
            <a:avLst/>
          </a:prstGeom>
        </p:spPr>
      </p:pic>
      <p:pic>
        <p:nvPicPr>
          <p:cNvPr id="5" name="Picture 4"/>
          <p:cNvPicPr>
            <a:picLocks noChangeAspect="1"/>
          </p:cNvPicPr>
          <p:nvPr/>
        </p:nvPicPr>
        <p:blipFill>
          <a:blip r:embed="rId4"/>
          <a:stretch>
            <a:fillRect/>
          </a:stretch>
        </p:blipFill>
        <p:spPr>
          <a:xfrm>
            <a:off x="79380" y="1353688"/>
            <a:ext cx="4426904" cy="5504312"/>
          </a:xfrm>
          <a:prstGeom prst="rect">
            <a:avLst/>
          </a:prstGeom>
        </p:spPr>
      </p:pic>
      <p:sp>
        <p:nvSpPr>
          <p:cNvPr id="6" name="Title 1"/>
          <p:cNvSpPr>
            <a:spLocks noGrp="1"/>
          </p:cNvSpPr>
          <p:nvPr>
            <p:ph type="title"/>
          </p:nvPr>
        </p:nvSpPr>
        <p:spPr>
          <a:xfrm>
            <a:off x="0" y="152674"/>
            <a:ext cx="9144000" cy="1143000"/>
          </a:xfrm>
        </p:spPr>
        <p:txBody>
          <a:bodyPr>
            <a:normAutofit fontScale="90000"/>
          </a:bodyPr>
          <a:lstStyle/>
          <a:p>
            <a:r>
              <a:rPr lang="en-US" dirty="0" smtClean="0"/>
              <a:t>Surrogate Measures for Increasing Number of Constituents</a:t>
            </a:r>
            <a:endParaRPr lang="en-US" dirty="0"/>
          </a:p>
        </p:txBody>
      </p:sp>
      <p:pic>
        <p:nvPicPr>
          <p:cNvPr id="10" name="Picture 9"/>
          <p:cNvPicPr>
            <a:picLocks noChangeAspect="1"/>
          </p:cNvPicPr>
          <p:nvPr/>
        </p:nvPicPr>
        <p:blipFill rotWithShape="1">
          <a:blip r:embed="rId5"/>
          <a:srcRect l="3821" t="15815" r="4679" b="13214"/>
          <a:stretch/>
        </p:blipFill>
        <p:spPr>
          <a:xfrm>
            <a:off x="5722035" y="1459309"/>
            <a:ext cx="1993269" cy="1891107"/>
          </a:xfrm>
          <a:prstGeom prst="rect">
            <a:avLst/>
          </a:prstGeom>
        </p:spPr>
      </p:pic>
      <p:sp>
        <p:nvSpPr>
          <p:cNvPr id="11" name="TextBox 10"/>
          <p:cNvSpPr txBox="1"/>
          <p:nvPr/>
        </p:nvSpPr>
        <p:spPr>
          <a:xfrm>
            <a:off x="6972004" y="6561763"/>
            <a:ext cx="2171996" cy="307777"/>
          </a:xfrm>
          <a:prstGeom prst="rect">
            <a:avLst/>
          </a:prstGeom>
          <a:noFill/>
        </p:spPr>
        <p:txBody>
          <a:bodyPr wrap="square" rtlCol="0">
            <a:spAutoFit/>
          </a:bodyPr>
          <a:lstStyle/>
          <a:p>
            <a:r>
              <a:rPr lang="en-US" sz="1400" dirty="0" smtClean="0"/>
              <a:t>From </a:t>
            </a:r>
            <a:r>
              <a:rPr lang="en-US" sz="1400" dirty="0" err="1" smtClean="0"/>
              <a:t>Nasrabadi</a:t>
            </a:r>
            <a:r>
              <a:rPr lang="en-US" sz="1400" dirty="0" smtClean="0"/>
              <a:t> et al., 2016</a:t>
            </a:r>
            <a:endParaRPr lang="en-US" sz="1400" dirty="0"/>
          </a:p>
        </p:txBody>
      </p:sp>
    </p:spTree>
    <p:extLst>
      <p:ext uri="{BB962C8B-B14F-4D97-AF65-F5344CB8AC3E}">
        <p14:creationId xmlns:p14="http://schemas.microsoft.com/office/powerpoint/2010/main" val="3383779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93475" y="0"/>
            <a:ext cx="4614000" cy="6858000"/>
          </a:xfrm>
          <a:prstGeom prst="rect">
            <a:avLst/>
          </a:prstGeom>
        </p:spPr>
      </p:pic>
      <p:sp>
        <p:nvSpPr>
          <p:cNvPr id="5" name="TextBox 4"/>
          <p:cNvSpPr txBox="1"/>
          <p:nvPr/>
        </p:nvSpPr>
        <p:spPr>
          <a:xfrm>
            <a:off x="6067240" y="6561763"/>
            <a:ext cx="3212393" cy="307777"/>
          </a:xfrm>
          <a:prstGeom prst="rect">
            <a:avLst/>
          </a:prstGeom>
          <a:noFill/>
        </p:spPr>
        <p:txBody>
          <a:bodyPr wrap="square" rtlCol="0">
            <a:spAutoFit/>
          </a:bodyPr>
          <a:lstStyle/>
          <a:p>
            <a:r>
              <a:rPr lang="en-US" sz="1400" dirty="0" smtClean="0"/>
              <a:t>From </a:t>
            </a:r>
            <a:r>
              <a:rPr lang="en-US" sz="1400" dirty="0" err="1" smtClean="0"/>
              <a:t>McKergow</a:t>
            </a:r>
            <a:r>
              <a:rPr lang="en-US" sz="1400" dirty="0" smtClean="0"/>
              <a:t> and Davies-Colley, 2010</a:t>
            </a:r>
            <a:endParaRPr lang="en-US" sz="1400" dirty="0"/>
          </a:p>
        </p:txBody>
      </p:sp>
    </p:spTree>
    <p:extLst>
      <p:ext uri="{BB962C8B-B14F-4D97-AF65-F5344CB8AC3E}">
        <p14:creationId xmlns:p14="http://schemas.microsoft.com/office/powerpoint/2010/main" val="3955200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555978" y="897118"/>
            <a:ext cx="4588022" cy="3687659"/>
          </a:xfrm>
          <a:prstGeom prst="rect">
            <a:avLst/>
          </a:prstGeom>
        </p:spPr>
      </p:pic>
      <p:sp>
        <p:nvSpPr>
          <p:cNvPr id="2" name="Title 1"/>
          <p:cNvSpPr>
            <a:spLocks noGrp="1"/>
          </p:cNvSpPr>
          <p:nvPr>
            <p:ph type="title"/>
          </p:nvPr>
        </p:nvSpPr>
        <p:spPr>
          <a:xfrm>
            <a:off x="457200" y="29969"/>
            <a:ext cx="8229600" cy="867149"/>
          </a:xfrm>
        </p:spPr>
        <p:txBody>
          <a:bodyPr/>
          <a:lstStyle/>
          <a:p>
            <a:r>
              <a:rPr lang="en-US" dirty="0" smtClean="0"/>
              <a:t>Source Tracking</a:t>
            </a:r>
            <a:endParaRPr lang="en-US" dirty="0"/>
          </a:p>
        </p:txBody>
      </p:sp>
      <p:pic>
        <p:nvPicPr>
          <p:cNvPr id="4" name="Picture 3"/>
          <p:cNvPicPr>
            <a:picLocks noChangeAspect="1"/>
          </p:cNvPicPr>
          <p:nvPr/>
        </p:nvPicPr>
        <p:blipFill rotWithShape="1">
          <a:blip r:embed="rId4"/>
          <a:srcRect r="4021"/>
          <a:stretch/>
        </p:blipFill>
        <p:spPr>
          <a:xfrm>
            <a:off x="-67561" y="3661203"/>
            <a:ext cx="5499239" cy="3144656"/>
          </a:xfrm>
          <a:prstGeom prst="rect">
            <a:avLst/>
          </a:prstGeom>
        </p:spPr>
      </p:pic>
      <p:pic>
        <p:nvPicPr>
          <p:cNvPr id="3" name="Picture 2"/>
          <p:cNvPicPr>
            <a:picLocks noChangeAspect="1"/>
          </p:cNvPicPr>
          <p:nvPr/>
        </p:nvPicPr>
        <p:blipFill>
          <a:blip r:embed="rId5"/>
          <a:stretch>
            <a:fillRect/>
          </a:stretch>
        </p:blipFill>
        <p:spPr>
          <a:xfrm>
            <a:off x="774653" y="1126272"/>
            <a:ext cx="2640304" cy="1986869"/>
          </a:xfrm>
          <a:prstGeom prst="rect">
            <a:avLst/>
          </a:prstGeom>
        </p:spPr>
      </p:pic>
      <p:sp>
        <p:nvSpPr>
          <p:cNvPr id="6" name="TextBox 5"/>
          <p:cNvSpPr txBox="1"/>
          <p:nvPr/>
        </p:nvSpPr>
        <p:spPr>
          <a:xfrm>
            <a:off x="7049697" y="6561763"/>
            <a:ext cx="2094303" cy="307777"/>
          </a:xfrm>
          <a:prstGeom prst="rect">
            <a:avLst/>
          </a:prstGeom>
          <a:noFill/>
        </p:spPr>
        <p:txBody>
          <a:bodyPr wrap="square" rtlCol="0">
            <a:spAutoFit/>
          </a:bodyPr>
          <a:lstStyle/>
          <a:p>
            <a:r>
              <a:rPr lang="en-US" sz="1400" dirty="0" smtClean="0"/>
              <a:t>From </a:t>
            </a:r>
            <a:r>
              <a:rPr lang="en-US" sz="1400" dirty="0" err="1" smtClean="0"/>
              <a:t>Viviano</a:t>
            </a:r>
            <a:r>
              <a:rPr lang="en-US" sz="1400" dirty="0" smtClean="0"/>
              <a:t> et al., 2014</a:t>
            </a:r>
            <a:endParaRPr lang="en-US" sz="1400" dirty="0"/>
          </a:p>
        </p:txBody>
      </p:sp>
    </p:spTree>
    <p:extLst>
      <p:ext uri="{BB962C8B-B14F-4D97-AF65-F5344CB8AC3E}">
        <p14:creationId xmlns:p14="http://schemas.microsoft.com/office/powerpoint/2010/main" val="145088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99675"/>
          </a:xfrm>
        </p:spPr>
        <p:txBody>
          <a:bodyPr>
            <a:normAutofit fontScale="90000"/>
          </a:bodyPr>
          <a:lstStyle/>
          <a:p>
            <a:r>
              <a:rPr lang="en-US" dirty="0" smtClean="0"/>
              <a:t>Uncertainty in Surrogate Relationships</a:t>
            </a:r>
            <a:endParaRPr lang="en-US" dirty="0"/>
          </a:p>
        </p:txBody>
      </p:sp>
      <p:pic>
        <p:nvPicPr>
          <p:cNvPr id="4" name="Content Placeholder 3"/>
          <p:cNvPicPr>
            <a:picLocks noGrp="1" noChangeAspect="1"/>
          </p:cNvPicPr>
          <p:nvPr>
            <p:ph idx="1"/>
          </p:nvPr>
        </p:nvPicPr>
        <p:blipFill rotWithShape="1">
          <a:blip r:embed="rId3"/>
          <a:srcRect l="19435" t="5228" r="17905" b="10694"/>
          <a:stretch/>
        </p:blipFill>
        <p:spPr>
          <a:xfrm>
            <a:off x="4138905" y="1498474"/>
            <a:ext cx="4667630" cy="3777536"/>
          </a:xfrm>
        </p:spPr>
      </p:pic>
      <p:pic>
        <p:nvPicPr>
          <p:cNvPr id="5" name="Picture 4"/>
          <p:cNvPicPr>
            <a:picLocks noChangeAspect="1"/>
          </p:cNvPicPr>
          <p:nvPr/>
        </p:nvPicPr>
        <p:blipFill rotWithShape="1">
          <a:blip r:embed="rId4"/>
          <a:srcRect l="50664" t="3410" b="46905"/>
          <a:stretch/>
        </p:blipFill>
        <p:spPr>
          <a:xfrm>
            <a:off x="272151" y="1031677"/>
            <a:ext cx="3498998" cy="2553859"/>
          </a:xfrm>
          <a:prstGeom prst="rect">
            <a:avLst/>
          </a:prstGeom>
        </p:spPr>
      </p:pic>
      <p:pic>
        <p:nvPicPr>
          <p:cNvPr id="6" name="Picture 5"/>
          <p:cNvPicPr>
            <a:picLocks noChangeAspect="1"/>
          </p:cNvPicPr>
          <p:nvPr/>
        </p:nvPicPr>
        <p:blipFill rotWithShape="1">
          <a:blip r:embed="rId5"/>
          <a:srcRect t="2898" r="2449"/>
          <a:stretch/>
        </p:blipFill>
        <p:spPr>
          <a:xfrm>
            <a:off x="272151" y="4058385"/>
            <a:ext cx="3576115" cy="2660399"/>
          </a:xfrm>
          <a:prstGeom prst="rect">
            <a:avLst/>
          </a:prstGeom>
        </p:spPr>
      </p:pic>
      <p:sp>
        <p:nvSpPr>
          <p:cNvPr id="7" name="TextBox 6"/>
          <p:cNvSpPr txBox="1"/>
          <p:nvPr/>
        </p:nvSpPr>
        <p:spPr>
          <a:xfrm>
            <a:off x="6499423" y="5299251"/>
            <a:ext cx="2307112" cy="307777"/>
          </a:xfrm>
          <a:prstGeom prst="rect">
            <a:avLst/>
          </a:prstGeom>
          <a:noFill/>
        </p:spPr>
        <p:txBody>
          <a:bodyPr wrap="square" rtlCol="0">
            <a:spAutoFit/>
          </a:bodyPr>
          <a:lstStyle/>
          <a:p>
            <a:r>
              <a:rPr lang="en-US" sz="1400" dirty="0" smtClean="0"/>
              <a:t>From Horsburgh et al., 2010</a:t>
            </a:r>
            <a:endParaRPr lang="en-US" sz="1400" dirty="0"/>
          </a:p>
        </p:txBody>
      </p:sp>
      <p:sp>
        <p:nvSpPr>
          <p:cNvPr id="8" name="TextBox 7"/>
          <p:cNvSpPr txBox="1"/>
          <p:nvPr/>
        </p:nvSpPr>
        <p:spPr>
          <a:xfrm>
            <a:off x="1824161" y="3574979"/>
            <a:ext cx="2094303" cy="307777"/>
          </a:xfrm>
          <a:prstGeom prst="rect">
            <a:avLst/>
          </a:prstGeom>
          <a:noFill/>
        </p:spPr>
        <p:txBody>
          <a:bodyPr wrap="square" rtlCol="0">
            <a:spAutoFit/>
          </a:bodyPr>
          <a:lstStyle/>
          <a:p>
            <a:r>
              <a:rPr lang="en-US" sz="1400" dirty="0" smtClean="0"/>
              <a:t>From </a:t>
            </a:r>
            <a:r>
              <a:rPr lang="en-US" sz="1400" dirty="0" err="1" smtClean="0"/>
              <a:t>Ruzycki</a:t>
            </a:r>
            <a:r>
              <a:rPr lang="en-US" sz="1400" dirty="0" smtClean="0"/>
              <a:t> et al., 2014</a:t>
            </a:r>
            <a:endParaRPr lang="en-US" sz="1400" dirty="0"/>
          </a:p>
        </p:txBody>
      </p:sp>
    </p:spTree>
    <p:extLst>
      <p:ext uri="{BB962C8B-B14F-4D97-AF65-F5344CB8AC3E}">
        <p14:creationId xmlns:p14="http://schemas.microsoft.com/office/powerpoint/2010/main" val="4155018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USGS guidance on implementation and R package</a:t>
            </a:r>
            <a:endParaRPr lang="en-US" dirty="0"/>
          </a:p>
        </p:txBody>
      </p:sp>
      <p:sp>
        <p:nvSpPr>
          <p:cNvPr id="3" name="Content Placeholder 2"/>
          <p:cNvSpPr>
            <a:spLocks noGrp="1"/>
          </p:cNvSpPr>
          <p:nvPr>
            <p:ph idx="1"/>
          </p:nvPr>
        </p:nvSpPr>
        <p:spPr>
          <a:xfrm>
            <a:off x="457199" y="1600199"/>
            <a:ext cx="8275261" cy="4961563"/>
          </a:xfrm>
        </p:spPr>
        <p:txBody>
          <a:bodyPr>
            <a:normAutofit fontScale="85000" lnSpcReduction="20000"/>
          </a:bodyPr>
          <a:lstStyle/>
          <a:p>
            <a:pPr>
              <a:spcBef>
                <a:spcPts val="600"/>
              </a:spcBef>
            </a:pPr>
            <a:r>
              <a:rPr lang="en-US" dirty="0" smtClean="0"/>
              <a:t>Require following USGS protocols for sensor and sample data.</a:t>
            </a:r>
          </a:p>
          <a:p>
            <a:pPr>
              <a:spcBef>
                <a:spcPts val="600"/>
              </a:spcBef>
            </a:pPr>
            <a:r>
              <a:rPr lang="en-US" dirty="0" smtClean="0"/>
              <a:t>Collect minimum of 36 samples for one explanatory variable (48 for two):</a:t>
            </a:r>
          </a:p>
          <a:p>
            <a:pPr lvl="1"/>
            <a:r>
              <a:rPr lang="en-US" dirty="0" smtClean="0"/>
              <a:t>Half fixed interval, half event sampling</a:t>
            </a:r>
          </a:p>
          <a:p>
            <a:pPr lvl="1"/>
            <a:r>
              <a:rPr lang="en-US" dirty="0" smtClean="0"/>
              <a:t>Over three years recommended</a:t>
            </a:r>
          </a:p>
          <a:p>
            <a:pPr lvl="1"/>
            <a:r>
              <a:rPr lang="en-US" dirty="0" smtClean="0"/>
              <a:t>Sample range of conditions</a:t>
            </a:r>
          </a:p>
          <a:p>
            <a:pPr>
              <a:spcBef>
                <a:spcPts val="600"/>
              </a:spcBef>
            </a:pPr>
            <a:r>
              <a:rPr lang="en-US" dirty="0" smtClean="0"/>
              <a:t>R package to assist with model development:</a:t>
            </a:r>
          </a:p>
          <a:p>
            <a:pPr lvl="1"/>
            <a:r>
              <a:rPr lang="en-US" dirty="0" smtClean="0"/>
              <a:t>Residuals must have constant variance, normally distributed</a:t>
            </a:r>
          </a:p>
          <a:p>
            <a:pPr lvl="1"/>
            <a:r>
              <a:rPr lang="en-US" dirty="0" smtClean="0"/>
              <a:t>Exclude outliers when shown to be errors</a:t>
            </a:r>
          </a:p>
          <a:p>
            <a:pPr lvl="1"/>
            <a:r>
              <a:rPr lang="en-US" dirty="0" smtClean="0"/>
              <a:t>Includes measures of statistical diagnostics to evaluate models</a:t>
            </a:r>
          </a:p>
          <a:p>
            <a:pPr lvl="1"/>
            <a:r>
              <a:rPr lang="en-US" dirty="0" smtClean="0"/>
              <a:t>Produces Model Archive Summary</a:t>
            </a:r>
          </a:p>
          <a:p>
            <a:pPr>
              <a:spcBef>
                <a:spcPts val="600"/>
              </a:spcBef>
            </a:pPr>
            <a:r>
              <a:rPr lang="en-US" dirty="0" smtClean="0"/>
              <a:t>Model submitted to two qualified colleague reviewers</a:t>
            </a:r>
          </a:p>
          <a:p>
            <a:pPr>
              <a:spcBef>
                <a:spcPts val="600"/>
              </a:spcBef>
            </a:pPr>
            <a:r>
              <a:rPr lang="en-US" dirty="0" smtClean="0"/>
              <a:t>Ongoing sampling should verify model (8 samples/year) with annual model review</a:t>
            </a:r>
          </a:p>
          <a:p>
            <a:pPr>
              <a:spcBef>
                <a:spcPts val="600"/>
              </a:spcBef>
            </a:pPr>
            <a:r>
              <a:rPr lang="en-US" dirty="0" smtClean="0"/>
              <a:t>Allows USGS staff to generate concentration and load </a:t>
            </a:r>
            <a:br>
              <a:rPr lang="en-US" dirty="0" smtClean="0"/>
            </a:br>
            <a:r>
              <a:rPr lang="en-US" dirty="0" smtClean="0"/>
              <a:t>estimates with more streamlined documentation.</a:t>
            </a:r>
          </a:p>
        </p:txBody>
      </p:sp>
      <p:pic>
        <p:nvPicPr>
          <p:cNvPr id="5" name="Picture 4"/>
          <p:cNvPicPr>
            <a:picLocks noChangeAspect="1"/>
          </p:cNvPicPr>
          <p:nvPr/>
        </p:nvPicPr>
        <p:blipFill>
          <a:blip r:embed="rId2"/>
          <a:stretch>
            <a:fillRect/>
          </a:stretch>
        </p:blipFill>
        <p:spPr>
          <a:xfrm>
            <a:off x="6718333" y="5685463"/>
            <a:ext cx="2260600" cy="876300"/>
          </a:xfrm>
          <a:prstGeom prst="rect">
            <a:avLst/>
          </a:prstGeom>
        </p:spPr>
      </p:pic>
      <p:sp>
        <p:nvSpPr>
          <p:cNvPr id="6" name="TextBox 5"/>
          <p:cNvSpPr txBox="1"/>
          <p:nvPr/>
        </p:nvSpPr>
        <p:spPr>
          <a:xfrm>
            <a:off x="6718333" y="6561763"/>
            <a:ext cx="2617880" cy="307777"/>
          </a:xfrm>
          <a:prstGeom prst="rect">
            <a:avLst/>
          </a:prstGeom>
          <a:noFill/>
        </p:spPr>
        <p:txBody>
          <a:bodyPr wrap="square" rtlCol="0">
            <a:spAutoFit/>
          </a:bodyPr>
          <a:lstStyle/>
          <a:p>
            <a:r>
              <a:rPr lang="en-US" sz="1400" dirty="0" smtClean="0"/>
              <a:t>From Rasmussen et al., 2016</a:t>
            </a:r>
            <a:endParaRPr lang="en-US" sz="1400" dirty="0"/>
          </a:p>
        </p:txBody>
      </p:sp>
    </p:spTree>
    <p:extLst>
      <p:ext uri="{BB962C8B-B14F-4D97-AF65-F5344CB8AC3E}">
        <p14:creationId xmlns:p14="http://schemas.microsoft.com/office/powerpoint/2010/main" val="203281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12290" y="1756150"/>
            <a:ext cx="4400924" cy="5154389"/>
          </a:xfrm>
          <a:prstGeom prst="rect">
            <a:avLst/>
          </a:prstGeom>
        </p:spPr>
      </p:pic>
      <p:sp>
        <p:nvSpPr>
          <p:cNvPr id="2" name="Title 1"/>
          <p:cNvSpPr>
            <a:spLocks noGrp="1"/>
          </p:cNvSpPr>
          <p:nvPr>
            <p:ph type="title"/>
          </p:nvPr>
        </p:nvSpPr>
        <p:spPr>
          <a:xfrm>
            <a:off x="1" y="107576"/>
            <a:ext cx="7084488" cy="1303616"/>
          </a:xfrm>
        </p:spPr>
        <p:txBody>
          <a:bodyPr/>
          <a:lstStyle/>
          <a:p>
            <a:r>
              <a:rPr lang="en-US" dirty="0" smtClean="0"/>
              <a:t>Surrogate Relationships for iUTAH GAMUT</a:t>
            </a:r>
            <a:endParaRPr lang="en-US" dirty="0"/>
          </a:p>
        </p:txBody>
      </p:sp>
      <p:sp>
        <p:nvSpPr>
          <p:cNvPr id="3" name="Content Placeholder 2"/>
          <p:cNvSpPr>
            <a:spLocks noGrp="1"/>
          </p:cNvSpPr>
          <p:nvPr>
            <p:ph idx="1"/>
          </p:nvPr>
        </p:nvSpPr>
        <p:spPr>
          <a:xfrm>
            <a:off x="11759" y="2101303"/>
            <a:ext cx="4597476" cy="2546025"/>
          </a:xfrm>
        </p:spPr>
        <p:txBody>
          <a:bodyPr>
            <a:normAutofit fontScale="92500" lnSpcReduction="10000"/>
          </a:bodyPr>
          <a:lstStyle/>
          <a:p>
            <a:pPr>
              <a:spcBef>
                <a:spcPts val="1056"/>
              </a:spcBef>
            </a:pPr>
            <a:r>
              <a:rPr lang="en-US" dirty="0" err="1" smtClean="0"/>
              <a:t>Ecohydrologic</a:t>
            </a:r>
            <a:r>
              <a:rPr lang="en-US" dirty="0" smtClean="0"/>
              <a:t> </a:t>
            </a:r>
            <a:r>
              <a:rPr lang="en-US" dirty="0"/>
              <a:t>observatory deployed in 3 watersheds in northern Utah, USA: Logan River, Red Butte Creek, Provo River</a:t>
            </a:r>
          </a:p>
          <a:p>
            <a:pPr>
              <a:spcBef>
                <a:spcPts val="1056"/>
              </a:spcBef>
            </a:pPr>
            <a:r>
              <a:rPr lang="en-US" dirty="0"/>
              <a:t>Watersheds with similar water source (high elevation snow) but different land use transitions</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84489" y="248694"/>
            <a:ext cx="1936652" cy="830340"/>
          </a:xfrm>
          <a:prstGeom prst="rect">
            <a:avLst/>
          </a:prstGeom>
        </p:spPr>
      </p:pic>
      <p:pic>
        <p:nvPicPr>
          <p:cNvPr id="8" name="Picture 7"/>
          <p:cNvPicPr>
            <a:picLocks noChangeAspect="1"/>
          </p:cNvPicPr>
          <p:nvPr/>
        </p:nvPicPr>
        <p:blipFill>
          <a:blip r:embed="rId4"/>
          <a:stretch>
            <a:fillRect/>
          </a:stretch>
        </p:blipFill>
        <p:spPr>
          <a:xfrm>
            <a:off x="344908" y="4727103"/>
            <a:ext cx="3547072" cy="1995228"/>
          </a:xfrm>
          <a:prstGeom prst="rect">
            <a:avLst/>
          </a:prstGeom>
        </p:spPr>
      </p:pic>
      <p:sp>
        <p:nvSpPr>
          <p:cNvPr id="9" name="Content Placeholder 2"/>
          <p:cNvSpPr txBox="1">
            <a:spLocks/>
          </p:cNvSpPr>
          <p:nvPr/>
        </p:nvSpPr>
        <p:spPr>
          <a:xfrm>
            <a:off x="0" y="1332792"/>
            <a:ext cx="8913214" cy="646184"/>
          </a:xfrm>
          <a:prstGeom prst="rect">
            <a:avLst/>
          </a:prstGeom>
        </p:spPr>
        <p:txBody>
          <a:bodyPr vert="horz" lIns="91440" tIns="45720" rIns="91440" bIns="45720" rtlCol="0">
            <a:normAutofit fontScale="92500" lnSpcReduction="2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spcBef>
                <a:spcPts val="0"/>
              </a:spcBef>
              <a:buNone/>
            </a:pPr>
            <a:r>
              <a:rPr lang="en-US" b="1" dirty="0" smtClean="0"/>
              <a:t>iUTAH: i</a:t>
            </a:r>
            <a:r>
              <a:rPr lang="en-US" dirty="0" smtClean="0"/>
              <a:t>nnovative </a:t>
            </a:r>
            <a:r>
              <a:rPr lang="en-US" b="1" dirty="0" smtClean="0"/>
              <a:t>U</a:t>
            </a:r>
            <a:r>
              <a:rPr lang="en-US" dirty="0" smtClean="0"/>
              <a:t>rban </a:t>
            </a:r>
            <a:r>
              <a:rPr lang="en-US" b="1" dirty="0" smtClean="0"/>
              <a:t>T</a:t>
            </a:r>
            <a:r>
              <a:rPr lang="en-US" dirty="0" smtClean="0"/>
              <a:t>ransitions and </a:t>
            </a:r>
            <a:r>
              <a:rPr lang="en-US" b="1" dirty="0" err="1" smtClean="0"/>
              <a:t>A</a:t>
            </a:r>
            <a:r>
              <a:rPr lang="en-US" dirty="0" err="1" smtClean="0"/>
              <a:t>ridregion</a:t>
            </a:r>
            <a:r>
              <a:rPr lang="en-US" dirty="0" smtClean="0"/>
              <a:t> </a:t>
            </a:r>
            <a:r>
              <a:rPr lang="en-US" b="1" dirty="0" smtClean="0"/>
              <a:t>H</a:t>
            </a:r>
            <a:r>
              <a:rPr lang="en-US" dirty="0" smtClean="0"/>
              <a:t>ydrosustainability</a:t>
            </a:r>
          </a:p>
          <a:p>
            <a:pPr marL="0" indent="0">
              <a:spcBef>
                <a:spcPts val="0"/>
              </a:spcBef>
              <a:buNone/>
            </a:pPr>
            <a:r>
              <a:rPr lang="en-US" b="1" dirty="0" smtClean="0"/>
              <a:t>GAMUT: G</a:t>
            </a:r>
            <a:r>
              <a:rPr lang="en-US" dirty="0" smtClean="0"/>
              <a:t>radients </a:t>
            </a:r>
            <a:r>
              <a:rPr lang="en-US" b="1" dirty="0" smtClean="0"/>
              <a:t>A</a:t>
            </a:r>
            <a:r>
              <a:rPr lang="en-US" dirty="0" smtClean="0"/>
              <a:t>long </a:t>
            </a:r>
            <a:r>
              <a:rPr lang="en-US" b="1" dirty="0" smtClean="0"/>
              <a:t>M</a:t>
            </a:r>
            <a:r>
              <a:rPr lang="en-US" dirty="0" smtClean="0"/>
              <a:t>ountain to </a:t>
            </a:r>
            <a:r>
              <a:rPr lang="en-US" b="1" dirty="0" smtClean="0"/>
              <a:t>U</a:t>
            </a:r>
            <a:r>
              <a:rPr lang="en-US" dirty="0" smtClean="0"/>
              <a:t>rban </a:t>
            </a:r>
            <a:r>
              <a:rPr lang="en-US" b="1" dirty="0" smtClean="0"/>
              <a:t>T</a:t>
            </a:r>
            <a:r>
              <a:rPr lang="en-US" dirty="0" smtClean="0"/>
              <a:t>ransitions</a:t>
            </a:r>
          </a:p>
          <a:p>
            <a:endParaRPr lang="en-US" dirty="0"/>
          </a:p>
        </p:txBody>
      </p:sp>
    </p:spTree>
    <p:extLst>
      <p:ext uri="{BB962C8B-B14F-4D97-AF65-F5344CB8AC3E}">
        <p14:creationId xmlns:p14="http://schemas.microsoft.com/office/powerpoint/2010/main" val="602084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116" y="0"/>
            <a:ext cx="8229600" cy="932188"/>
          </a:xfrm>
        </p:spPr>
        <p:txBody>
          <a:bodyPr>
            <a:normAutofit/>
          </a:bodyPr>
          <a:lstStyle/>
          <a:p>
            <a:r>
              <a:rPr lang="en-US" dirty="0" smtClean="0">
                <a:cs typeface="Helvetica"/>
              </a:rPr>
              <a:t>In Situ Sensors</a:t>
            </a:r>
            <a:endParaRPr lang="en-US" dirty="0">
              <a:cs typeface="Helvetica"/>
            </a:endParaRPr>
          </a:p>
        </p:txBody>
      </p:sp>
      <p:sp>
        <p:nvSpPr>
          <p:cNvPr id="11" name="Content Placeholder 2"/>
          <p:cNvSpPr>
            <a:spLocks noGrp="1"/>
          </p:cNvSpPr>
          <p:nvPr>
            <p:ph idx="1"/>
          </p:nvPr>
        </p:nvSpPr>
        <p:spPr>
          <a:xfrm>
            <a:off x="5204851" y="1184284"/>
            <a:ext cx="3466331" cy="5673715"/>
          </a:xfrm>
        </p:spPr>
        <p:txBody>
          <a:bodyPr>
            <a:normAutofit/>
          </a:bodyPr>
          <a:lstStyle/>
          <a:p>
            <a:pPr>
              <a:spcBef>
                <a:spcPts val="0"/>
              </a:spcBef>
            </a:pPr>
            <a:r>
              <a:rPr lang="en-US" dirty="0" smtClean="0">
                <a:latin typeface="+mj-lt"/>
                <a:cs typeface="Helvetica"/>
              </a:rPr>
              <a:t>In situ sensors increasingly common</a:t>
            </a:r>
          </a:p>
          <a:p>
            <a:pPr>
              <a:spcBef>
                <a:spcPts val="0"/>
              </a:spcBef>
            </a:pPr>
            <a:r>
              <a:rPr lang="en-US" dirty="0" smtClean="0">
                <a:latin typeface="+mj-lt"/>
                <a:cs typeface="Helvetica"/>
              </a:rPr>
              <a:t>Multi-parameter </a:t>
            </a:r>
            <a:br>
              <a:rPr lang="en-US" dirty="0" smtClean="0">
                <a:latin typeface="+mj-lt"/>
                <a:cs typeface="Helvetica"/>
              </a:rPr>
            </a:br>
            <a:r>
              <a:rPr lang="en-US" dirty="0" smtClean="0">
                <a:latin typeface="+mj-lt"/>
                <a:cs typeface="Helvetica"/>
              </a:rPr>
              <a:t>sondes and single parameter sensors</a:t>
            </a:r>
          </a:p>
          <a:p>
            <a:pPr>
              <a:spcBef>
                <a:spcPts val="0"/>
              </a:spcBef>
            </a:pPr>
            <a:r>
              <a:rPr lang="en-US" dirty="0" smtClean="0">
                <a:latin typeface="+mj-lt"/>
                <a:cs typeface="Helvetica"/>
              </a:rPr>
              <a:t>Generate high frequency data</a:t>
            </a:r>
          </a:p>
          <a:p>
            <a:pPr>
              <a:spcBef>
                <a:spcPts val="0"/>
              </a:spcBef>
            </a:pPr>
            <a:r>
              <a:rPr lang="en-US" dirty="0" smtClean="0">
                <a:latin typeface="+mj-lt"/>
                <a:cs typeface="Helvetica"/>
              </a:rPr>
              <a:t>Deployment and maintenance can be intensive</a:t>
            </a:r>
          </a:p>
          <a:p>
            <a:pPr>
              <a:spcBef>
                <a:spcPts val="0"/>
              </a:spcBef>
            </a:pPr>
            <a:r>
              <a:rPr lang="en-US" dirty="0" smtClean="0">
                <a:latin typeface="+mj-lt"/>
                <a:cs typeface="Helvetica"/>
              </a:rPr>
              <a:t>Data maintenance is also significant</a:t>
            </a:r>
            <a:endParaRPr lang="en-US" dirty="0">
              <a:latin typeface="+mj-lt"/>
              <a:cs typeface="Helvetica"/>
            </a:endParaRPr>
          </a:p>
        </p:txBody>
      </p:sp>
      <p:pic>
        <p:nvPicPr>
          <p:cNvPr id="4" name="Picture 3"/>
          <p:cNvPicPr>
            <a:picLocks noChangeAspect="1"/>
          </p:cNvPicPr>
          <p:nvPr/>
        </p:nvPicPr>
        <p:blipFill rotWithShape="1">
          <a:blip r:embed="rId3">
            <a:clrChange>
              <a:clrFrom>
                <a:srgbClr val="FFFFFF"/>
              </a:clrFrom>
              <a:clrTo>
                <a:srgbClr val="FFFFFF">
                  <a:alpha val="0"/>
                </a:srgbClr>
              </a:clrTo>
            </a:clrChange>
          </a:blip>
          <a:srcRect l="6198"/>
          <a:stretch/>
        </p:blipFill>
        <p:spPr>
          <a:xfrm>
            <a:off x="200736" y="1535545"/>
            <a:ext cx="1007069" cy="5055755"/>
          </a:xfrm>
          <a:prstGeom prst="rect">
            <a:avLst/>
          </a:prstGeom>
        </p:spPr>
      </p:pic>
      <p:pic>
        <p:nvPicPr>
          <p:cNvPr id="5" name="Picture 4" descr="YSI-6920-V2-Horizontal.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91228" y="3828774"/>
            <a:ext cx="2216727" cy="2216727"/>
          </a:xfrm>
          <a:prstGeom prst="rect">
            <a:avLst/>
          </a:prstGeom>
        </p:spPr>
      </p:pic>
      <p:pic>
        <p:nvPicPr>
          <p:cNvPr id="6" name="Picture 5" descr="EXO_Wiped_CT_Sonde.jp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1916" y="4289136"/>
            <a:ext cx="2568864" cy="2568864"/>
          </a:xfrm>
          <a:prstGeom prst="rect">
            <a:avLst/>
          </a:prstGeom>
        </p:spPr>
      </p:pic>
      <p:pic>
        <p:nvPicPr>
          <p:cNvPr id="7" name="Picture 6" descr="DTS-12-Digital-Turbidity.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851319">
            <a:off x="960490" y="1474096"/>
            <a:ext cx="2894223" cy="1935512"/>
          </a:xfrm>
          <a:prstGeom prst="rect">
            <a:avLst/>
          </a:prstGeom>
        </p:spPr>
      </p:pic>
      <p:pic>
        <p:nvPicPr>
          <p:cNvPr id="8" name="Picture 7" descr="C6____Multi_Sens_4f1842508d86f.jpg"/>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234053">
            <a:off x="675531" y="343911"/>
            <a:ext cx="2147454" cy="2147454"/>
          </a:xfrm>
          <a:prstGeom prst="rect">
            <a:avLst/>
          </a:prstGeom>
        </p:spPr>
      </p:pic>
      <p:pic>
        <p:nvPicPr>
          <p:cNvPr id="9" name="Picture 8" descr="10-3101.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54390" y="3518045"/>
            <a:ext cx="2242246" cy="1156999"/>
          </a:xfrm>
          <a:prstGeom prst="rect">
            <a:avLst/>
          </a:prstGeom>
        </p:spPr>
      </p:pic>
      <p:pic>
        <p:nvPicPr>
          <p:cNvPr id="12" name="Picture 11"/>
          <p:cNvPicPr>
            <a:picLocks noChangeAspect="1"/>
          </p:cNvPicPr>
          <p:nvPr/>
        </p:nvPicPr>
        <p:blipFill>
          <a:blip r:embed="rId9">
            <a:clrChange>
              <a:clrFrom>
                <a:srgbClr val="FFFFFF"/>
              </a:clrFrom>
              <a:clrTo>
                <a:srgbClr val="FFFFFF">
                  <a:alpha val="0"/>
                </a:srgbClr>
              </a:clrTo>
            </a:clrChange>
          </a:blip>
          <a:stretch>
            <a:fillRect/>
          </a:stretch>
        </p:blipFill>
        <p:spPr>
          <a:xfrm rot="20107567">
            <a:off x="1148977" y="2656937"/>
            <a:ext cx="3613252" cy="1099686"/>
          </a:xfrm>
          <a:prstGeom prst="rect">
            <a:avLst/>
          </a:prstGeom>
        </p:spPr>
      </p:pic>
    </p:spTree>
    <p:extLst>
      <p:ext uri="{BB962C8B-B14F-4D97-AF65-F5344CB8AC3E}">
        <p14:creationId xmlns:p14="http://schemas.microsoft.com/office/powerpoint/2010/main" val="3959735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07576"/>
            <a:ext cx="7119444" cy="1303616"/>
          </a:xfrm>
        </p:spPr>
        <p:txBody>
          <a:bodyPr/>
          <a:lstStyle/>
          <a:p>
            <a:r>
              <a:rPr lang="en-US" dirty="0" smtClean="0"/>
              <a:t>Surrogate Relationships for iUTAH GAMUT</a:t>
            </a:r>
            <a:endParaRPr lang="en-US" dirty="0"/>
          </a:p>
        </p:txBody>
      </p:sp>
      <p:sp>
        <p:nvSpPr>
          <p:cNvPr id="3" name="Content Placeholder 2"/>
          <p:cNvSpPr>
            <a:spLocks noGrp="1"/>
          </p:cNvSpPr>
          <p:nvPr>
            <p:ph idx="1"/>
          </p:nvPr>
        </p:nvSpPr>
        <p:spPr>
          <a:xfrm>
            <a:off x="74471" y="1411193"/>
            <a:ext cx="5459747" cy="3386860"/>
          </a:xfrm>
        </p:spPr>
        <p:txBody>
          <a:bodyPr>
            <a:normAutofit fontScale="85000" lnSpcReduction="20000"/>
          </a:bodyPr>
          <a:lstStyle/>
          <a:p>
            <a:pPr>
              <a:spcBef>
                <a:spcPts val="600"/>
              </a:spcBef>
            </a:pPr>
            <a:r>
              <a:rPr lang="en-US" dirty="0" smtClean="0"/>
              <a:t>In situ sensors making measurements every 15 minutes for ~ 3 years at 4 sites in 3 watersheds</a:t>
            </a:r>
            <a:endParaRPr lang="en-US" dirty="0"/>
          </a:p>
          <a:p>
            <a:pPr>
              <a:spcBef>
                <a:spcPts val="600"/>
              </a:spcBef>
            </a:pPr>
            <a:r>
              <a:rPr lang="en-US" dirty="0" smtClean="0"/>
              <a:t>Samples collected biweekly and analyzed for water quality parameters</a:t>
            </a:r>
          </a:p>
          <a:p>
            <a:pPr>
              <a:spcBef>
                <a:spcPts val="600"/>
              </a:spcBef>
            </a:pPr>
            <a:r>
              <a:rPr lang="en-US" dirty="0" smtClean="0"/>
              <a:t>Plan to investigate surrogate relationships for suspended sediment, phosphorus species, nitrogen species, E. coli, and DOC</a:t>
            </a:r>
          </a:p>
          <a:p>
            <a:pPr>
              <a:spcBef>
                <a:spcPts val="600"/>
              </a:spcBef>
            </a:pPr>
            <a:r>
              <a:rPr lang="en-US" dirty="0" smtClean="0"/>
              <a:t>Plan to employ USGS R package for model development</a:t>
            </a:r>
          </a:p>
          <a:p>
            <a:pPr>
              <a:spcBef>
                <a:spcPts val="600"/>
              </a:spcBef>
            </a:pPr>
            <a:r>
              <a:rPr lang="en-US" dirty="0" smtClean="0"/>
              <a:t>Relationships may be used to provide better insight into constituent transport, source tracking of water and constituents</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19445" y="248694"/>
            <a:ext cx="1936652" cy="830340"/>
          </a:xfrm>
          <a:prstGeom prst="rect">
            <a:avLst/>
          </a:prstGeom>
        </p:spPr>
      </p:pic>
      <p:pic>
        <p:nvPicPr>
          <p:cNvPr id="6" name="Picture 5"/>
          <p:cNvPicPr>
            <a:picLocks noChangeAspect="1"/>
          </p:cNvPicPr>
          <p:nvPr/>
        </p:nvPicPr>
        <p:blipFill>
          <a:blip r:embed="rId4"/>
          <a:stretch>
            <a:fillRect/>
          </a:stretch>
        </p:blipFill>
        <p:spPr>
          <a:xfrm>
            <a:off x="5599584" y="4196749"/>
            <a:ext cx="3548335" cy="2661251"/>
          </a:xfrm>
          <a:prstGeom prst="rect">
            <a:avLst/>
          </a:prstGeom>
        </p:spPr>
      </p:pic>
      <p:pic>
        <p:nvPicPr>
          <p:cNvPr id="7" name="Picture 6"/>
          <p:cNvPicPr>
            <a:picLocks noChangeAspect="1"/>
          </p:cNvPicPr>
          <p:nvPr/>
        </p:nvPicPr>
        <p:blipFill>
          <a:blip r:embed="rId5"/>
          <a:stretch>
            <a:fillRect/>
          </a:stretch>
        </p:blipFill>
        <p:spPr>
          <a:xfrm>
            <a:off x="5595666" y="1370756"/>
            <a:ext cx="3552254" cy="2663273"/>
          </a:xfrm>
          <a:prstGeom prst="rect">
            <a:avLst/>
          </a:prstGeom>
        </p:spPr>
      </p:pic>
      <p:pic>
        <p:nvPicPr>
          <p:cNvPr id="11" name="Picture 10"/>
          <p:cNvPicPr>
            <a:picLocks noChangeAspect="1"/>
          </p:cNvPicPr>
          <p:nvPr/>
        </p:nvPicPr>
        <p:blipFill>
          <a:blip r:embed="rId6"/>
          <a:stretch>
            <a:fillRect/>
          </a:stretch>
        </p:blipFill>
        <p:spPr>
          <a:xfrm>
            <a:off x="1003116" y="4930919"/>
            <a:ext cx="4592549" cy="1754255"/>
          </a:xfrm>
          <a:prstGeom prst="rect">
            <a:avLst/>
          </a:prstGeom>
        </p:spPr>
      </p:pic>
      <p:pic>
        <p:nvPicPr>
          <p:cNvPr id="10" name="Picture 9"/>
          <p:cNvPicPr>
            <a:picLocks noChangeAspect="1"/>
          </p:cNvPicPr>
          <p:nvPr/>
        </p:nvPicPr>
        <p:blipFill>
          <a:blip r:embed="rId7"/>
          <a:stretch>
            <a:fillRect/>
          </a:stretch>
        </p:blipFill>
        <p:spPr>
          <a:xfrm>
            <a:off x="11759" y="5143011"/>
            <a:ext cx="1645147" cy="711128"/>
          </a:xfrm>
          <a:prstGeom prst="rect">
            <a:avLst/>
          </a:prstGeom>
        </p:spPr>
      </p:pic>
    </p:spTree>
    <p:extLst>
      <p:ext uri="{BB962C8B-B14F-4D97-AF65-F5344CB8AC3E}">
        <p14:creationId xmlns:p14="http://schemas.microsoft.com/office/powerpoint/2010/main" val="3438292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83128"/>
          </a:xfrm>
        </p:spPr>
        <p:txBody>
          <a:bodyPr>
            <a:normAutofit fontScale="90000"/>
          </a:bodyPr>
          <a:lstStyle/>
          <a:p>
            <a:r>
              <a:rPr lang="en-US" dirty="0" smtClean="0"/>
              <a:t>Challenges of Surrogate Approach</a:t>
            </a:r>
            <a:endParaRPr lang="en-US" dirty="0"/>
          </a:p>
        </p:txBody>
      </p:sp>
      <p:sp>
        <p:nvSpPr>
          <p:cNvPr id="3" name="Content Placeholder 2"/>
          <p:cNvSpPr>
            <a:spLocks noGrp="1"/>
          </p:cNvSpPr>
          <p:nvPr>
            <p:ph idx="1"/>
          </p:nvPr>
        </p:nvSpPr>
        <p:spPr>
          <a:xfrm>
            <a:off x="165659" y="1182940"/>
            <a:ext cx="5535752" cy="5257800"/>
          </a:xfrm>
        </p:spPr>
        <p:txBody>
          <a:bodyPr>
            <a:normAutofit lnSpcReduction="10000"/>
          </a:bodyPr>
          <a:lstStyle/>
          <a:p>
            <a:pPr>
              <a:spcBef>
                <a:spcPts val="600"/>
              </a:spcBef>
            </a:pPr>
            <a:r>
              <a:rPr lang="en-US" dirty="0" smtClean="0"/>
              <a:t>Detection limits of sensors</a:t>
            </a:r>
          </a:p>
          <a:p>
            <a:pPr>
              <a:spcBef>
                <a:spcPts val="600"/>
              </a:spcBef>
            </a:pPr>
            <a:r>
              <a:rPr lang="en-US" dirty="0" smtClean="0"/>
              <a:t>Sensor fouling</a:t>
            </a:r>
          </a:p>
          <a:p>
            <a:pPr>
              <a:spcBef>
                <a:spcPts val="600"/>
              </a:spcBef>
            </a:pPr>
            <a:r>
              <a:rPr lang="en-US" dirty="0" smtClean="0"/>
              <a:t>Sensor operation during extreme conditions: ice, flooding, sediment burial, etc.</a:t>
            </a:r>
          </a:p>
          <a:p>
            <a:pPr>
              <a:spcBef>
                <a:spcPts val="600"/>
              </a:spcBef>
            </a:pPr>
            <a:r>
              <a:rPr lang="en-US" dirty="0" smtClean="0"/>
              <a:t>Data management and data quality control</a:t>
            </a:r>
          </a:p>
          <a:p>
            <a:pPr>
              <a:spcBef>
                <a:spcPts val="600"/>
              </a:spcBef>
            </a:pPr>
            <a:r>
              <a:rPr lang="en-US" dirty="0" smtClean="0"/>
              <a:t>Doesn’t account for variability across channel or at various depths</a:t>
            </a:r>
          </a:p>
          <a:p>
            <a:pPr>
              <a:spcBef>
                <a:spcPts val="600"/>
              </a:spcBef>
            </a:pPr>
            <a:r>
              <a:rPr lang="en-US" dirty="0" smtClean="0"/>
              <a:t>Site specificity of relationships- strength influenced by site characteristics</a:t>
            </a:r>
          </a:p>
          <a:p>
            <a:pPr>
              <a:spcBef>
                <a:spcPts val="600"/>
              </a:spcBef>
            </a:pPr>
            <a:r>
              <a:rPr lang="en-US" dirty="0" smtClean="0"/>
              <a:t>Need for determination of uncertainty- is it acceptable for objective of monitoring program?</a:t>
            </a:r>
            <a:endParaRPr lang="en-US" dirty="0"/>
          </a:p>
        </p:txBody>
      </p:sp>
      <p:pic>
        <p:nvPicPr>
          <p:cNvPr id="4" name="Picture 3" descr="DSCN19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5738" y="1495790"/>
            <a:ext cx="2823924" cy="2117943"/>
          </a:xfrm>
          <a:prstGeom prst="rect">
            <a:avLst/>
          </a:prstGeom>
        </p:spPr>
      </p:pic>
      <p:pic>
        <p:nvPicPr>
          <p:cNvPr id="5" name="Picture 4" descr="DSCN192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2893" y="3915631"/>
            <a:ext cx="3131644" cy="2348734"/>
          </a:xfrm>
          <a:prstGeom prst="rect">
            <a:avLst/>
          </a:prstGeom>
        </p:spPr>
      </p:pic>
      <p:pic>
        <p:nvPicPr>
          <p:cNvPr id="6" name="Picture 5" descr="DSCN1855.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2893" y="1417638"/>
            <a:ext cx="3131644" cy="2348733"/>
          </a:xfrm>
          <a:prstGeom prst="rect">
            <a:avLst/>
          </a:prstGeom>
        </p:spPr>
      </p:pic>
    </p:spTree>
    <p:extLst>
      <p:ext uri="{BB962C8B-B14F-4D97-AF65-F5344CB8AC3E}">
        <p14:creationId xmlns:p14="http://schemas.microsoft.com/office/powerpoint/2010/main" val="1687217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17583"/>
            <a:ext cx="9144000" cy="748330"/>
          </a:xfrm>
        </p:spPr>
        <p:txBody>
          <a:bodyPr>
            <a:normAutofit fontScale="90000"/>
          </a:bodyPr>
          <a:lstStyle/>
          <a:p>
            <a:r>
              <a:rPr lang="en-US" dirty="0" smtClean="0"/>
              <a:t>References</a:t>
            </a:r>
            <a:endParaRPr lang="en-US" dirty="0"/>
          </a:p>
        </p:txBody>
      </p:sp>
      <p:sp>
        <p:nvSpPr>
          <p:cNvPr id="6" name="TextBox 5"/>
          <p:cNvSpPr txBox="1"/>
          <p:nvPr/>
        </p:nvSpPr>
        <p:spPr>
          <a:xfrm>
            <a:off x="223418" y="1030528"/>
            <a:ext cx="8701573" cy="5593838"/>
          </a:xfrm>
          <a:prstGeom prst="rect">
            <a:avLst/>
          </a:prstGeom>
          <a:noFill/>
        </p:spPr>
        <p:txBody>
          <a:bodyPr wrap="square" rtlCol="0">
            <a:spAutoFit/>
          </a:bodyPr>
          <a:lstStyle/>
          <a:p>
            <a:pPr marL="223838" indent="-223838">
              <a:spcAft>
                <a:spcPts val="300"/>
              </a:spcAft>
            </a:pPr>
            <a:r>
              <a:rPr lang="en-US" sz="900" dirty="0" smtClean="0">
                <a:solidFill>
                  <a:schemeClr val="tx1">
                    <a:lumMod val="65000"/>
                    <a:lumOff val="35000"/>
                  </a:schemeClr>
                </a:solidFill>
              </a:rPr>
              <a:t>Alberto, A., St-</a:t>
            </a:r>
            <a:r>
              <a:rPr lang="en-US" sz="900" dirty="0" err="1" smtClean="0">
                <a:solidFill>
                  <a:schemeClr val="tx1">
                    <a:lumMod val="65000"/>
                    <a:lumOff val="35000"/>
                  </a:schemeClr>
                </a:solidFill>
              </a:rPr>
              <a:t>Hilaire</a:t>
            </a:r>
            <a:r>
              <a:rPr lang="en-US" sz="900" dirty="0" smtClean="0">
                <a:solidFill>
                  <a:schemeClr val="tx1">
                    <a:lumMod val="65000"/>
                    <a:lumOff val="35000"/>
                  </a:schemeClr>
                </a:solidFill>
              </a:rPr>
              <a:t>, A., Courtenay, S.C., van den </a:t>
            </a:r>
            <a:r>
              <a:rPr lang="en-US" sz="900" dirty="0" err="1" smtClean="0">
                <a:solidFill>
                  <a:schemeClr val="tx1">
                    <a:lumMod val="65000"/>
                    <a:lumOff val="35000"/>
                  </a:schemeClr>
                </a:solidFill>
              </a:rPr>
              <a:t>Heuvel</a:t>
            </a:r>
            <a:r>
              <a:rPr lang="en-US" sz="900" dirty="0" smtClean="0">
                <a:solidFill>
                  <a:schemeClr val="tx1">
                    <a:lumMod val="65000"/>
                    <a:lumOff val="35000"/>
                  </a:schemeClr>
                </a:solidFill>
              </a:rPr>
              <a:t>, M.R., 2016. Monitoring stream sediment loads in response to agriculture in Prince Edward Island, Canada. Environ. </a:t>
            </a:r>
            <a:r>
              <a:rPr lang="en-US" sz="900" dirty="0" err="1" smtClean="0">
                <a:solidFill>
                  <a:schemeClr val="tx1">
                    <a:lumMod val="65000"/>
                    <a:lumOff val="35000"/>
                  </a:schemeClr>
                </a:solidFill>
              </a:rPr>
              <a:t>Monit</a:t>
            </a:r>
            <a:r>
              <a:rPr lang="en-US" sz="900" dirty="0" smtClean="0">
                <a:solidFill>
                  <a:schemeClr val="tx1">
                    <a:lumMod val="65000"/>
                    <a:lumOff val="35000"/>
                  </a:schemeClr>
                </a:solidFill>
              </a:rPr>
              <a:t>. Assess. 188. doi:10.1007/s10661-016-5411-3</a:t>
            </a:r>
          </a:p>
          <a:p>
            <a:pPr marL="223838" indent="-223838">
              <a:spcAft>
                <a:spcPts val="300"/>
              </a:spcAft>
            </a:pPr>
            <a:r>
              <a:rPr lang="en-US" sz="900" dirty="0" smtClean="0">
                <a:solidFill>
                  <a:schemeClr val="tx1">
                    <a:lumMod val="65000"/>
                    <a:lumOff val="35000"/>
                  </a:schemeClr>
                </a:solidFill>
              </a:rPr>
              <a:t>Ballantine, D.J., Davies-</a:t>
            </a:r>
            <a:r>
              <a:rPr lang="en-US" sz="900" dirty="0" err="1" smtClean="0">
                <a:solidFill>
                  <a:schemeClr val="tx1">
                    <a:lumMod val="65000"/>
                    <a:lumOff val="35000"/>
                  </a:schemeClr>
                </a:solidFill>
              </a:rPr>
              <a:t>colley</a:t>
            </a:r>
            <a:r>
              <a:rPr lang="en-US" sz="900" dirty="0" smtClean="0">
                <a:solidFill>
                  <a:schemeClr val="tx1">
                    <a:lumMod val="65000"/>
                    <a:lumOff val="35000"/>
                  </a:schemeClr>
                </a:solidFill>
              </a:rPr>
              <a:t>, R.J., 2016. Nitrogen , phosphorus and E . coli loads in the Sherry River, New Zealand. New Zeal. J. Mar. </a:t>
            </a:r>
            <a:r>
              <a:rPr lang="en-US" sz="900" dirty="0" err="1" smtClean="0">
                <a:solidFill>
                  <a:schemeClr val="tx1">
                    <a:lumMod val="65000"/>
                    <a:lumOff val="35000"/>
                  </a:schemeClr>
                </a:solidFill>
              </a:rPr>
              <a:t>Freshw</a:t>
            </a:r>
            <a:r>
              <a:rPr lang="en-US" sz="900" dirty="0" smtClean="0">
                <a:solidFill>
                  <a:schemeClr val="tx1">
                    <a:lumMod val="65000"/>
                    <a:lumOff val="35000"/>
                  </a:schemeClr>
                </a:solidFill>
              </a:rPr>
              <a:t>. Res. 47. doi:10.1080/00288330.2013.815640</a:t>
            </a:r>
          </a:p>
          <a:p>
            <a:pPr marL="223838" indent="-223838">
              <a:spcAft>
                <a:spcPts val="300"/>
              </a:spcAft>
            </a:pPr>
            <a:r>
              <a:rPr lang="en-US" sz="900" dirty="0" smtClean="0">
                <a:solidFill>
                  <a:schemeClr val="tx1">
                    <a:lumMod val="65000"/>
                    <a:lumOff val="35000"/>
                  </a:schemeClr>
                </a:solidFill>
              </a:rPr>
              <a:t>Etheridge, J.R., </a:t>
            </a:r>
            <a:r>
              <a:rPr lang="en-US" sz="900" dirty="0" err="1" smtClean="0">
                <a:solidFill>
                  <a:schemeClr val="tx1">
                    <a:lumMod val="65000"/>
                    <a:lumOff val="35000"/>
                  </a:schemeClr>
                </a:solidFill>
              </a:rPr>
              <a:t>Birgand</a:t>
            </a:r>
            <a:r>
              <a:rPr lang="en-US" sz="900" dirty="0" smtClean="0">
                <a:solidFill>
                  <a:schemeClr val="tx1">
                    <a:lumMod val="65000"/>
                    <a:lumOff val="35000"/>
                  </a:schemeClr>
                </a:solidFill>
              </a:rPr>
              <a:t>, F., Osborne, J.A., </a:t>
            </a:r>
            <a:r>
              <a:rPr lang="en-US" sz="900" dirty="0" err="1" smtClean="0">
                <a:solidFill>
                  <a:schemeClr val="tx1">
                    <a:lumMod val="65000"/>
                    <a:lumOff val="35000"/>
                  </a:schemeClr>
                </a:solidFill>
              </a:rPr>
              <a:t>Osburn</a:t>
            </a:r>
            <a:r>
              <a:rPr lang="en-US" sz="900" dirty="0" smtClean="0">
                <a:solidFill>
                  <a:schemeClr val="tx1">
                    <a:lumMod val="65000"/>
                    <a:lumOff val="35000"/>
                  </a:schemeClr>
                </a:solidFill>
              </a:rPr>
              <a:t>, C.L., </a:t>
            </a:r>
            <a:r>
              <a:rPr lang="en-US" sz="900" dirty="0" err="1" smtClean="0">
                <a:solidFill>
                  <a:schemeClr val="tx1">
                    <a:lumMod val="65000"/>
                    <a:lumOff val="35000"/>
                  </a:schemeClr>
                </a:solidFill>
              </a:rPr>
              <a:t>Burchell</a:t>
            </a:r>
            <a:r>
              <a:rPr lang="en-US" sz="900" dirty="0" smtClean="0">
                <a:solidFill>
                  <a:schemeClr val="tx1">
                    <a:lumMod val="65000"/>
                    <a:lumOff val="35000"/>
                  </a:schemeClr>
                </a:solidFill>
              </a:rPr>
              <a:t>, M.R., Irving, J., 2014. Using in situ ultraviolet-visual spectroscopy to measure nitrogen , carbon , phosphorus , and suspended solids concentrations at a high frequency in a brackish tidal marsh. </a:t>
            </a:r>
            <a:r>
              <a:rPr lang="en-US" sz="900" dirty="0" err="1" smtClean="0">
                <a:solidFill>
                  <a:schemeClr val="tx1">
                    <a:lumMod val="65000"/>
                    <a:lumOff val="35000"/>
                  </a:schemeClr>
                </a:solidFill>
              </a:rPr>
              <a:t>Limnol</a:t>
            </a:r>
            <a:r>
              <a:rPr lang="en-US" sz="900" dirty="0" smtClean="0">
                <a:solidFill>
                  <a:schemeClr val="tx1">
                    <a:lumMod val="65000"/>
                    <a:lumOff val="35000"/>
                  </a:schemeClr>
                </a:solidFill>
              </a:rPr>
              <a:t>. </a:t>
            </a:r>
            <a:r>
              <a:rPr lang="en-US" sz="900" dirty="0" err="1" smtClean="0">
                <a:solidFill>
                  <a:schemeClr val="tx1">
                    <a:lumMod val="65000"/>
                    <a:lumOff val="35000"/>
                  </a:schemeClr>
                </a:solidFill>
              </a:rPr>
              <a:t>Oceanogr</a:t>
            </a:r>
            <a:r>
              <a:rPr lang="en-US" sz="900" dirty="0" smtClean="0">
                <a:solidFill>
                  <a:schemeClr val="tx1">
                    <a:lumMod val="65000"/>
                    <a:lumOff val="35000"/>
                  </a:schemeClr>
                </a:solidFill>
              </a:rPr>
              <a:t>. </a:t>
            </a:r>
            <a:r>
              <a:rPr lang="en-US" sz="900" dirty="0" err="1" smtClean="0">
                <a:solidFill>
                  <a:schemeClr val="tx1">
                    <a:lumMod val="65000"/>
                    <a:lumOff val="35000"/>
                  </a:schemeClr>
                </a:solidFill>
              </a:rPr>
              <a:t>Mehods</a:t>
            </a:r>
            <a:r>
              <a:rPr lang="en-US" sz="900" dirty="0" smtClean="0">
                <a:solidFill>
                  <a:schemeClr val="tx1">
                    <a:lumMod val="65000"/>
                    <a:lumOff val="35000"/>
                  </a:schemeClr>
                </a:solidFill>
              </a:rPr>
              <a:t> 12, 10–22. doi:10.4319/lom.2014.12.10</a:t>
            </a:r>
          </a:p>
          <a:p>
            <a:pPr marL="223838" indent="-223838">
              <a:spcAft>
                <a:spcPts val="300"/>
              </a:spcAft>
            </a:pPr>
            <a:r>
              <a:rPr lang="en-US" sz="900" dirty="0" smtClean="0">
                <a:solidFill>
                  <a:schemeClr val="tx1">
                    <a:lumMod val="65000"/>
                    <a:lumOff val="35000"/>
                  </a:schemeClr>
                </a:solidFill>
              </a:rPr>
              <a:t>Horsburgh, J.S., Spackman Jones, A., Stevens, D.K., Tarboton, D.G., </a:t>
            </a:r>
            <a:r>
              <a:rPr lang="en-US" sz="900" dirty="0" err="1" smtClean="0">
                <a:solidFill>
                  <a:schemeClr val="tx1">
                    <a:lumMod val="65000"/>
                    <a:lumOff val="35000"/>
                  </a:schemeClr>
                </a:solidFill>
              </a:rPr>
              <a:t>Mesner</a:t>
            </a:r>
            <a:r>
              <a:rPr lang="en-US" sz="900" dirty="0" smtClean="0">
                <a:solidFill>
                  <a:schemeClr val="tx1">
                    <a:lumMod val="65000"/>
                    <a:lumOff val="35000"/>
                  </a:schemeClr>
                </a:solidFill>
              </a:rPr>
              <a:t>, N.O., 2010. A sensor network for high frequency estimation of water quality constituent fluxes using surrogates. Environ. Model. </a:t>
            </a:r>
            <a:r>
              <a:rPr lang="en-US" sz="900" dirty="0" err="1" smtClean="0">
                <a:solidFill>
                  <a:schemeClr val="tx1">
                    <a:lumMod val="65000"/>
                    <a:lumOff val="35000"/>
                  </a:schemeClr>
                </a:solidFill>
              </a:rPr>
              <a:t>Softw</a:t>
            </a:r>
            <a:r>
              <a:rPr lang="en-US" sz="900" dirty="0" smtClean="0">
                <a:solidFill>
                  <a:schemeClr val="tx1">
                    <a:lumMod val="65000"/>
                    <a:lumOff val="35000"/>
                  </a:schemeClr>
                </a:solidFill>
              </a:rPr>
              <a:t>. 25, 1031–1044. doi:10.1016/j.envsoft.2009.10.012</a:t>
            </a:r>
          </a:p>
          <a:p>
            <a:pPr marL="223838" indent="-223838">
              <a:spcAft>
                <a:spcPts val="300"/>
              </a:spcAft>
            </a:pPr>
            <a:r>
              <a:rPr lang="en-US" sz="900" dirty="0" smtClean="0">
                <a:solidFill>
                  <a:schemeClr val="tx1">
                    <a:lumMod val="65000"/>
                    <a:lumOff val="35000"/>
                  </a:schemeClr>
                </a:solidFill>
              </a:rPr>
              <a:t>Jones, A.S., Stevens, D.K., Horsburgh, J.S., </a:t>
            </a:r>
            <a:r>
              <a:rPr lang="en-US" sz="900" dirty="0" err="1" smtClean="0">
                <a:solidFill>
                  <a:schemeClr val="tx1">
                    <a:lumMod val="65000"/>
                    <a:lumOff val="35000"/>
                  </a:schemeClr>
                </a:solidFill>
              </a:rPr>
              <a:t>Mesner</a:t>
            </a:r>
            <a:r>
              <a:rPr lang="en-US" sz="900" dirty="0" smtClean="0">
                <a:solidFill>
                  <a:schemeClr val="tx1">
                    <a:lumMod val="65000"/>
                    <a:lumOff val="35000"/>
                  </a:schemeClr>
                </a:solidFill>
              </a:rPr>
              <a:t>, N.O., 2011. Surrogate measures for providing high frequency estimates of total suspended solids and total phosphorus concentrations. J. Am. Water </a:t>
            </a:r>
            <a:r>
              <a:rPr lang="en-US" sz="900" dirty="0" err="1" smtClean="0">
                <a:solidFill>
                  <a:schemeClr val="tx1">
                    <a:lumMod val="65000"/>
                    <a:lumOff val="35000"/>
                  </a:schemeClr>
                </a:solidFill>
              </a:rPr>
              <a:t>Resour</a:t>
            </a:r>
            <a:r>
              <a:rPr lang="en-US" sz="900" dirty="0" smtClean="0">
                <a:solidFill>
                  <a:schemeClr val="tx1">
                    <a:lumMod val="65000"/>
                    <a:lumOff val="35000"/>
                  </a:schemeClr>
                </a:solidFill>
              </a:rPr>
              <a:t>. Assoc. 47, 239–253. doi:10.1111/j.1752-1688.2010.00505.x</a:t>
            </a:r>
          </a:p>
          <a:p>
            <a:pPr marL="223838" indent="-223838">
              <a:spcAft>
                <a:spcPts val="300"/>
              </a:spcAft>
            </a:pPr>
            <a:r>
              <a:rPr lang="en-US" sz="900" dirty="0" smtClean="0">
                <a:solidFill>
                  <a:schemeClr val="tx1">
                    <a:lumMod val="65000"/>
                    <a:lumOff val="35000"/>
                  </a:schemeClr>
                </a:solidFill>
              </a:rPr>
              <a:t>Kim, J., </a:t>
            </a:r>
            <a:r>
              <a:rPr lang="en-US" sz="900" dirty="0" err="1" smtClean="0">
                <a:solidFill>
                  <a:schemeClr val="tx1">
                    <a:lumMod val="65000"/>
                    <a:lumOff val="35000"/>
                  </a:schemeClr>
                </a:solidFill>
              </a:rPr>
              <a:t>Furumai</a:t>
            </a:r>
            <a:r>
              <a:rPr lang="en-US" sz="900" dirty="0" smtClean="0">
                <a:solidFill>
                  <a:schemeClr val="tx1">
                    <a:lumMod val="65000"/>
                    <a:lumOff val="35000"/>
                  </a:schemeClr>
                </a:solidFill>
              </a:rPr>
              <a:t>, H., 2013. Improved calibration of a rainfall-pollutant-runoff model using turbidity and electrical conductivity as surrogate parameters for total nitrogen. Water Environ. J. 27, 79–85. doi:10.1111/j.1747-6593.2012.00328.x</a:t>
            </a:r>
          </a:p>
          <a:p>
            <a:pPr marL="223838" indent="-223838">
              <a:spcAft>
                <a:spcPts val="300"/>
              </a:spcAft>
            </a:pPr>
            <a:r>
              <a:rPr lang="en-US" sz="900" dirty="0" err="1" smtClean="0">
                <a:solidFill>
                  <a:schemeClr val="tx1">
                    <a:lumMod val="65000"/>
                    <a:lumOff val="35000"/>
                  </a:schemeClr>
                </a:solidFill>
              </a:rPr>
              <a:t>McKergow</a:t>
            </a:r>
            <a:r>
              <a:rPr lang="en-US" sz="900" dirty="0" smtClean="0">
                <a:solidFill>
                  <a:schemeClr val="tx1">
                    <a:lumMod val="65000"/>
                    <a:lumOff val="35000"/>
                  </a:schemeClr>
                </a:solidFill>
              </a:rPr>
              <a:t>, L.A., Davies-</a:t>
            </a:r>
            <a:r>
              <a:rPr lang="en-US" sz="900" dirty="0" err="1" smtClean="0">
                <a:solidFill>
                  <a:schemeClr val="tx1">
                    <a:lumMod val="65000"/>
                    <a:lumOff val="35000"/>
                  </a:schemeClr>
                </a:solidFill>
              </a:rPr>
              <a:t>colley</a:t>
            </a:r>
            <a:r>
              <a:rPr lang="en-US" sz="900" dirty="0" smtClean="0">
                <a:solidFill>
                  <a:schemeClr val="tx1">
                    <a:lumMod val="65000"/>
                    <a:lumOff val="35000"/>
                  </a:schemeClr>
                </a:solidFill>
              </a:rPr>
              <a:t>, R.J., 2010. </a:t>
            </a:r>
            <a:r>
              <a:rPr lang="en-US" sz="900" dirty="0" err="1" smtClean="0">
                <a:solidFill>
                  <a:schemeClr val="tx1">
                    <a:lumMod val="65000"/>
                    <a:lumOff val="35000"/>
                  </a:schemeClr>
                </a:solidFill>
              </a:rPr>
              <a:t>Stormflow</a:t>
            </a:r>
            <a:r>
              <a:rPr lang="en-US" sz="900" dirty="0" smtClean="0">
                <a:solidFill>
                  <a:schemeClr val="tx1">
                    <a:lumMod val="65000"/>
                    <a:lumOff val="35000"/>
                  </a:schemeClr>
                </a:solidFill>
              </a:rPr>
              <a:t> dynamics and loads of Escherichia coli in a large mixed land use catchment. </a:t>
            </a:r>
            <a:r>
              <a:rPr lang="en-US" sz="900" dirty="0" err="1" smtClean="0">
                <a:solidFill>
                  <a:schemeClr val="tx1">
                    <a:lumMod val="65000"/>
                    <a:lumOff val="35000"/>
                  </a:schemeClr>
                </a:solidFill>
              </a:rPr>
              <a:t>Hydrol</a:t>
            </a:r>
            <a:r>
              <a:rPr lang="en-US" sz="900" dirty="0" smtClean="0">
                <a:solidFill>
                  <a:schemeClr val="tx1">
                    <a:lumMod val="65000"/>
                    <a:lumOff val="35000"/>
                  </a:schemeClr>
                </a:solidFill>
              </a:rPr>
              <a:t>. Process. 24, 276–289. doi:10.1002/hyp.7480</a:t>
            </a:r>
          </a:p>
          <a:p>
            <a:pPr marL="223838" indent="-223838">
              <a:spcAft>
                <a:spcPts val="300"/>
              </a:spcAft>
            </a:pPr>
            <a:r>
              <a:rPr lang="en-US" sz="900" dirty="0" err="1" smtClean="0">
                <a:solidFill>
                  <a:schemeClr val="tx1">
                    <a:lumMod val="65000"/>
                    <a:lumOff val="35000"/>
                  </a:schemeClr>
                </a:solidFill>
              </a:rPr>
              <a:t>Nasrabadi</a:t>
            </a:r>
            <a:r>
              <a:rPr lang="en-US" sz="900" dirty="0" smtClean="0">
                <a:solidFill>
                  <a:schemeClr val="tx1">
                    <a:lumMod val="65000"/>
                    <a:lumOff val="35000"/>
                  </a:schemeClr>
                </a:solidFill>
              </a:rPr>
              <a:t>, T., </a:t>
            </a:r>
            <a:r>
              <a:rPr lang="en-US" sz="900" dirty="0" err="1" smtClean="0">
                <a:solidFill>
                  <a:schemeClr val="tx1">
                    <a:lumMod val="65000"/>
                    <a:lumOff val="35000"/>
                  </a:schemeClr>
                </a:solidFill>
              </a:rPr>
              <a:t>Ruegner</a:t>
            </a:r>
            <a:r>
              <a:rPr lang="en-US" sz="900" dirty="0" smtClean="0">
                <a:solidFill>
                  <a:schemeClr val="tx1">
                    <a:lumMod val="65000"/>
                    <a:lumOff val="35000"/>
                  </a:schemeClr>
                </a:solidFill>
              </a:rPr>
              <a:t>, H., </a:t>
            </a:r>
            <a:r>
              <a:rPr lang="en-US" sz="900" dirty="0" err="1" smtClean="0">
                <a:solidFill>
                  <a:schemeClr val="tx1">
                    <a:lumMod val="65000"/>
                    <a:lumOff val="35000"/>
                  </a:schemeClr>
                </a:solidFill>
              </a:rPr>
              <a:t>Sirdari</a:t>
            </a:r>
            <a:r>
              <a:rPr lang="en-US" sz="900" dirty="0" smtClean="0">
                <a:solidFill>
                  <a:schemeClr val="tx1">
                    <a:lumMod val="65000"/>
                    <a:lumOff val="35000"/>
                  </a:schemeClr>
                </a:solidFill>
              </a:rPr>
              <a:t>, Z.Z., </a:t>
            </a:r>
            <a:r>
              <a:rPr lang="en-US" sz="900" dirty="0" err="1" smtClean="0">
                <a:solidFill>
                  <a:schemeClr val="tx1">
                    <a:lumMod val="65000"/>
                    <a:lumOff val="35000"/>
                  </a:schemeClr>
                </a:solidFill>
              </a:rPr>
              <a:t>Schwientek</a:t>
            </a:r>
            <a:r>
              <a:rPr lang="en-US" sz="900" dirty="0" smtClean="0">
                <a:solidFill>
                  <a:schemeClr val="tx1">
                    <a:lumMod val="65000"/>
                    <a:lumOff val="35000"/>
                  </a:schemeClr>
                </a:solidFill>
              </a:rPr>
              <a:t>, M., </a:t>
            </a:r>
            <a:r>
              <a:rPr lang="en-US" sz="900" dirty="0" err="1" smtClean="0">
                <a:solidFill>
                  <a:schemeClr val="tx1">
                    <a:lumMod val="65000"/>
                    <a:lumOff val="35000"/>
                  </a:schemeClr>
                </a:solidFill>
              </a:rPr>
              <a:t>Grathwohl</a:t>
            </a:r>
            <a:r>
              <a:rPr lang="en-US" sz="900" dirty="0" smtClean="0">
                <a:solidFill>
                  <a:schemeClr val="tx1">
                    <a:lumMod val="65000"/>
                    <a:lumOff val="35000"/>
                  </a:schemeClr>
                </a:solidFill>
              </a:rPr>
              <a:t>, P., 2016. Using total suspended solids (TSS) and turbidity as proxies for evaluation of metal transport in river water. Appl. Geochemistry 68, 1–9. doi:10.1016/j.apgeochem.2016.03.003</a:t>
            </a:r>
          </a:p>
          <a:p>
            <a:pPr marL="223838" indent="-223838">
              <a:spcAft>
                <a:spcPts val="300"/>
              </a:spcAft>
            </a:pPr>
            <a:r>
              <a:rPr lang="en-US" sz="900" dirty="0" err="1" smtClean="0">
                <a:solidFill>
                  <a:schemeClr val="tx1">
                    <a:lumMod val="65000"/>
                    <a:lumOff val="35000"/>
                  </a:schemeClr>
                </a:solidFill>
              </a:rPr>
              <a:t>Rügner</a:t>
            </a:r>
            <a:r>
              <a:rPr lang="en-US" sz="900" dirty="0" smtClean="0">
                <a:solidFill>
                  <a:schemeClr val="tx1">
                    <a:lumMod val="65000"/>
                    <a:lumOff val="35000"/>
                  </a:schemeClr>
                </a:solidFill>
              </a:rPr>
              <a:t>, H., </a:t>
            </a:r>
            <a:r>
              <a:rPr lang="en-US" sz="900" dirty="0" err="1" smtClean="0">
                <a:solidFill>
                  <a:schemeClr val="tx1">
                    <a:lumMod val="65000"/>
                    <a:lumOff val="35000"/>
                  </a:schemeClr>
                </a:solidFill>
              </a:rPr>
              <a:t>Schwientek</a:t>
            </a:r>
            <a:r>
              <a:rPr lang="en-US" sz="900" dirty="0" smtClean="0">
                <a:solidFill>
                  <a:schemeClr val="tx1">
                    <a:lumMod val="65000"/>
                    <a:lumOff val="35000"/>
                  </a:schemeClr>
                </a:solidFill>
              </a:rPr>
              <a:t>, M., </a:t>
            </a:r>
            <a:r>
              <a:rPr lang="en-US" sz="900" dirty="0" err="1" smtClean="0">
                <a:solidFill>
                  <a:schemeClr val="tx1">
                    <a:lumMod val="65000"/>
                    <a:lumOff val="35000"/>
                  </a:schemeClr>
                </a:solidFill>
              </a:rPr>
              <a:t>Egner</a:t>
            </a:r>
            <a:r>
              <a:rPr lang="en-US" sz="900" dirty="0" smtClean="0">
                <a:solidFill>
                  <a:schemeClr val="tx1">
                    <a:lumMod val="65000"/>
                    <a:lumOff val="35000"/>
                  </a:schemeClr>
                </a:solidFill>
              </a:rPr>
              <a:t>, M., </a:t>
            </a:r>
            <a:r>
              <a:rPr lang="en-US" sz="900" dirty="0" err="1" smtClean="0">
                <a:solidFill>
                  <a:schemeClr val="tx1">
                    <a:lumMod val="65000"/>
                    <a:lumOff val="35000"/>
                  </a:schemeClr>
                </a:solidFill>
              </a:rPr>
              <a:t>Grathwohl</a:t>
            </a:r>
            <a:r>
              <a:rPr lang="en-US" sz="900" dirty="0" smtClean="0">
                <a:solidFill>
                  <a:schemeClr val="tx1">
                    <a:lumMod val="65000"/>
                    <a:lumOff val="35000"/>
                  </a:schemeClr>
                </a:solidFill>
              </a:rPr>
              <a:t>, P., 2014. Monitoring of event-based mobilization of hydrophobic pollutants in rivers : Calibration of turbidity as a proxy for particle facilitated transport in fi </a:t>
            </a:r>
            <a:r>
              <a:rPr lang="en-US" sz="900" dirty="0" err="1" smtClean="0">
                <a:solidFill>
                  <a:schemeClr val="tx1">
                    <a:lumMod val="65000"/>
                    <a:lumOff val="35000"/>
                  </a:schemeClr>
                </a:solidFill>
              </a:rPr>
              <a:t>eld</a:t>
            </a:r>
            <a:r>
              <a:rPr lang="en-US" sz="900" dirty="0" smtClean="0">
                <a:solidFill>
                  <a:schemeClr val="tx1">
                    <a:lumMod val="65000"/>
                    <a:lumOff val="35000"/>
                  </a:schemeClr>
                </a:solidFill>
              </a:rPr>
              <a:t> and laboratory. Sci. Total Environ. 490, 191–198. doi:10.1016/j.scitotenv.2014.04.110</a:t>
            </a:r>
          </a:p>
          <a:p>
            <a:pPr marL="223838" indent="-223838">
              <a:spcAft>
                <a:spcPts val="300"/>
              </a:spcAft>
            </a:pPr>
            <a:r>
              <a:rPr lang="en-US" sz="900" dirty="0" err="1" smtClean="0">
                <a:solidFill>
                  <a:schemeClr val="tx1">
                    <a:lumMod val="65000"/>
                    <a:lumOff val="35000"/>
                  </a:schemeClr>
                </a:solidFill>
              </a:rPr>
              <a:t>Ruzycki</a:t>
            </a:r>
            <a:r>
              <a:rPr lang="en-US" sz="900" dirty="0" smtClean="0">
                <a:solidFill>
                  <a:schemeClr val="tx1">
                    <a:lumMod val="65000"/>
                    <a:lumOff val="35000"/>
                  </a:schemeClr>
                </a:solidFill>
              </a:rPr>
              <a:t>, E.M., </a:t>
            </a:r>
            <a:r>
              <a:rPr lang="en-US" sz="900" dirty="0" err="1" smtClean="0">
                <a:solidFill>
                  <a:schemeClr val="tx1">
                    <a:lumMod val="65000"/>
                    <a:lumOff val="35000"/>
                  </a:schemeClr>
                </a:solidFill>
              </a:rPr>
              <a:t>Axler</a:t>
            </a:r>
            <a:r>
              <a:rPr lang="en-US" sz="900" dirty="0" smtClean="0">
                <a:solidFill>
                  <a:schemeClr val="tx1">
                    <a:lumMod val="65000"/>
                    <a:lumOff val="35000"/>
                  </a:schemeClr>
                </a:solidFill>
              </a:rPr>
              <a:t>, R.P., </a:t>
            </a:r>
            <a:r>
              <a:rPr lang="en-US" sz="900" dirty="0" err="1" smtClean="0">
                <a:solidFill>
                  <a:schemeClr val="tx1">
                    <a:lumMod val="65000"/>
                    <a:lumOff val="35000"/>
                  </a:schemeClr>
                </a:solidFill>
              </a:rPr>
              <a:t>Henneck</a:t>
            </a:r>
            <a:r>
              <a:rPr lang="en-US" sz="900" dirty="0" smtClean="0">
                <a:solidFill>
                  <a:schemeClr val="tx1">
                    <a:lumMod val="65000"/>
                    <a:lumOff val="35000"/>
                  </a:schemeClr>
                </a:solidFill>
              </a:rPr>
              <a:t>, J., Will, N.R., Host, G.E., 2011. Estimating mercury concentrations and loads from four western Lake Superior watersheds using continuous in-stream turbidity monitoring. </a:t>
            </a:r>
            <a:r>
              <a:rPr lang="en-US" sz="900" dirty="0" err="1" smtClean="0">
                <a:solidFill>
                  <a:schemeClr val="tx1">
                    <a:lumMod val="65000"/>
                    <a:lumOff val="35000"/>
                  </a:schemeClr>
                </a:solidFill>
              </a:rPr>
              <a:t>Aquat</a:t>
            </a:r>
            <a:r>
              <a:rPr lang="en-US" sz="900" dirty="0" smtClean="0">
                <a:solidFill>
                  <a:schemeClr val="tx1">
                    <a:lumMod val="65000"/>
                    <a:lumOff val="35000"/>
                  </a:schemeClr>
                </a:solidFill>
              </a:rPr>
              <a:t>. </a:t>
            </a:r>
            <a:r>
              <a:rPr lang="en-US" sz="900" dirty="0" err="1" smtClean="0">
                <a:solidFill>
                  <a:schemeClr val="tx1">
                    <a:lumMod val="65000"/>
                    <a:lumOff val="35000"/>
                  </a:schemeClr>
                </a:solidFill>
              </a:rPr>
              <a:t>Ecosyst</a:t>
            </a:r>
            <a:r>
              <a:rPr lang="en-US" sz="900" dirty="0" smtClean="0">
                <a:solidFill>
                  <a:schemeClr val="tx1">
                    <a:lumMod val="65000"/>
                    <a:lumOff val="35000"/>
                  </a:schemeClr>
                </a:solidFill>
              </a:rPr>
              <a:t>. Heal. </a:t>
            </a:r>
            <a:r>
              <a:rPr lang="en-US" sz="900" dirty="0" err="1" smtClean="0">
                <a:solidFill>
                  <a:schemeClr val="tx1">
                    <a:lumMod val="65000"/>
                    <a:lumOff val="35000"/>
                  </a:schemeClr>
                </a:solidFill>
              </a:rPr>
              <a:t>Manag</a:t>
            </a:r>
            <a:r>
              <a:rPr lang="en-US" sz="900" dirty="0" smtClean="0">
                <a:solidFill>
                  <a:schemeClr val="tx1">
                    <a:lumMod val="65000"/>
                    <a:lumOff val="35000"/>
                  </a:schemeClr>
                </a:solidFill>
              </a:rPr>
              <a:t>. 14, 422–432. doi:10.1080/14634988.2011.624863</a:t>
            </a:r>
          </a:p>
          <a:p>
            <a:pPr marL="223838" indent="-223838">
              <a:spcAft>
                <a:spcPts val="300"/>
              </a:spcAft>
            </a:pPr>
            <a:r>
              <a:rPr lang="en-US" sz="900" dirty="0" err="1" smtClean="0">
                <a:solidFill>
                  <a:schemeClr val="tx1">
                    <a:lumMod val="65000"/>
                    <a:lumOff val="35000"/>
                  </a:schemeClr>
                </a:solidFill>
              </a:rPr>
              <a:t>Ruzycki</a:t>
            </a:r>
            <a:r>
              <a:rPr lang="en-US" sz="900" dirty="0" smtClean="0">
                <a:solidFill>
                  <a:schemeClr val="tx1">
                    <a:lumMod val="65000"/>
                    <a:lumOff val="35000"/>
                  </a:schemeClr>
                </a:solidFill>
              </a:rPr>
              <a:t>, E.M., </a:t>
            </a:r>
            <a:r>
              <a:rPr lang="en-US" sz="900" dirty="0" err="1" smtClean="0">
                <a:solidFill>
                  <a:schemeClr val="tx1">
                    <a:lumMod val="65000"/>
                    <a:lumOff val="35000"/>
                  </a:schemeClr>
                </a:solidFill>
              </a:rPr>
              <a:t>Axler</a:t>
            </a:r>
            <a:r>
              <a:rPr lang="en-US" sz="900" dirty="0" smtClean="0">
                <a:solidFill>
                  <a:schemeClr val="tx1">
                    <a:lumMod val="65000"/>
                    <a:lumOff val="35000"/>
                  </a:schemeClr>
                </a:solidFill>
              </a:rPr>
              <a:t>, R.P., Host, G.E., </a:t>
            </a:r>
            <a:r>
              <a:rPr lang="en-US" sz="900" dirty="0" err="1" smtClean="0">
                <a:solidFill>
                  <a:schemeClr val="tx1">
                    <a:lumMod val="65000"/>
                    <a:lumOff val="35000"/>
                  </a:schemeClr>
                </a:solidFill>
              </a:rPr>
              <a:t>Henneck</a:t>
            </a:r>
            <a:r>
              <a:rPr lang="en-US" sz="900" dirty="0" smtClean="0">
                <a:solidFill>
                  <a:schemeClr val="tx1">
                    <a:lumMod val="65000"/>
                    <a:lumOff val="35000"/>
                  </a:schemeClr>
                </a:solidFill>
              </a:rPr>
              <a:t>, J.R., Will, N.R., 2014. ESTIMATING SEDIMENT AND NUTRIENT LOADS IN FOUR WESTERN LAKE SUPERIOR STREAMS. JAWRA J. Am. Water </a:t>
            </a:r>
            <a:r>
              <a:rPr lang="en-US" sz="900" dirty="0" err="1" smtClean="0">
                <a:solidFill>
                  <a:schemeClr val="tx1">
                    <a:lumMod val="65000"/>
                    <a:lumOff val="35000"/>
                  </a:schemeClr>
                </a:solidFill>
              </a:rPr>
              <a:t>Resour</a:t>
            </a:r>
            <a:r>
              <a:rPr lang="en-US" sz="900" dirty="0" smtClean="0">
                <a:solidFill>
                  <a:schemeClr val="tx1">
                    <a:lumMod val="65000"/>
                    <a:lumOff val="35000"/>
                  </a:schemeClr>
                </a:solidFill>
              </a:rPr>
              <a:t>. Assoc. 50. doi:10.1111/jawr.12175</a:t>
            </a:r>
          </a:p>
          <a:p>
            <a:pPr marL="223838" indent="-223838">
              <a:spcAft>
                <a:spcPts val="300"/>
              </a:spcAft>
            </a:pPr>
            <a:r>
              <a:rPr lang="en-US" sz="900" dirty="0" smtClean="0">
                <a:solidFill>
                  <a:schemeClr val="tx1">
                    <a:lumMod val="65000"/>
                    <a:lumOff val="35000"/>
                  </a:schemeClr>
                </a:solidFill>
              </a:rPr>
              <a:t>Sherriff, S.C., Rowan, J.S., </a:t>
            </a:r>
            <a:r>
              <a:rPr lang="en-US" sz="900" dirty="0" err="1" smtClean="0">
                <a:solidFill>
                  <a:schemeClr val="tx1">
                    <a:lumMod val="65000"/>
                    <a:lumOff val="35000"/>
                  </a:schemeClr>
                </a:solidFill>
              </a:rPr>
              <a:t>Melland</a:t>
            </a:r>
            <a:r>
              <a:rPr lang="en-US" sz="900" dirty="0" smtClean="0">
                <a:solidFill>
                  <a:schemeClr val="tx1">
                    <a:lumMod val="65000"/>
                    <a:lumOff val="35000"/>
                  </a:schemeClr>
                </a:solidFill>
              </a:rPr>
              <a:t>, A.R., Jordan, P., Fenton, O., O </a:t>
            </a:r>
            <a:r>
              <a:rPr lang="en-US" sz="900" dirty="0" err="1" smtClean="0">
                <a:solidFill>
                  <a:schemeClr val="tx1">
                    <a:lumMod val="65000"/>
                    <a:lumOff val="35000"/>
                  </a:schemeClr>
                </a:solidFill>
              </a:rPr>
              <a:t>hUallachain</a:t>
            </a:r>
            <a:r>
              <a:rPr lang="en-US" sz="900" dirty="0" smtClean="0">
                <a:solidFill>
                  <a:schemeClr val="tx1">
                    <a:lumMod val="65000"/>
                    <a:lumOff val="35000"/>
                  </a:schemeClr>
                </a:solidFill>
              </a:rPr>
              <a:t>, D., 2015. Investigating suspended sediment dynamics in contrasting agricultural catchments using ex situ turbidity-based suspended. </a:t>
            </a:r>
            <a:r>
              <a:rPr lang="en-US" sz="900" dirty="0" err="1" smtClean="0">
                <a:solidFill>
                  <a:schemeClr val="tx1">
                    <a:lumMod val="65000"/>
                    <a:lumOff val="35000"/>
                  </a:schemeClr>
                </a:solidFill>
              </a:rPr>
              <a:t>Hydrol</a:t>
            </a:r>
            <a:r>
              <a:rPr lang="en-US" sz="900" dirty="0" smtClean="0">
                <a:solidFill>
                  <a:schemeClr val="tx1">
                    <a:lumMod val="65000"/>
                    <a:lumOff val="35000"/>
                  </a:schemeClr>
                </a:solidFill>
              </a:rPr>
              <a:t>. Earth Syst. Sci. 19, 3349–3363. doi:10.5194/hess-19-3349-2015</a:t>
            </a:r>
          </a:p>
          <a:p>
            <a:pPr marL="223838" indent="-223838">
              <a:spcAft>
                <a:spcPts val="300"/>
              </a:spcAft>
            </a:pPr>
            <a:r>
              <a:rPr lang="en-US" sz="900" dirty="0" err="1" smtClean="0">
                <a:solidFill>
                  <a:schemeClr val="tx1">
                    <a:lumMod val="65000"/>
                    <a:lumOff val="35000"/>
                  </a:schemeClr>
                </a:solidFill>
              </a:rPr>
              <a:t>Skarbøvik</a:t>
            </a:r>
            <a:r>
              <a:rPr lang="en-US" sz="900" dirty="0" smtClean="0">
                <a:solidFill>
                  <a:schemeClr val="tx1">
                    <a:lumMod val="65000"/>
                    <a:lumOff val="35000"/>
                  </a:schemeClr>
                </a:solidFill>
              </a:rPr>
              <a:t>, E., </a:t>
            </a:r>
            <a:r>
              <a:rPr lang="en-US" sz="900" dirty="0" err="1" smtClean="0">
                <a:solidFill>
                  <a:schemeClr val="tx1">
                    <a:lumMod val="65000"/>
                    <a:lumOff val="35000"/>
                  </a:schemeClr>
                </a:solidFill>
              </a:rPr>
              <a:t>Roseth</a:t>
            </a:r>
            <a:r>
              <a:rPr lang="en-US" sz="900" dirty="0" smtClean="0">
                <a:solidFill>
                  <a:schemeClr val="tx1">
                    <a:lumMod val="65000"/>
                    <a:lumOff val="35000"/>
                  </a:schemeClr>
                </a:solidFill>
              </a:rPr>
              <a:t>, R., 2015. Use of sensor data for turbidity, pH and conductivity as an alternative to conventional water quality monitoring in four Norwegian case studies. ACM Queue 65. doi:10.1080/09064710.2014.966751</a:t>
            </a:r>
          </a:p>
          <a:p>
            <a:pPr marL="223838" indent="-223838">
              <a:spcAft>
                <a:spcPts val="300"/>
              </a:spcAft>
            </a:pPr>
            <a:r>
              <a:rPr lang="en-US" sz="900" dirty="0" err="1" smtClean="0">
                <a:solidFill>
                  <a:schemeClr val="tx1">
                    <a:lumMod val="65000"/>
                    <a:lumOff val="35000"/>
                  </a:schemeClr>
                </a:solidFill>
              </a:rPr>
              <a:t>Slaets</a:t>
            </a:r>
            <a:r>
              <a:rPr lang="en-US" sz="900" dirty="0" smtClean="0">
                <a:solidFill>
                  <a:schemeClr val="tx1">
                    <a:lumMod val="65000"/>
                    <a:lumOff val="35000"/>
                  </a:schemeClr>
                </a:solidFill>
              </a:rPr>
              <a:t>, J.I.F., </a:t>
            </a:r>
            <a:r>
              <a:rPr lang="en-US" sz="900" dirty="0" err="1" smtClean="0">
                <a:solidFill>
                  <a:schemeClr val="tx1">
                    <a:lumMod val="65000"/>
                    <a:lumOff val="35000"/>
                  </a:schemeClr>
                </a:solidFill>
              </a:rPr>
              <a:t>Schmitter</a:t>
            </a:r>
            <a:r>
              <a:rPr lang="en-US" sz="900" dirty="0" smtClean="0">
                <a:solidFill>
                  <a:schemeClr val="tx1">
                    <a:lumMod val="65000"/>
                    <a:lumOff val="35000"/>
                  </a:schemeClr>
                </a:solidFill>
              </a:rPr>
              <a:t>, P., </a:t>
            </a:r>
            <a:r>
              <a:rPr lang="en-US" sz="900" dirty="0" err="1" smtClean="0">
                <a:solidFill>
                  <a:schemeClr val="tx1">
                    <a:lumMod val="65000"/>
                    <a:lumOff val="35000"/>
                  </a:schemeClr>
                </a:solidFill>
              </a:rPr>
              <a:t>Hilger</a:t>
            </a:r>
            <a:r>
              <a:rPr lang="en-US" sz="900" dirty="0" smtClean="0">
                <a:solidFill>
                  <a:schemeClr val="tx1">
                    <a:lumMod val="65000"/>
                    <a:lumOff val="35000"/>
                  </a:schemeClr>
                </a:solidFill>
              </a:rPr>
              <a:t>, T., </a:t>
            </a:r>
            <a:r>
              <a:rPr lang="en-US" sz="900" dirty="0" err="1" smtClean="0">
                <a:solidFill>
                  <a:schemeClr val="tx1">
                    <a:lumMod val="65000"/>
                    <a:lumOff val="35000"/>
                  </a:schemeClr>
                </a:solidFill>
              </a:rPr>
              <a:t>Lamers</a:t>
            </a:r>
            <a:r>
              <a:rPr lang="en-US" sz="900" dirty="0" smtClean="0">
                <a:solidFill>
                  <a:schemeClr val="tx1">
                    <a:lumMod val="65000"/>
                    <a:lumOff val="35000"/>
                  </a:schemeClr>
                </a:solidFill>
              </a:rPr>
              <a:t>, M., </a:t>
            </a:r>
            <a:r>
              <a:rPr lang="en-US" sz="900" dirty="0" err="1" smtClean="0">
                <a:solidFill>
                  <a:schemeClr val="tx1">
                    <a:lumMod val="65000"/>
                    <a:lumOff val="35000"/>
                  </a:schemeClr>
                </a:solidFill>
              </a:rPr>
              <a:t>Piepho</a:t>
            </a:r>
            <a:r>
              <a:rPr lang="en-US" sz="900" dirty="0" smtClean="0">
                <a:solidFill>
                  <a:schemeClr val="tx1">
                    <a:lumMod val="65000"/>
                    <a:lumOff val="35000"/>
                  </a:schemeClr>
                </a:solidFill>
              </a:rPr>
              <a:t>, H.-P., </a:t>
            </a:r>
            <a:r>
              <a:rPr lang="en-US" sz="900" dirty="0" err="1" smtClean="0">
                <a:solidFill>
                  <a:schemeClr val="tx1">
                    <a:lumMod val="65000"/>
                    <a:lumOff val="35000"/>
                  </a:schemeClr>
                </a:solidFill>
              </a:rPr>
              <a:t>Vien</a:t>
            </a:r>
            <a:r>
              <a:rPr lang="en-US" sz="900" dirty="0" smtClean="0">
                <a:solidFill>
                  <a:schemeClr val="tx1">
                    <a:lumMod val="65000"/>
                    <a:lumOff val="35000"/>
                  </a:schemeClr>
                </a:solidFill>
              </a:rPr>
              <a:t>, T.D., </a:t>
            </a:r>
            <a:r>
              <a:rPr lang="en-US" sz="900" dirty="0" err="1" smtClean="0">
                <a:solidFill>
                  <a:schemeClr val="tx1">
                    <a:lumMod val="65000"/>
                    <a:lumOff val="35000"/>
                  </a:schemeClr>
                </a:solidFill>
              </a:rPr>
              <a:t>Cadisch</a:t>
            </a:r>
            <a:r>
              <a:rPr lang="en-US" sz="900" dirty="0" smtClean="0">
                <a:solidFill>
                  <a:schemeClr val="tx1">
                    <a:lumMod val="65000"/>
                    <a:lumOff val="35000"/>
                  </a:schemeClr>
                </a:solidFill>
              </a:rPr>
              <a:t>, G., 2014. A turbidity-based method to continuously monitor sediment, carbon and nitrogen flows in mountainous watersheds. J. </a:t>
            </a:r>
            <a:r>
              <a:rPr lang="en-US" sz="900" dirty="0" err="1" smtClean="0">
                <a:solidFill>
                  <a:schemeClr val="tx1">
                    <a:lumMod val="65000"/>
                    <a:lumOff val="35000"/>
                  </a:schemeClr>
                </a:solidFill>
              </a:rPr>
              <a:t>Hydrol</a:t>
            </a:r>
            <a:r>
              <a:rPr lang="en-US" sz="900" dirty="0" smtClean="0">
                <a:solidFill>
                  <a:schemeClr val="tx1">
                    <a:lumMod val="65000"/>
                    <a:lumOff val="35000"/>
                  </a:schemeClr>
                </a:solidFill>
              </a:rPr>
              <a:t>. 513, 45–57. doi:10.1016/j.jhydrol.2014.03.034</a:t>
            </a:r>
          </a:p>
          <a:p>
            <a:pPr marL="223838" indent="-223838">
              <a:spcAft>
                <a:spcPts val="300"/>
              </a:spcAft>
            </a:pPr>
            <a:r>
              <a:rPr lang="en-US" sz="900" dirty="0" smtClean="0">
                <a:solidFill>
                  <a:schemeClr val="tx1">
                    <a:lumMod val="65000"/>
                    <a:lumOff val="35000"/>
                  </a:schemeClr>
                </a:solidFill>
              </a:rPr>
              <a:t>Thompson, J., Cassidy, R., </a:t>
            </a:r>
            <a:r>
              <a:rPr lang="en-US" sz="900" dirty="0" err="1" smtClean="0">
                <a:solidFill>
                  <a:schemeClr val="tx1">
                    <a:lumMod val="65000"/>
                    <a:lumOff val="35000"/>
                  </a:schemeClr>
                </a:solidFill>
              </a:rPr>
              <a:t>Doody</a:t>
            </a:r>
            <a:r>
              <a:rPr lang="en-US" sz="900" dirty="0" smtClean="0">
                <a:solidFill>
                  <a:schemeClr val="tx1">
                    <a:lumMod val="65000"/>
                    <a:lumOff val="35000"/>
                  </a:schemeClr>
                </a:solidFill>
              </a:rPr>
              <a:t>, D.G., Flynn, R., 2013. Assessing suspended sediment dynamics in relation to ecological thresholds and sampling strategies in two Irish headwater catchments. Sci. Total Environ. 468-469, 345–357. doi:10.1016/j.scitotenv.2013.08.069</a:t>
            </a:r>
          </a:p>
          <a:p>
            <a:pPr marL="223838" indent="-223838">
              <a:spcAft>
                <a:spcPts val="300"/>
              </a:spcAft>
            </a:pPr>
            <a:r>
              <a:rPr lang="en-US" sz="900" dirty="0" err="1" smtClean="0">
                <a:solidFill>
                  <a:schemeClr val="tx1">
                    <a:lumMod val="65000"/>
                    <a:lumOff val="35000"/>
                  </a:schemeClr>
                </a:solidFill>
              </a:rPr>
              <a:t>Viviano</a:t>
            </a:r>
            <a:r>
              <a:rPr lang="en-US" sz="900" dirty="0" smtClean="0">
                <a:solidFill>
                  <a:schemeClr val="tx1">
                    <a:lumMod val="65000"/>
                    <a:lumOff val="35000"/>
                  </a:schemeClr>
                </a:solidFill>
              </a:rPr>
              <a:t>, G., Salerno, F., </a:t>
            </a:r>
            <a:r>
              <a:rPr lang="en-US" sz="900" dirty="0" err="1" smtClean="0">
                <a:solidFill>
                  <a:schemeClr val="tx1">
                    <a:lumMod val="65000"/>
                    <a:lumOff val="35000"/>
                  </a:schemeClr>
                </a:solidFill>
              </a:rPr>
              <a:t>Manfredi</a:t>
            </a:r>
            <a:r>
              <a:rPr lang="en-US" sz="900" dirty="0" smtClean="0">
                <a:solidFill>
                  <a:schemeClr val="tx1">
                    <a:lumMod val="65000"/>
                    <a:lumOff val="35000"/>
                  </a:schemeClr>
                </a:solidFill>
              </a:rPr>
              <a:t>, E.C., </a:t>
            </a:r>
            <a:r>
              <a:rPr lang="en-US" sz="900" dirty="0" err="1" smtClean="0">
                <a:solidFill>
                  <a:schemeClr val="tx1">
                    <a:lumMod val="65000"/>
                    <a:lumOff val="35000"/>
                  </a:schemeClr>
                </a:solidFill>
              </a:rPr>
              <a:t>Polesello</a:t>
            </a:r>
            <a:r>
              <a:rPr lang="en-US" sz="900" dirty="0" smtClean="0">
                <a:solidFill>
                  <a:schemeClr val="tx1">
                    <a:lumMod val="65000"/>
                    <a:lumOff val="35000"/>
                  </a:schemeClr>
                </a:solidFill>
              </a:rPr>
              <a:t>, S., </a:t>
            </a:r>
            <a:r>
              <a:rPr lang="en-US" sz="900" dirty="0" err="1" smtClean="0">
                <a:solidFill>
                  <a:schemeClr val="tx1">
                    <a:lumMod val="65000"/>
                    <a:lumOff val="35000"/>
                  </a:schemeClr>
                </a:solidFill>
              </a:rPr>
              <a:t>Valsecchi</a:t>
            </a:r>
            <a:r>
              <a:rPr lang="en-US" sz="900" dirty="0" smtClean="0">
                <a:solidFill>
                  <a:schemeClr val="tx1">
                    <a:lumMod val="65000"/>
                    <a:lumOff val="35000"/>
                  </a:schemeClr>
                </a:solidFill>
              </a:rPr>
              <a:t>, S., </a:t>
            </a:r>
            <a:r>
              <a:rPr lang="en-US" sz="900" dirty="0" err="1" smtClean="0">
                <a:solidFill>
                  <a:schemeClr val="tx1">
                    <a:lumMod val="65000"/>
                    <a:lumOff val="35000"/>
                  </a:schemeClr>
                </a:solidFill>
              </a:rPr>
              <a:t>Tartari</a:t>
            </a:r>
            <a:r>
              <a:rPr lang="en-US" sz="900" dirty="0" smtClean="0">
                <a:solidFill>
                  <a:schemeClr val="tx1">
                    <a:lumMod val="65000"/>
                    <a:lumOff val="35000"/>
                  </a:schemeClr>
                </a:solidFill>
              </a:rPr>
              <a:t>, G., 2014. Surrogate measures for providing high frequency estimates of total phosphorus concentrations in urban watersheds. Water Res. 64, 265–277. doi:10.1016/j.watres.2014.07.009</a:t>
            </a:r>
          </a:p>
          <a:p>
            <a:pPr marL="223838" indent="-223838">
              <a:spcAft>
                <a:spcPts val="300"/>
              </a:spcAft>
            </a:pPr>
            <a:r>
              <a:rPr lang="en-US" sz="900" dirty="0" smtClean="0">
                <a:solidFill>
                  <a:schemeClr val="tx1">
                    <a:lumMod val="65000"/>
                    <a:lumOff val="35000"/>
                  </a:schemeClr>
                </a:solidFill>
              </a:rPr>
              <a:t>Wade, A.J., Palmer-</a:t>
            </a:r>
            <a:r>
              <a:rPr lang="en-US" sz="900" dirty="0" err="1" smtClean="0">
                <a:solidFill>
                  <a:schemeClr val="tx1">
                    <a:lumMod val="65000"/>
                    <a:lumOff val="35000"/>
                  </a:schemeClr>
                </a:solidFill>
              </a:rPr>
              <a:t>Felgate</a:t>
            </a:r>
            <a:r>
              <a:rPr lang="en-US" sz="900" dirty="0" smtClean="0">
                <a:solidFill>
                  <a:schemeClr val="tx1">
                    <a:lumMod val="65000"/>
                    <a:lumOff val="35000"/>
                  </a:schemeClr>
                </a:solidFill>
              </a:rPr>
              <a:t>, E.J., </a:t>
            </a:r>
            <a:r>
              <a:rPr lang="en-US" sz="900" dirty="0" err="1" smtClean="0">
                <a:solidFill>
                  <a:schemeClr val="tx1">
                    <a:lumMod val="65000"/>
                    <a:lumOff val="35000"/>
                  </a:schemeClr>
                </a:solidFill>
              </a:rPr>
              <a:t>Halliday</a:t>
            </a:r>
            <a:r>
              <a:rPr lang="en-US" sz="900" dirty="0" smtClean="0">
                <a:solidFill>
                  <a:schemeClr val="tx1">
                    <a:lumMod val="65000"/>
                    <a:lumOff val="35000"/>
                  </a:schemeClr>
                </a:solidFill>
              </a:rPr>
              <a:t>, S.J., </a:t>
            </a:r>
            <a:r>
              <a:rPr lang="en-US" sz="900" dirty="0" err="1" smtClean="0">
                <a:solidFill>
                  <a:schemeClr val="tx1">
                    <a:lumMod val="65000"/>
                    <a:lumOff val="35000"/>
                  </a:schemeClr>
                </a:solidFill>
              </a:rPr>
              <a:t>Skeffington</a:t>
            </a:r>
            <a:r>
              <a:rPr lang="en-US" sz="900" dirty="0" smtClean="0">
                <a:solidFill>
                  <a:schemeClr val="tx1">
                    <a:lumMod val="65000"/>
                    <a:lumOff val="35000"/>
                  </a:schemeClr>
                </a:solidFill>
              </a:rPr>
              <a:t>, R.A., </a:t>
            </a:r>
            <a:r>
              <a:rPr lang="en-US" sz="900" dirty="0" err="1" smtClean="0">
                <a:solidFill>
                  <a:schemeClr val="tx1">
                    <a:lumMod val="65000"/>
                    <a:lumOff val="35000"/>
                  </a:schemeClr>
                </a:solidFill>
              </a:rPr>
              <a:t>Loewenthal</a:t>
            </a:r>
            <a:r>
              <a:rPr lang="en-US" sz="900" dirty="0" smtClean="0">
                <a:solidFill>
                  <a:schemeClr val="tx1">
                    <a:lumMod val="65000"/>
                    <a:lumOff val="35000"/>
                  </a:schemeClr>
                </a:solidFill>
              </a:rPr>
              <a:t>, M., </a:t>
            </a:r>
            <a:r>
              <a:rPr lang="en-US" sz="900" dirty="0" err="1" smtClean="0">
                <a:solidFill>
                  <a:schemeClr val="tx1">
                    <a:lumMod val="65000"/>
                    <a:lumOff val="35000"/>
                  </a:schemeClr>
                </a:solidFill>
              </a:rPr>
              <a:t>Jarvie</a:t>
            </a:r>
            <a:r>
              <a:rPr lang="en-US" sz="900" dirty="0" smtClean="0">
                <a:solidFill>
                  <a:schemeClr val="tx1">
                    <a:lumMod val="65000"/>
                    <a:lumOff val="35000"/>
                  </a:schemeClr>
                </a:solidFill>
              </a:rPr>
              <a:t>, H.P., Bowes, M.J., Greenway, G.M., </a:t>
            </a:r>
            <a:r>
              <a:rPr lang="en-US" sz="900" dirty="0" err="1" smtClean="0">
                <a:solidFill>
                  <a:schemeClr val="tx1">
                    <a:lumMod val="65000"/>
                    <a:lumOff val="35000"/>
                  </a:schemeClr>
                </a:solidFill>
              </a:rPr>
              <a:t>Haswell</a:t>
            </a:r>
            <a:r>
              <a:rPr lang="en-US" sz="900" dirty="0" smtClean="0">
                <a:solidFill>
                  <a:schemeClr val="tx1">
                    <a:lumMod val="65000"/>
                    <a:lumOff val="35000"/>
                  </a:schemeClr>
                </a:solidFill>
              </a:rPr>
              <a:t>, S.J., Bell, I.M., </a:t>
            </a:r>
            <a:r>
              <a:rPr lang="en-US" sz="900" dirty="0" err="1" smtClean="0">
                <a:solidFill>
                  <a:schemeClr val="tx1">
                    <a:lumMod val="65000"/>
                    <a:lumOff val="35000"/>
                  </a:schemeClr>
                </a:solidFill>
              </a:rPr>
              <a:t>Joly</a:t>
            </a:r>
            <a:r>
              <a:rPr lang="en-US" sz="900" dirty="0" smtClean="0">
                <a:solidFill>
                  <a:schemeClr val="tx1">
                    <a:lumMod val="65000"/>
                    <a:lumOff val="35000"/>
                  </a:schemeClr>
                </a:solidFill>
              </a:rPr>
              <a:t>, E., </a:t>
            </a:r>
            <a:r>
              <a:rPr lang="en-US" sz="900" dirty="0" err="1" smtClean="0">
                <a:solidFill>
                  <a:schemeClr val="tx1">
                    <a:lumMod val="65000"/>
                    <a:lumOff val="35000"/>
                  </a:schemeClr>
                </a:solidFill>
              </a:rPr>
              <a:t>Fallatah</a:t>
            </a:r>
            <a:r>
              <a:rPr lang="en-US" sz="900" dirty="0" smtClean="0">
                <a:solidFill>
                  <a:schemeClr val="tx1">
                    <a:lumMod val="65000"/>
                    <a:lumOff val="35000"/>
                  </a:schemeClr>
                </a:solidFill>
              </a:rPr>
              <a:t>, A., Neal, C., Williams, R.J., </a:t>
            </a:r>
            <a:r>
              <a:rPr lang="en-US" sz="900" dirty="0" err="1" smtClean="0">
                <a:solidFill>
                  <a:schemeClr val="tx1">
                    <a:lumMod val="65000"/>
                    <a:lumOff val="35000"/>
                  </a:schemeClr>
                </a:solidFill>
              </a:rPr>
              <a:t>Gozzard</a:t>
            </a:r>
            <a:r>
              <a:rPr lang="en-US" sz="900" dirty="0" smtClean="0">
                <a:solidFill>
                  <a:schemeClr val="tx1">
                    <a:lumMod val="65000"/>
                    <a:lumOff val="35000"/>
                  </a:schemeClr>
                </a:solidFill>
              </a:rPr>
              <a:t>, E., Newman, J.R., 2012. </a:t>
            </a:r>
            <a:r>
              <a:rPr lang="en-US" sz="900" dirty="0" err="1" smtClean="0">
                <a:solidFill>
                  <a:schemeClr val="tx1">
                    <a:lumMod val="65000"/>
                    <a:lumOff val="35000"/>
                  </a:schemeClr>
                </a:solidFill>
              </a:rPr>
              <a:t>Hydrochemical</a:t>
            </a:r>
            <a:r>
              <a:rPr lang="en-US" sz="900" dirty="0" smtClean="0">
                <a:solidFill>
                  <a:schemeClr val="tx1">
                    <a:lumMod val="65000"/>
                    <a:lumOff val="35000"/>
                  </a:schemeClr>
                </a:solidFill>
              </a:rPr>
              <a:t> processes in lowland rivers : insights from in situ , high-resolution monitoring. </a:t>
            </a:r>
            <a:r>
              <a:rPr lang="en-US" sz="900" dirty="0" err="1" smtClean="0">
                <a:solidFill>
                  <a:schemeClr val="tx1">
                    <a:lumMod val="65000"/>
                    <a:lumOff val="35000"/>
                  </a:schemeClr>
                </a:solidFill>
              </a:rPr>
              <a:t>Hydrol</a:t>
            </a:r>
            <a:r>
              <a:rPr lang="en-US" sz="900" dirty="0" smtClean="0">
                <a:solidFill>
                  <a:schemeClr val="tx1">
                    <a:lumMod val="65000"/>
                    <a:lumOff val="35000"/>
                  </a:schemeClr>
                </a:solidFill>
              </a:rPr>
              <a:t>. Earth Syst. Sci. 16, 4323–4342. doi:10.5194/hess-16-4323-2012</a:t>
            </a:r>
          </a:p>
          <a:p>
            <a:pPr marL="223838" indent="-223838">
              <a:spcAft>
                <a:spcPts val="300"/>
              </a:spcAft>
            </a:pPr>
            <a:r>
              <a:rPr lang="en-US" sz="900" dirty="0" smtClean="0">
                <a:solidFill>
                  <a:schemeClr val="tx1">
                    <a:lumMod val="65000"/>
                    <a:lumOff val="35000"/>
                  </a:schemeClr>
                </a:solidFill>
              </a:rPr>
              <a:t>West, A.O., Scott, J.T., 2016. Black disk visibility, turbidity, and total suspended solids in rivers : A comparative evaluation. </a:t>
            </a:r>
            <a:r>
              <a:rPr lang="en-US" sz="900" dirty="0" err="1" smtClean="0">
                <a:solidFill>
                  <a:schemeClr val="tx1">
                    <a:lumMod val="65000"/>
                    <a:lumOff val="35000"/>
                  </a:schemeClr>
                </a:solidFill>
              </a:rPr>
              <a:t>Limnol</a:t>
            </a:r>
            <a:r>
              <a:rPr lang="en-US" sz="900" dirty="0" smtClean="0">
                <a:solidFill>
                  <a:schemeClr val="tx1">
                    <a:lumMod val="65000"/>
                    <a:lumOff val="35000"/>
                  </a:schemeClr>
                </a:solidFill>
              </a:rPr>
              <a:t>. </a:t>
            </a:r>
            <a:r>
              <a:rPr lang="en-US" sz="900" dirty="0" err="1" smtClean="0">
                <a:solidFill>
                  <a:schemeClr val="tx1">
                    <a:lumMod val="65000"/>
                    <a:lumOff val="35000"/>
                  </a:schemeClr>
                </a:solidFill>
              </a:rPr>
              <a:t>Oceanogr</a:t>
            </a:r>
            <a:r>
              <a:rPr lang="en-US" sz="900" dirty="0" smtClean="0">
                <a:solidFill>
                  <a:schemeClr val="tx1">
                    <a:lumMod val="65000"/>
                    <a:lumOff val="35000"/>
                  </a:schemeClr>
                </a:solidFill>
              </a:rPr>
              <a:t>. Methods. doi:10.1002/lom3.10120</a:t>
            </a:r>
            <a:endParaRPr lang="en-US" sz="900" dirty="0">
              <a:solidFill>
                <a:schemeClr val="tx1">
                  <a:lumMod val="65000"/>
                  <a:lumOff val="35000"/>
                </a:schemeClr>
              </a:solidFill>
            </a:endParaRPr>
          </a:p>
        </p:txBody>
      </p:sp>
    </p:spTree>
    <p:extLst>
      <p:ext uri="{BB962C8B-B14F-4D97-AF65-F5344CB8AC3E}">
        <p14:creationId xmlns:p14="http://schemas.microsoft.com/office/powerpoint/2010/main" val="434247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74165"/>
            <a:ext cx="5637260" cy="748330"/>
          </a:xfrm>
        </p:spPr>
        <p:txBody>
          <a:bodyPr>
            <a:noAutofit/>
          </a:bodyPr>
          <a:lstStyle/>
          <a:p>
            <a:r>
              <a:rPr lang="en-US" sz="4800" dirty="0" smtClean="0"/>
              <a:t>Questions?</a:t>
            </a:r>
            <a:endParaRPr lang="en-US" sz="4800" dirty="0"/>
          </a:p>
        </p:txBody>
      </p:sp>
      <p:sp>
        <p:nvSpPr>
          <p:cNvPr id="3" name="Content Placeholder 2"/>
          <p:cNvSpPr>
            <a:spLocks noGrp="1"/>
          </p:cNvSpPr>
          <p:nvPr>
            <p:ph idx="1"/>
          </p:nvPr>
        </p:nvSpPr>
        <p:spPr>
          <a:xfrm>
            <a:off x="5637260" y="2738462"/>
            <a:ext cx="3506739" cy="2106630"/>
          </a:xfrm>
        </p:spPr>
        <p:txBody>
          <a:bodyPr>
            <a:noAutofit/>
          </a:bodyPr>
          <a:lstStyle/>
          <a:p>
            <a:pPr marL="0" indent="0">
              <a:buNone/>
            </a:pPr>
            <a:r>
              <a:rPr lang="en-US" sz="1800" dirty="0" smtClean="0"/>
              <a:t>Amber Spackman Jones</a:t>
            </a:r>
          </a:p>
          <a:p>
            <a:pPr marL="0" indent="0">
              <a:buNone/>
            </a:pPr>
            <a:r>
              <a:rPr lang="en-US" sz="1800" dirty="0" smtClean="0"/>
              <a:t>Utah Water Research Laboratory</a:t>
            </a:r>
            <a:br>
              <a:rPr lang="en-US" sz="1800" dirty="0" smtClean="0"/>
            </a:br>
            <a:r>
              <a:rPr lang="en-US" sz="1800" dirty="0" smtClean="0"/>
              <a:t>Utah State University</a:t>
            </a:r>
            <a:br>
              <a:rPr lang="en-US" sz="1800" dirty="0" smtClean="0"/>
            </a:br>
            <a:r>
              <a:rPr lang="en-US" sz="1800" dirty="0" smtClean="0"/>
              <a:t>Logan UT</a:t>
            </a:r>
          </a:p>
          <a:p>
            <a:pPr marL="0" indent="0">
              <a:buNone/>
            </a:pPr>
            <a:r>
              <a:rPr lang="en-US" sz="1800" dirty="0" smtClean="0"/>
              <a:t>amber.jones@usu.edu</a:t>
            </a:r>
            <a:endParaRPr lang="en-US" sz="1800" dirty="0"/>
          </a:p>
        </p:txBody>
      </p:sp>
      <p:pic>
        <p:nvPicPr>
          <p:cNvPr id="5" name="Picture 4" descr="Picture 0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78" y="1336985"/>
            <a:ext cx="5289151" cy="396686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8402" y="5646760"/>
            <a:ext cx="1498343" cy="642415"/>
          </a:xfrm>
          <a:prstGeom prst="rect">
            <a:avLst/>
          </a:prstGeom>
        </p:spPr>
      </p:pic>
      <p:pic>
        <p:nvPicPr>
          <p:cNvPr id="8" name="Picture 7" descr="waterdropusebackup.gif"/>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20214" y="5453389"/>
            <a:ext cx="1158133" cy="835786"/>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522205" y="5676647"/>
            <a:ext cx="1997700" cy="612528"/>
          </a:xfrm>
          <a:prstGeom prst="rect">
            <a:avLst/>
          </a:prstGeom>
        </p:spPr>
      </p:pic>
    </p:spTree>
    <p:extLst>
      <p:ext uri="{BB962C8B-B14F-4D97-AF65-F5344CB8AC3E}">
        <p14:creationId xmlns:p14="http://schemas.microsoft.com/office/powerpoint/2010/main" val="2926192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45"/>
            <a:ext cx="8229600" cy="828820"/>
          </a:xfrm>
        </p:spPr>
        <p:txBody>
          <a:bodyPr>
            <a:normAutofit/>
          </a:bodyPr>
          <a:lstStyle/>
          <a:p>
            <a:r>
              <a:rPr lang="en-US" dirty="0" smtClean="0">
                <a:cs typeface="Helvetica"/>
              </a:rPr>
              <a:t>High Frequency Monitoring</a:t>
            </a:r>
            <a:endParaRPr lang="en-US" dirty="0">
              <a:cs typeface="Helvetica"/>
            </a:endParaRPr>
          </a:p>
        </p:txBody>
      </p:sp>
      <p:sp>
        <p:nvSpPr>
          <p:cNvPr id="10" name="Content Placeholder 2"/>
          <p:cNvSpPr>
            <a:spLocks noGrp="1"/>
          </p:cNvSpPr>
          <p:nvPr>
            <p:ph idx="1"/>
          </p:nvPr>
        </p:nvSpPr>
        <p:spPr>
          <a:xfrm>
            <a:off x="257238" y="840365"/>
            <a:ext cx="3734313" cy="5895728"/>
          </a:xfrm>
        </p:spPr>
        <p:txBody>
          <a:bodyPr>
            <a:normAutofit fontScale="92500" lnSpcReduction="10000"/>
          </a:bodyPr>
          <a:lstStyle/>
          <a:p>
            <a:r>
              <a:rPr lang="en-US" dirty="0" smtClean="0">
                <a:latin typeface="+mj-lt"/>
                <a:cs typeface="Helvetica"/>
              </a:rPr>
              <a:t>Capture short term dynamics and important events, seasonal and annual patterns, longer term behavior and trends.</a:t>
            </a:r>
          </a:p>
          <a:p>
            <a:r>
              <a:rPr lang="en-US" dirty="0" smtClean="0">
                <a:latin typeface="+mj-lt"/>
                <a:cs typeface="Helvetica"/>
              </a:rPr>
              <a:t>Improved understanding of hydrological, chemical, and biological processes.</a:t>
            </a:r>
          </a:p>
          <a:p>
            <a:r>
              <a:rPr lang="en-US" dirty="0" smtClean="0">
                <a:latin typeface="+mj-lt"/>
                <a:cs typeface="Helvetica"/>
              </a:rPr>
              <a:t>Better quantification of concentrations, loads, and transport.</a:t>
            </a:r>
          </a:p>
          <a:p>
            <a:r>
              <a:rPr lang="en-US" dirty="0" smtClean="0">
                <a:latin typeface="+mj-lt"/>
                <a:cs typeface="Helvetica"/>
              </a:rPr>
              <a:t>Source tracking and evaluation of the effects of mitigation measures for both point and nonpoint sources.</a:t>
            </a:r>
          </a:p>
        </p:txBody>
      </p:sp>
      <p:pic>
        <p:nvPicPr>
          <p:cNvPr id="6" name="Picture 5"/>
          <p:cNvPicPr>
            <a:picLocks noChangeAspect="1"/>
          </p:cNvPicPr>
          <p:nvPr/>
        </p:nvPicPr>
        <p:blipFill rotWithShape="1">
          <a:blip r:embed="rId3"/>
          <a:srcRect l="3277" r="4099"/>
          <a:stretch/>
        </p:blipFill>
        <p:spPr>
          <a:xfrm>
            <a:off x="4470727" y="816286"/>
            <a:ext cx="4568564" cy="5732348"/>
          </a:xfrm>
          <a:prstGeom prst="rect">
            <a:avLst/>
          </a:prstGeom>
        </p:spPr>
      </p:pic>
      <p:sp>
        <p:nvSpPr>
          <p:cNvPr id="11" name="TextBox 10"/>
          <p:cNvSpPr txBox="1"/>
          <p:nvPr/>
        </p:nvSpPr>
        <p:spPr>
          <a:xfrm>
            <a:off x="7081040" y="6550223"/>
            <a:ext cx="2062960" cy="307777"/>
          </a:xfrm>
          <a:prstGeom prst="rect">
            <a:avLst/>
          </a:prstGeom>
          <a:noFill/>
        </p:spPr>
        <p:txBody>
          <a:bodyPr wrap="square" rtlCol="0">
            <a:spAutoFit/>
          </a:bodyPr>
          <a:lstStyle/>
          <a:p>
            <a:r>
              <a:rPr lang="en-US" sz="1400" dirty="0" smtClean="0">
                <a:latin typeface="+mj-lt"/>
                <a:cs typeface="Helvetica"/>
              </a:rPr>
              <a:t>From Jones et al., 2012</a:t>
            </a:r>
            <a:endParaRPr lang="en-US" sz="1400" dirty="0">
              <a:latin typeface="+mj-lt"/>
              <a:cs typeface="Helvetica"/>
            </a:endParaRPr>
          </a:p>
        </p:txBody>
      </p:sp>
    </p:spTree>
    <p:extLst>
      <p:ext uri="{BB962C8B-B14F-4D97-AF65-F5344CB8AC3E}">
        <p14:creationId xmlns:p14="http://schemas.microsoft.com/office/powerpoint/2010/main" val="2209806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775998"/>
          </a:xfrm>
        </p:spPr>
        <p:txBody>
          <a:bodyPr>
            <a:noAutofit/>
          </a:bodyPr>
          <a:lstStyle/>
          <a:p>
            <a:r>
              <a:rPr lang="en-US" dirty="0" smtClean="0">
                <a:cs typeface="Helvetica"/>
              </a:rPr>
              <a:t>High Frequency Monitoring</a:t>
            </a:r>
            <a:endParaRPr lang="en-US" dirty="0">
              <a:cs typeface="Helvetica"/>
            </a:endParaRPr>
          </a:p>
        </p:txBody>
      </p:sp>
      <p:pic>
        <p:nvPicPr>
          <p:cNvPr id="9" name="Picture 8"/>
          <p:cNvPicPr>
            <a:picLocks noChangeAspect="1"/>
          </p:cNvPicPr>
          <p:nvPr/>
        </p:nvPicPr>
        <p:blipFill rotWithShape="1">
          <a:blip r:embed="rId3"/>
          <a:srcRect l="1389" t="1964" r="5396" b="1731"/>
          <a:stretch/>
        </p:blipFill>
        <p:spPr>
          <a:xfrm>
            <a:off x="531085" y="923636"/>
            <a:ext cx="7977909" cy="5657274"/>
          </a:xfrm>
          <a:prstGeom prst="rect">
            <a:avLst/>
          </a:prstGeom>
        </p:spPr>
      </p:pic>
      <p:sp>
        <p:nvSpPr>
          <p:cNvPr id="10" name="TextBox 9"/>
          <p:cNvSpPr txBox="1"/>
          <p:nvPr/>
        </p:nvSpPr>
        <p:spPr>
          <a:xfrm>
            <a:off x="7081040" y="6550223"/>
            <a:ext cx="2062960" cy="307777"/>
          </a:xfrm>
          <a:prstGeom prst="rect">
            <a:avLst/>
          </a:prstGeom>
          <a:noFill/>
        </p:spPr>
        <p:txBody>
          <a:bodyPr wrap="square" rtlCol="0">
            <a:spAutoFit/>
          </a:bodyPr>
          <a:lstStyle/>
          <a:p>
            <a:r>
              <a:rPr lang="en-US" sz="1400" dirty="0" smtClean="0">
                <a:latin typeface="+mj-lt"/>
                <a:cs typeface="Helvetica"/>
              </a:rPr>
              <a:t>From Wade et al., 2012</a:t>
            </a:r>
            <a:endParaRPr lang="en-US" sz="1400" dirty="0">
              <a:latin typeface="+mj-lt"/>
              <a:cs typeface="Helvetica"/>
            </a:endParaRPr>
          </a:p>
        </p:txBody>
      </p:sp>
    </p:spTree>
    <p:extLst>
      <p:ext uri="{BB962C8B-B14F-4D97-AF65-F5344CB8AC3E}">
        <p14:creationId xmlns:p14="http://schemas.microsoft.com/office/powerpoint/2010/main" val="2968246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89000"/>
          </a:xfrm>
        </p:spPr>
        <p:txBody>
          <a:bodyPr>
            <a:normAutofit/>
          </a:bodyPr>
          <a:lstStyle/>
          <a:p>
            <a:r>
              <a:rPr lang="en-US" dirty="0" smtClean="0">
                <a:cs typeface="Helvetica"/>
              </a:rPr>
              <a:t>High Frequency Monitoring</a:t>
            </a:r>
            <a:endParaRPr lang="en-US" dirty="0">
              <a:cs typeface="Helvetica"/>
            </a:endParaRPr>
          </a:p>
        </p:txBody>
      </p:sp>
      <p:pic>
        <p:nvPicPr>
          <p:cNvPr id="7" name="Picture 6"/>
          <p:cNvPicPr>
            <a:picLocks noChangeAspect="1"/>
          </p:cNvPicPr>
          <p:nvPr/>
        </p:nvPicPr>
        <p:blipFill>
          <a:blip r:embed="rId3"/>
          <a:stretch>
            <a:fillRect/>
          </a:stretch>
        </p:blipFill>
        <p:spPr>
          <a:xfrm>
            <a:off x="0" y="7023923"/>
            <a:ext cx="9144000" cy="3722270"/>
          </a:xfrm>
          <a:prstGeom prst="rect">
            <a:avLst/>
          </a:prstGeom>
        </p:spPr>
      </p:pic>
      <p:sp>
        <p:nvSpPr>
          <p:cNvPr id="10" name="TextBox 9"/>
          <p:cNvSpPr txBox="1"/>
          <p:nvPr/>
        </p:nvSpPr>
        <p:spPr>
          <a:xfrm>
            <a:off x="6819786" y="6550223"/>
            <a:ext cx="2324214" cy="307777"/>
          </a:xfrm>
          <a:prstGeom prst="rect">
            <a:avLst/>
          </a:prstGeom>
          <a:noFill/>
        </p:spPr>
        <p:txBody>
          <a:bodyPr wrap="square" rtlCol="0">
            <a:spAutoFit/>
          </a:bodyPr>
          <a:lstStyle/>
          <a:p>
            <a:r>
              <a:rPr lang="en-US" sz="1400" dirty="0" smtClean="0">
                <a:latin typeface="+mj-lt"/>
                <a:cs typeface="Helvetica"/>
              </a:rPr>
              <a:t>From Horsburgh et al., 2010</a:t>
            </a:r>
            <a:endParaRPr lang="en-US" sz="1400" dirty="0">
              <a:latin typeface="+mj-lt"/>
              <a:cs typeface="Helvetica"/>
            </a:endParaRPr>
          </a:p>
        </p:txBody>
      </p:sp>
      <p:pic>
        <p:nvPicPr>
          <p:cNvPr id="3" name="Picture 2"/>
          <p:cNvPicPr>
            <a:picLocks noChangeAspect="1"/>
          </p:cNvPicPr>
          <p:nvPr/>
        </p:nvPicPr>
        <p:blipFill>
          <a:blip r:embed="rId4"/>
          <a:stretch>
            <a:fillRect/>
          </a:stretch>
        </p:blipFill>
        <p:spPr>
          <a:xfrm>
            <a:off x="2366976" y="921284"/>
            <a:ext cx="3928164" cy="5936716"/>
          </a:xfrm>
          <a:prstGeom prst="rect">
            <a:avLst/>
          </a:prstGeom>
        </p:spPr>
      </p:pic>
    </p:spTree>
    <p:extLst>
      <p:ext uri="{BB962C8B-B14F-4D97-AF65-F5344CB8AC3E}">
        <p14:creationId xmlns:p14="http://schemas.microsoft.com/office/powerpoint/2010/main" val="2968246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35182"/>
          </a:xfrm>
        </p:spPr>
        <p:txBody>
          <a:bodyPr/>
          <a:lstStyle/>
          <a:p>
            <a:r>
              <a:rPr lang="en-US" dirty="0" smtClean="0">
                <a:cs typeface="Helvetica"/>
              </a:rPr>
              <a:t>High Frequency Monitoring</a:t>
            </a:r>
            <a:endParaRPr lang="en-US" dirty="0">
              <a:cs typeface="Helvetica"/>
            </a:endParaRPr>
          </a:p>
        </p:txBody>
      </p:sp>
      <p:pic>
        <p:nvPicPr>
          <p:cNvPr id="8" name="Picture 7"/>
          <p:cNvPicPr>
            <a:picLocks noChangeAspect="1"/>
          </p:cNvPicPr>
          <p:nvPr/>
        </p:nvPicPr>
        <p:blipFill rotWithShape="1">
          <a:blip r:embed="rId3"/>
          <a:srcRect l="5000" r="2146"/>
          <a:stretch/>
        </p:blipFill>
        <p:spPr>
          <a:xfrm>
            <a:off x="307109" y="1039091"/>
            <a:ext cx="8490527" cy="5429605"/>
          </a:xfrm>
          <a:prstGeom prst="rect">
            <a:avLst/>
          </a:prstGeom>
        </p:spPr>
      </p:pic>
      <p:sp>
        <p:nvSpPr>
          <p:cNvPr id="11" name="TextBox 10"/>
          <p:cNvSpPr txBox="1"/>
          <p:nvPr/>
        </p:nvSpPr>
        <p:spPr>
          <a:xfrm>
            <a:off x="6082935" y="6550223"/>
            <a:ext cx="3061065" cy="307777"/>
          </a:xfrm>
          <a:prstGeom prst="rect">
            <a:avLst/>
          </a:prstGeom>
          <a:noFill/>
        </p:spPr>
        <p:txBody>
          <a:bodyPr wrap="square" rtlCol="0">
            <a:spAutoFit/>
          </a:bodyPr>
          <a:lstStyle/>
          <a:p>
            <a:r>
              <a:rPr lang="en-US" sz="1400" dirty="0" smtClean="0">
                <a:latin typeface="+mj-lt"/>
                <a:cs typeface="Helvetica"/>
              </a:rPr>
              <a:t>From </a:t>
            </a:r>
            <a:r>
              <a:rPr lang="en-US" sz="1400" dirty="0" err="1" smtClean="0">
                <a:latin typeface="+mj-lt"/>
                <a:cs typeface="Helvetica"/>
              </a:rPr>
              <a:t>Skarbovik</a:t>
            </a:r>
            <a:r>
              <a:rPr lang="en-US" sz="1400" dirty="0" smtClean="0">
                <a:latin typeface="+mj-lt"/>
                <a:cs typeface="Helvetica"/>
              </a:rPr>
              <a:t> and </a:t>
            </a:r>
            <a:r>
              <a:rPr lang="en-US" sz="1400" dirty="0" err="1" smtClean="0">
                <a:latin typeface="+mj-lt"/>
                <a:cs typeface="Helvetica"/>
              </a:rPr>
              <a:t>Roseth</a:t>
            </a:r>
            <a:r>
              <a:rPr lang="en-US" sz="1400" dirty="0" smtClean="0">
                <a:latin typeface="+mj-lt"/>
                <a:cs typeface="Helvetica"/>
              </a:rPr>
              <a:t>, 2015</a:t>
            </a:r>
            <a:endParaRPr lang="en-US" sz="1400" dirty="0">
              <a:latin typeface="+mj-lt"/>
              <a:cs typeface="Helvetica"/>
            </a:endParaRPr>
          </a:p>
        </p:txBody>
      </p:sp>
    </p:spTree>
    <p:extLst>
      <p:ext uri="{BB962C8B-B14F-4D97-AF65-F5344CB8AC3E}">
        <p14:creationId xmlns:p14="http://schemas.microsoft.com/office/powerpoint/2010/main" val="2968246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16493"/>
          </a:xfrm>
        </p:spPr>
        <p:txBody>
          <a:bodyPr>
            <a:normAutofit fontScale="90000"/>
          </a:bodyPr>
          <a:lstStyle/>
          <a:p>
            <a:r>
              <a:rPr lang="en-US" dirty="0" smtClean="0"/>
              <a:t>Surrogate Relationship Development</a:t>
            </a:r>
            <a:endParaRPr lang="en-US" dirty="0"/>
          </a:p>
        </p:txBody>
      </p:sp>
      <p:sp>
        <p:nvSpPr>
          <p:cNvPr id="7" name="Content Placeholder 2"/>
          <p:cNvSpPr>
            <a:spLocks noGrp="1"/>
          </p:cNvSpPr>
          <p:nvPr>
            <p:ph idx="1"/>
          </p:nvPr>
        </p:nvSpPr>
        <p:spPr>
          <a:xfrm>
            <a:off x="83188" y="1090304"/>
            <a:ext cx="3020990" cy="2592696"/>
          </a:xfrm>
        </p:spPr>
        <p:txBody>
          <a:bodyPr>
            <a:normAutofit lnSpcReduction="10000"/>
          </a:bodyPr>
          <a:lstStyle/>
          <a:p>
            <a:pPr marL="454025" indent="-454025">
              <a:spcBef>
                <a:spcPts val="600"/>
              </a:spcBef>
              <a:buFont typeface="+mj-lt"/>
              <a:buAutoNum type="arabicPeriod"/>
            </a:pPr>
            <a:r>
              <a:rPr lang="en-US" sz="2200" dirty="0" smtClean="0">
                <a:latin typeface="+mj-lt"/>
              </a:rPr>
              <a:t>Deploy sensors</a:t>
            </a:r>
          </a:p>
          <a:p>
            <a:pPr marL="454025" indent="-454025">
              <a:spcBef>
                <a:spcPts val="600"/>
              </a:spcBef>
              <a:buFont typeface="+mj-lt"/>
              <a:buAutoNum type="arabicPeriod"/>
            </a:pPr>
            <a:r>
              <a:rPr lang="en-US" sz="2200" dirty="0" smtClean="0">
                <a:latin typeface="+mj-lt"/>
              </a:rPr>
              <a:t>Collect/analyze samples</a:t>
            </a:r>
          </a:p>
          <a:p>
            <a:pPr marL="454025" indent="-454025">
              <a:spcBef>
                <a:spcPts val="600"/>
              </a:spcBef>
              <a:buFont typeface="+mj-lt"/>
              <a:buAutoNum type="arabicPeriod"/>
            </a:pPr>
            <a:r>
              <a:rPr lang="en-US" sz="2200" dirty="0" smtClean="0">
                <a:latin typeface="+mj-lt"/>
              </a:rPr>
              <a:t>Match sensor and sample values</a:t>
            </a:r>
          </a:p>
          <a:p>
            <a:pPr marL="454025" indent="-454025">
              <a:spcBef>
                <a:spcPts val="600"/>
              </a:spcBef>
              <a:buFont typeface="+mj-lt"/>
              <a:buAutoNum type="arabicPeriod"/>
            </a:pPr>
            <a:r>
              <a:rPr lang="en-US" sz="2200" dirty="0" smtClean="0">
                <a:latin typeface="+mj-lt"/>
              </a:rPr>
              <a:t>Develop regression relationships</a:t>
            </a:r>
            <a:endParaRPr lang="en-US" sz="2200" dirty="0">
              <a:latin typeface="+mj-lt"/>
            </a:endParaRPr>
          </a:p>
        </p:txBody>
      </p:sp>
      <p:pic>
        <p:nvPicPr>
          <p:cNvPr id="4" name="Picture 3"/>
          <p:cNvPicPr>
            <a:picLocks noChangeAspect="1"/>
          </p:cNvPicPr>
          <p:nvPr/>
        </p:nvPicPr>
        <p:blipFill rotWithShape="1">
          <a:blip r:embed="rId3"/>
          <a:srcRect l="5771" t="3447" b="2994"/>
          <a:stretch/>
        </p:blipFill>
        <p:spPr>
          <a:xfrm>
            <a:off x="4844019" y="4034462"/>
            <a:ext cx="4299981" cy="2527301"/>
          </a:xfrm>
          <a:prstGeom prst="rect">
            <a:avLst/>
          </a:prstGeom>
        </p:spPr>
      </p:pic>
      <p:pic>
        <p:nvPicPr>
          <p:cNvPr id="5" name="Picture 4"/>
          <p:cNvPicPr>
            <a:picLocks noChangeAspect="1"/>
          </p:cNvPicPr>
          <p:nvPr/>
        </p:nvPicPr>
        <p:blipFill rotWithShape="1">
          <a:blip r:embed="rId4"/>
          <a:srcRect l="1280" t="3879" r="49117" b="51293"/>
          <a:stretch/>
        </p:blipFill>
        <p:spPr>
          <a:xfrm>
            <a:off x="83187" y="3848099"/>
            <a:ext cx="4701106" cy="2922013"/>
          </a:xfrm>
          <a:prstGeom prst="rect">
            <a:avLst/>
          </a:prstGeom>
        </p:spPr>
      </p:pic>
      <p:pic>
        <p:nvPicPr>
          <p:cNvPr id="9" name="Picture 8" descr="DSC0042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5071" y="816493"/>
            <a:ext cx="3822009" cy="2866507"/>
          </a:xfrm>
          <a:prstGeom prst="rect">
            <a:avLst/>
          </a:prstGeom>
        </p:spPr>
      </p:pic>
      <p:pic>
        <p:nvPicPr>
          <p:cNvPr id="11" name="Picture 10" descr="DSCN1919.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59100" y="807277"/>
            <a:ext cx="2156792" cy="2875723"/>
          </a:xfrm>
          <a:prstGeom prst="rect">
            <a:avLst/>
          </a:prstGeom>
        </p:spPr>
      </p:pic>
      <p:sp>
        <p:nvSpPr>
          <p:cNvPr id="14" name="TextBox 13"/>
          <p:cNvSpPr txBox="1"/>
          <p:nvPr/>
        </p:nvSpPr>
        <p:spPr>
          <a:xfrm>
            <a:off x="7049697" y="6561763"/>
            <a:ext cx="2094303" cy="307777"/>
          </a:xfrm>
          <a:prstGeom prst="rect">
            <a:avLst/>
          </a:prstGeom>
          <a:noFill/>
        </p:spPr>
        <p:txBody>
          <a:bodyPr wrap="square" rtlCol="0">
            <a:spAutoFit/>
          </a:bodyPr>
          <a:lstStyle/>
          <a:p>
            <a:r>
              <a:rPr lang="en-US" sz="1400" dirty="0" smtClean="0">
                <a:latin typeface="+mj-lt"/>
              </a:rPr>
              <a:t>From </a:t>
            </a:r>
            <a:r>
              <a:rPr lang="en-US" sz="1400" dirty="0" err="1" smtClean="0">
                <a:latin typeface="+mj-lt"/>
              </a:rPr>
              <a:t>Rugner</a:t>
            </a:r>
            <a:r>
              <a:rPr lang="en-US" sz="1400" dirty="0" smtClean="0">
                <a:latin typeface="+mj-lt"/>
              </a:rPr>
              <a:t> et al., 2014</a:t>
            </a:r>
            <a:endParaRPr lang="en-US" sz="1400" dirty="0">
              <a:latin typeface="+mj-lt"/>
            </a:endParaRPr>
          </a:p>
        </p:txBody>
      </p:sp>
      <p:sp>
        <p:nvSpPr>
          <p:cNvPr id="15" name="TextBox 14"/>
          <p:cNvSpPr txBox="1"/>
          <p:nvPr/>
        </p:nvSpPr>
        <p:spPr>
          <a:xfrm>
            <a:off x="4766849" y="6550223"/>
            <a:ext cx="2094303" cy="307777"/>
          </a:xfrm>
          <a:prstGeom prst="rect">
            <a:avLst/>
          </a:prstGeom>
          <a:noFill/>
        </p:spPr>
        <p:txBody>
          <a:bodyPr wrap="square" rtlCol="0">
            <a:spAutoFit/>
          </a:bodyPr>
          <a:lstStyle/>
          <a:p>
            <a:r>
              <a:rPr lang="en-US" sz="1400" dirty="0" smtClean="0">
                <a:latin typeface="+mj-lt"/>
              </a:rPr>
              <a:t>From Jones et al., 2011</a:t>
            </a:r>
            <a:endParaRPr lang="en-US" sz="1400" dirty="0">
              <a:latin typeface="+mj-lt"/>
            </a:endParaRPr>
          </a:p>
        </p:txBody>
      </p:sp>
    </p:spTree>
    <p:extLst>
      <p:ext uri="{BB962C8B-B14F-4D97-AF65-F5344CB8AC3E}">
        <p14:creationId xmlns:p14="http://schemas.microsoft.com/office/powerpoint/2010/main" val="4226821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clrChange>
              <a:clrFrom>
                <a:srgbClr val="FFFFFF"/>
              </a:clrFrom>
              <a:clrTo>
                <a:srgbClr val="FFFFFF">
                  <a:alpha val="0"/>
                </a:srgbClr>
              </a:clrTo>
            </a:clrChange>
          </a:blip>
          <a:srcRect r="22917"/>
          <a:stretch/>
        </p:blipFill>
        <p:spPr>
          <a:xfrm>
            <a:off x="7169370" y="4224052"/>
            <a:ext cx="1879600" cy="2438400"/>
          </a:xfrm>
          <a:prstGeom prst="rect">
            <a:avLst/>
          </a:prstGeom>
        </p:spPr>
      </p:pic>
      <p:sp>
        <p:nvSpPr>
          <p:cNvPr id="2" name="Title 1"/>
          <p:cNvSpPr>
            <a:spLocks noGrp="1"/>
          </p:cNvSpPr>
          <p:nvPr>
            <p:ph type="title"/>
          </p:nvPr>
        </p:nvSpPr>
        <p:spPr>
          <a:xfrm>
            <a:off x="457200" y="0"/>
            <a:ext cx="8229600" cy="816493"/>
          </a:xfrm>
        </p:spPr>
        <p:txBody>
          <a:bodyPr>
            <a:normAutofit fontScale="90000"/>
          </a:bodyPr>
          <a:lstStyle/>
          <a:p>
            <a:r>
              <a:rPr lang="en-US" dirty="0" smtClean="0"/>
              <a:t>Surrogate Relationship Development</a:t>
            </a:r>
            <a:endParaRPr lang="en-US" dirty="0"/>
          </a:p>
        </p:txBody>
      </p:sp>
      <p:sp>
        <p:nvSpPr>
          <p:cNvPr id="7" name="Content Placeholder 2"/>
          <p:cNvSpPr>
            <a:spLocks noGrp="1"/>
          </p:cNvSpPr>
          <p:nvPr>
            <p:ph idx="1"/>
          </p:nvPr>
        </p:nvSpPr>
        <p:spPr>
          <a:xfrm>
            <a:off x="210002" y="1104424"/>
            <a:ext cx="8013312" cy="5699148"/>
          </a:xfrm>
        </p:spPr>
        <p:txBody>
          <a:bodyPr>
            <a:normAutofit/>
          </a:bodyPr>
          <a:lstStyle/>
          <a:p>
            <a:pPr>
              <a:spcBef>
                <a:spcPts val="0"/>
              </a:spcBef>
            </a:pPr>
            <a:r>
              <a:rPr lang="en-US" sz="2500" dirty="0" smtClean="0"/>
              <a:t>How many samples are necessary? How frequent and for what duration should they be collected? Should samples be collected during runoff events?</a:t>
            </a:r>
          </a:p>
          <a:p>
            <a:pPr>
              <a:spcBef>
                <a:spcPts val="0"/>
              </a:spcBef>
            </a:pPr>
            <a:r>
              <a:rPr lang="en-US" sz="2500" dirty="0" smtClean="0"/>
              <a:t>How should non-detects be handled?</a:t>
            </a:r>
          </a:p>
          <a:p>
            <a:pPr>
              <a:spcBef>
                <a:spcPts val="0"/>
              </a:spcBef>
            </a:pPr>
            <a:r>
              <a:rPr lang="en-US" sz="2500" dirty="0" smtClean="0"/>
              <a:t>How should outliers be addressed?</a:t>
            </a:r>
          </a:p>
          <a:p>
            <a:pPr>
              <a:spcBef>
                <a:spcPts val="0"/>
              </a:spcBef>
            </a:pPr>
            <a:r>
              <a:rPr lang="en-US" sz="2500" dirty="0" smtClean="0"/>
              <a:t>Which explanatory variables should be investigated?</a:t>
            </a:r>
          </a:p>
          <a:p>
            <a:pPr>
              <a:spcBef>
                <a:spcPts val="0"/>
              </a:spcBef>
            </a:pPr>
            <a:r>
              <a:rPr lang="en-US" sz="2500" dirty="0" smtClean="0"/>
              <a:t>What types of models should be investigated?</a:t>
            </a:r>
          </a:p>
          <a:p>
            <a:pPr>
              <a:spcBef>
                <a:spcPts val="0"/>
              </a:spcBef>
            </a:pPr>
            <a:r>
              <a:rPr lang="en-US" sz="2500" dirty="0"/>
              <a:t>What statistical tests should be used to evaluate models</a:t>
            </a:r>
            <a:r>
              <a:rPr lang="en-US" sz="2500" dirty="0" smtClean="0"/>
              <a:t>?</a:t>
            </a:r>
          </a:p>
          <a:p>
            <a:pPr>
              <a:spcBef>
                <a:spcPts val="0"/>
              </a:spcBef>
            </a:pPr>
            <a:r>
              <a:rPr lang="en-US" sz="2500" dirty="0" smtClean="0"/>
              <a:t>How to choose between multiple models?</a:t>
            </a:r>
          </a:p>
          <a:p>
            <a:pPr>
              <a:spcBef>
                <a:spcPts val="0"/>
              </a:spcBef>
            </a:pPr>
            <a:r>
              <a:rPr lang="en-US" sz="2500" dirty="0" smtClean="0"/>
              <a:t>Is it ok to estimate values outside of the model range?</a:t>
            </a:r>
          </a:p>
          <a:p>
            <a:pPr>
              <a:spcBef>
                <a:spcPts val="0"/>
              </a:spcBef>
            </a:pPr>
            <a:r>
              <a:rPr lang="en-US" sz="2500" dirty="0" smtClean="0"/>
              <a:t>How should an existing model be updated as new </a:t>
            </a:r>
            <a:br>
              <a:rPr lang="en-US" sz="2500" dirty="0" smtClean="0"/>
            </a:br>
            <a:r>
              <a:rPr lang="en-US" sz="2500" dirty="0" smtClean="0"/>
              <a:t>samples are collected?</a:t>
            </a:r>
          </a:p>
          <a:p>
            <a:pPr marL="0" indent="0">
              <a:buNone/>
            </a:pPr>
            <a:endParaRPr lang="en-US" sz="2200" dirty="0" smtClean="0"/>
          </a:p>
        </p:txBody>
      </p:sp>
    </p:spTree>
    <p:extLst>
      <p:ext uri="{BB962C8B-B14F-4D97-AF65-F5344CB8AC3E}">
        <p14:creationId xmlns:p14="http://schemas.microsoft.com/office/powerpoint/2010/main" val="2116660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22470</TotalTime>
  <Words>4199</Words>
  <Application>Microsoft Macintosh PowerPoint</Application>
  <PresentationFormat>On-screen Show (4:3)</PresentationFormat>
  <Paragraphs>286</Paragraphs>
  <Slides>33</Slides>
  <Notes>31</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Breeze</vt:lpstr>
      <vt:lpstr>Water Quality Surrogates: Development of Surrogate Relationships, Review of Recent Advances, and Applications</vt:lpstr>
      <vt:lpstr>Surrogate Relationships</vt:lpstr>
      <vt:lpstr>In Situ Sensors</vt:lpstr>
      <vt:lpstr>High Frequency Monitoring</vt:lpstr>
      <vt:lpstr>High Frequency Monitoring</vt:lpstr>
      <vt:lpstr>High Frequency Monitoring</vt:lpstr>
      <vt:lpstr>High Frequency Monitoring</vt:lpstr>
      <vt:lpstr>Surrogate Relationship Development</vt:lpstr>
      <vt:lpstr>Surrogate Relationship Development</vt:lpstr>
      <vt:lpstr>Surrogate Relationship Development</vt:lpstr>
      <vt:lpstr>Turbidity as Surrogate</vt:lpstr>
      <vt:lpstr>Black Disc Visibility</vt:lpstr>
      <vt:lpstr>Understand SpatioTemporal Characteristics</vt:lpstr>
      <vt:lpstr>Understand SpatioTemporal Characteristics</vt:lpstr>
      <vt:lpstr>Understand SpatioTemporal Characteristics</vt:lpstr>
      <vt:lpstr>Understand SpatioTemporal Characteristics</vt:lpstr>
      <vt:lpstr>Investigate Effects of Sampling Frequency on Load Estimation</vt:lpstr>
      <vt:lpstr>Assess Compliance with Numeric Criteria</vt:lpstr>
      <vt:lpstr>PowerPoint Presentation</vt:lpstr>
      <vt:lpstr>PowerPoint Presentation</vt:lpstr>
      <vt:lpstr>Comparison to WQ Models</vt:lpstr>
      <vt:lpstr>Surrogate Measures for Increasing Number of Eco-Regions and Stream Types</vt:lpstr>
      <vt:lpstr>Surrogate Measures for Increasing Number of Constituents</vt:lpstr>
      <vt:lpstr>Surrogate Measures for Increasing Number of Constituents</vt:lpstr>
      <vt:lpstr>PowerPoint Presentation</vt:lpstr>
      <vt:lpstr>Source Tracking</vt:lpstr>
      <vt:lpstr>Uncertainty in Surrogate Relationships</vt:lpstr>
      <vt:lpstr>USGS guidance on implementation and R package</vt:lpstr>
      <vt:lpstr>Surrogate Relationships for iUTAH GAMUT</vt:lpstr>
      <vt:lpstr>Surrogate Relationships for iUTAH GAMUT</vt:lpstr>
      <vt:lpstr>Challenges of Surrogate Approach</vt:lpstr>
      <vt:lpstr>References</vt:lpstr>
      <vt:lpstr>Questions?</vt:lpstr>
    </vt:vector>
  </TitlesOfParts>
  <Company>Utah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Quality Surrogates: Development of Surrogate Relationships, Review of Recent Advances, and Applications </dc:title>
  <dc:creator>Amber Jones</dc:creator>
  <cp:lastModifiedBy>Amber Jones</cp:lastModifiedBy>
  <cp:revision>120</cp:revision>
  <dcterms:created xsi:type="dcterms:W3CDTF">2016-08-08T13:49:45Z</dcterms:created>
  <dcterms:modified xsi:type="dcterms:W3CDTF">2016-08-24T04:22:22Z</dcterms:modified>
</cp:coreProperties>
</file>