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0"/>
  </p:notesMasterIdLst>
  <p:sldIdLst>
    <p:sldId id="256" r:id="rId2"/>
    <p:sldId id="258" r:id="rId3"/>
    <p:sldId id="282" r:id="rId4"/>
    <p:sldId id="285" r:id="rId5"/>
    <p:sldId id="281" r:id="rId6"/>
    <p:sldId id="261" r:id="rId7"/>
    <p:sldId id="266" r:id="rId8"/>
    <p:sldId id="280" r:id="rId9"/>
    <p:sldId id="269" r:id="rId10"/>
    <p:sldId id="268" r:id="rId11"/>
    <p:sldId id="279" r:id="rId12"/>
    <p:sldId id="270" r:id="rId13"/>
    <p:sldId id="271" r:id="rId14"/>
    <p:sldId id="294" r:id="rId15"/>
    <p:sldId id="272" r:id="rId16"/>
    <p:sldId id="273" r:id="rId17"/>
    <p:sldId id="274" r:id="rId18"/>
    <p:sldId id="275" r:id="rId19"/>
    <p:sldId id="276" r:id="rId20"/>
    <p:sldId id="277" r:id="rId21"/>
    <p:sldId id="290" r:id="rId22"/>
    <p:sldId id="278" r:id="rId23"/>
    <p:sldId id="286" r:id="rId24"/>
    <p:sldId id="287" r:id="rId25"/>
    <p:sldId id="288" r:id="rId26"/>
    <p:sldId id="293" r:id="rId27"/>
    <p:sldId id="291" r:id="rId28"/>
    <p:sldId id="29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2"/>
    <p:restoredTop sz="94651"/>
  </p:normalViewPr>
  <p:slideViewPr>
    <p:cSldViewPr snapToGrid="0" snapToObjects="1">
      <p:cViewPr varScale="1">
        <p:scale>
          <a:sx n="169" d="100"/>
          <a:sy n="169" d="100"/>
        </p:scale>
        <p:origin x="4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6F9E6-D650-F649-A2FE-990023446198}" type="datetimeFigureOut">
              <a:rPr lang="en-US" smtClean="0"/>
              <a:t>3/6/16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36CCB-5A61-4F4D-8BBD-B30D6D885158}" type="slidenum">
              <a:rPr lang="en-US" smtClean="0"/>
              <a:t>‹#›</a:t>
            </a:fld>
            <a:endParaRPr lang="en-US"/>
          </a:p>
        </p:txBody>
      </p:sp>
    </p:spTree>
    <p:extLst>
      <p:ext uri="{BB962C8B-B14F-4D97-AF65-F5344CB8AC3E}">
        <p14:creationId xmlns:p14="http://schemas.microsoft.com/office/powerpoint/2010/main" val="1602346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a:t>
            </a:fld>
            <a:endParaRPr lang="en-US"/>
          </a:p>
        </p:txBody>
      </p:sp>
    </p:spTree>
    <p:extLst>
      <p:ext uri="{BB962C8B-B14F-4D97-AF65-F5344CB8AC3E}">
        <p14:creationId xmlns:p14="http://schemas.microsoft.com/office/powerpoint/2010/main" val="94622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12</a:t>
            </a:fld>
            <a:endParaRPr lang="en-US"/>
          </a:p>
        </p:txBody>
      </p:sp>
    </p:spTree>
    <p:extLst>
      <p:ext uri="{BB962C8B-B14F-4D97-AF65-F5344CB8AC3E}">
        <p14:creationId xmlns:p14="http://schemas.microsoft.com/office/powerpoint/2010/main" val="125584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13</a:t>
            </a:fld>
            <a:endParaRPr lang="en-US"/>
          </a:p>
        </p:txBody>
      </p:sp>
    </p:spTree>
    <p:extLst>
      <p:ext uri="{BB962C8B-B14F-4D97-AF65-F5344CB8AC3E}">
        <p14:creationId xmlns:p14="http://schemas.microsoft.com/office/powerpoint/2010/main" val="1889364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15</a:t>
            </a:fld>
            <a:endParaRPr lang="en-US"/>
          </a:p>
        </p:txBody>
      </p:sp>
    </p:spTree>
    <p:extLst>
      <p:ext uri="{BB962C8B-B14F-4D97-AF65-F5344CB8AC3E}">
        <p14:creationId xmlns:p14="http://schemas.microsoft.com/office/powerpoint/2010/main" val="126252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16</a:t>
            </a:fld>
            <a:endParaRPr lang="en-US"/>
          </a:p>
        </p:txBody>
      </p:sp>
    </p:spTree>
    <p:extLst>
      <p:ext uri="{BB962C8B-B14F-4D97-AF65-F5344CB8AC3E}">
        <p14:creationId xmlns:p14="http://schemas.microsoft.com/office/powerpoint/2010/main" val="1555370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17</a:t>
            </a:fld>
            <a:endParaRPr lang="en-US"/>
          </a:p>
        </p:txBody>
      </p:sp>
    </p:spTree>
    <p:extLst>
      <p:ext uri="{BB962C8B-B14F-4D97-AF65-F5344CB8AC3E}">
        <p14:creationId xmlns:p14="http://schemas.microsoft.com/office/powerpoint/2010/main" val="182369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18</a:t>
            </a:fld>
            <a:endParaRPr lang="en-US"/>
          </a:p>
        </p:txBody>
      </p:sp>
    </p:spTree>
    <p:extLst>
      <p:ext uri="{BB962C8B-B14F-4D97-AF65-F5344CB8AC3E}">
        <p14:creationId xmlns:p14="http://schemas.microsoft.com/office/powerpoint/2010/main" val="1555492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19</a:t>
            </a:fld>
            <a:endParaRPr lang="en-US"/>
          </a:p>
        </p:txBody>
      </p:sp>
    </p:spTree>
    <p:extLst>
      <p:ext uri="{BB962C8B-B14F-4D97-AF65-F5344CB8AC3E}">
        <p14:creationId xmlns:p14="http://schemas.microsoft.com/office/powerpoint/2010/main" val="1749799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20</a:t>
            </a:fld>
            <a:endParaRPr lang="en-US"/>
          </a:p>
        </p:txBody>
      </p:sp>
    </p:spTree>
    <p:extLst>
      <p:ext uri="{BB962C8B-B14F-4D97-AF65-F5344CB8AC3E}">
        <p14:creationId xmlns:p14="http://schemas.microsoft.com/office/powerpoint/2010/main" val="704408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22</a:t>
            </a:fld>
            <a:endParaRPr lang="en-US"/>
          </a:p>
        </p:txBody>
      </p:sp>
    </p:spTree>
    <p:extLst>
      <p:ext uri="{BB962C8B-B14F-4D97-AF65-F5344CB8AC3E}">
        <p14:creationId xmlns:p14="http://schemas.microsoft.com/office/powerpoint/2010/main" val="683556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24</a:t>
            </a:fld>
            <a:endParaRPr lang="en-US"/>
          </a:p>
        </p:txBody>
      </p:sp>
    </p:spTree>
    <p:extLst>
      <p:ext uri="{BB962C8B-B14F-4D97-AF65-F5344CB8AC3E}">
        <p14:creationId xmlns:p14="http://schemas.microsoft.com/office/powerpoint/2010/main" val="57069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3</a:t>
            </a:fld>
            <a:endParaRPr lang="en-US"/>
          </a:p>
        </p:txBody>
      </p:sp>
    </p:spTree>
    <p:extLst>
      <p:ext uri="{BB962C8B-B14F-4D97-AF65-F5344CB8AC3E}">
        <p14:creationId xmlns:p14="http://schemas.microsoft.com/office/powerpoint/2010/main" val="2121917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25</a:t>
            </a:fld>
            <a:endParaRPr lang="en-US"/>
          </a:p>
        </p:txBody>
      </p:sp>
    </p:spTree>
    <p:extLst>
      <p:ext uri="{BB962C8B-B14F-4D97-AF65-F5344CB8AC3E}">
        <p14:creationId xmlns:p14="http://schemas.microsoft.com/office/powerpoint/2010/main" val="1370961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26</a:t>
            </a:fld>
            <a:endParaRPr lang="en-US"/>
          </a:p>
        </p:txBody>
      </p:sp>
    </p:spTree>
    <p:extLst>
      <p:ext uri="{BB962C8B-B14F-4D97-AF65-F5344CB8AC3E}">
        <p14:creationId xmlns:p14="http://schemas.microsoft.com/office/powerpoint/2010/main" val="640435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27</a:t>
            </a:fld>
            <a:endParaRPr lang="en-US"/>
          </a:p>
        </p:txBody>
      </p:sp>
    </p:spTree>
    <p:extLst>
      <p:ext uri="{BB962C8B-B14F-4D97-AF65-F5344CB8AC3E}">
        <p14:creationId xmlns:p14="http://schemas.microsoft.com/office/powerpoint/2010/main" val="741989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28</a:t>
            </a:fld>
            <a:endParaRPr lang="en-US"/>
          </a:p>
        </p:txBody>
      </p:sp>
    </p:spTree>
    <p:extLst>
      <p:ext uri="{BB962C8B-B14F-4D97-AF65-F5344CB8AC3E}">
        <p14:creationId xmlns:p14="http://schemas.microsoft.com/office/powerpoint/2010/main" val="28439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5</a:t>
            </a:fld>
            <a:endParaRPr lang="en-US"/>
          </a:p>
        </p:txBody>
      </p:sp>
    </p:spTree>
    <p:extLst>
      <p:ext uri="{BB962C8B-B14F-4D97-AF65-F5344CB8AC3E}">
        <p14:creationId xmlns:p14="http://schemas.microsoft.com/office/powerpoint/2010/main" val="214086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7C92758-6148-3E49-84E2-7E02A644A4D0}" type="slidenum">
              <a:rPr lang="en-US" smtClean="0"/>
              <a:t>6</a:t>
            </a:fld>
            <a:endParaRPr lang="en-US"/>
          </a:p>
        </p:txBody>
      </p:sp>
    </p:spTree>
    <p:extLst>
      <p:ext uri="{BB962C8B-B14F-4D97-AF65-F5344CB8AC3E}">
        <p14:creationId xmlns:p14="http://schemas.microsoft.com/office/powerpoint/2010/main" val="80580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7</a:t>
            </a:fld>
            <a:endParaRPr lang="en-US"/>
          </a:p>
        </p:txBody>
      </p:sp>
    </p:spTree>
    <p:extLst>
      <p:ext uri="{BB962C8B-B14F-4D97-AF65-F5344CB8AC3E}">
        <p14:creationId xmlns:p14="http://schemas.microsoft.com/office/powerpoint/2010/main" val="839515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8</a:t>
            </a:fld>
            <a:endParaRPr lang="en-US"/>
          </a:p>
        </p:txBody>
      </p:sp>
    </p:spTree>
    <p:extLst>
      <p:ext uri="{BB962C8B-B14F-4D97-AF65-F5344CB8AC3E}">
        <p14:creationId xmlns:p14="http://schemas.microsoft.com/office/powerpoint/2010/main" val="160923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9</a:t>
            </a:fld>
            <a:endParaRPr lang="en-US"/>
          </a:p>
        </p:txBody>
      </p:sp>
    </p:spTree>
    <p:extLst>
      <p:ext uri="{BB962C8B-B14F-4D97-AF65-F5344CB8AC3E}">
        <p14:creationId xmlns:p14="http://schemas.microsoft.com/office/powerpoint/2010/main" val="574247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10</a:t>
            </a:fld>
            <a:endParaRPr lang="en-US"/>
          </a:p>
        </p:txBody>
      </p:sp>
    </p:spTree>
    <p:extLst>
      <p:ext uri="{BB962C8B-B14F-4D97-AF65-F5344CB8AC3E}">
        <p14:creationId xmlns:p14="http://schemas.microsoft.com/office/powerpoint/2010/main" val="172905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11</a:t>
            </a:fld>
            <a:endParaRPr lang="en-US"/>
          </a:p>
        </p:txBody>
      </p:sp>
    </p:spTree>
    <p:extLst>
      <p:ext uri="{BB962C8B-B14F-4D97-AF65-F5344CB8AC3E}">
        <p14:creationId xmlns:p14="http://schemas.microsoft.com/office/powerpoint/2010/main" val="201041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5A26C7-55B7-7B4C-A422-719B9EF82446}"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49451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5A26C7-55B7-7B4C-A422-719B9EF82446}"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1335475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5A26C7-55B7-7B4C-A422-719B9EF82446}"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1980360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59821" y="348712"/>
            <a:ext cx="7239013" cy="983721"/>
          </a:xfrm>
        </p:spPr>
        <p:txBody>
          <a:bodyPr/>
          <a:lstStyle/>
          <a:p>
            <a:r>
              <a:rPr lang="en-US" dirty="0" smtClean="0"/>
              <a:t>Click to edit Master title style</a:t>
            </a:r>
            <a:endParaRPr lang="en-US" dirty="0"/>
          </a:p>
        </p:txBody>
      </p:sp>
      <p:pic>
        <p:nvPicPr>
          <p:cNvPr id="6" name="Picture 5" descr="iutah_squar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89309" y="348712"/>
            <a:ext cx="984285" cy="984285"/>
          </a:xfrm>
          <a:prstGeom prst="rect">
            <a:avLst/>
          </a:prstGeom>
        </p:spPr>
      </p:pic>
      <p:sp>
        <p:nvSpPr>
          <p:cNvPr id="7" name="Date Placeholder 1"/>
          <p:cNvSpPr>
            <a:spLocks noGrp="1"/>
          </p:cNvSpPr>
          <p:nvPr>
            <p:ph type="dt" sz="half" idx="10"/>
          </p:nvPr>
        </p:nvSpPr>
        <p:spPr>
          <a:xfrm>
            <a:off x="359820" y="6493931"/>
            <a:ext cx="590550" cy="365125"/>
          </a:xfrm>
        </p:spPr>
        <p:txBody>
          <a:bodyPr/>
          <a:lstStyle/>
          <a:p>
            <a:fld id="{66D152AC-E35B-7945-A4A3-13ACF302AE6F}" type="datetime1">
              <a:rPr lang="en-US" smtClean="0"/>
              <a:t>3/6/16</a:t>
            </a:fld>
            <a:endParaRPr lang="en-US"/>
          </a:p>
        </p:txBody>
      </p:sp>
      <p:sp>
        <p:nvSpPr>
          <p:cNvPr id="8" name="Footer Placeholder 2"/>
          <p:cNvSpPr>
            <a:spLocks noGrp="1"/>
          </p:cNvSpPr>
          <p:nvPr>
            <p:ph type="ftr" sz="quarter" idx="11"/>
          </p:nvPr>
        </p:nvSpPr>
        <p:spPr>
          <a:xfrm>
            <a:off x="3124200" y="6493931"/>
            <a:ext cx="2895600" cy="365125"/>
          </a:xfrm>
        </p:spPr>
        <p:txBody>
          <a:bodyPr/>
          <a:lstStyle/>
          <a:p>
            <a:endParaRPr lang="en-US"/>
          </a:p>
        </p:txBody>
      </p:sp>
      <p:sp>
        <p:nvSpPr>
          <p:cNvPr id="9" name="Slide Number Placeholder 3"/>
          <p:cNvSpPr>
            <a:spLocks noGrp="1"/>
          </p:cNvSpPr>
          <p:nvPr>
            <p:ph type="sldNum" sz="quarter" idx="12"/>
          </p:nvPr>
        </p:nvSpPr>
        <p:spPr>
          <a:xfrm>
            <a:off x="8339667" y="6493931"/>
            <a:ext cx="433926" cy="365125"/>
          </a:xfrm>
        </p:spPr>
        <p:txBody>
          <a:bodyPr/>
          <a:lstStyle/>
          <a:p>
            <a:fld id="{FEA5C961-56A5-1B47-8B6A-46B7779D36A3}" type="slidenum">
              <a:rPr lang="en-US" smtClean="0"/>
              <a:t>‹#›</a:t>
            </a:fld>
            <a:endParaRPr lang="en-US"/>
          </a:p>
        </p:txBody>
      </p:sp>
    </p:spTree>
    <p:extLst>
      <p:ext uri="{BB962C8B-B14F-4D97-AF65-F5344CB8AC3E}">
        <p14:creationId xmlns:p14="http://schemas.microsoft.com/office/powerpoint/2010/main" val="701307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5A26C7-55B7-7B4C-A422-719B9EF82446}"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47713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5A26C7-55B7-7B4C-A422-719B9EF82446}"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48004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5A26C7-55B7-7B4C-A422-719B9EF82446}"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208908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5A26C7-55B7-7B4C-A422-719B9EF82446}" type="datetimeFigureOut">
              <a:rPr lang="en-US" smtClean="0"/>
              <a:t>3/6/16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1959230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5A26C7-55B7-7B4C-A422-719B9EF82446}" type="datetimeFigureOut">
              <a:rPr lang="en-US" smtClean="0"/>
              <a:t>3/6/16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141778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A26C7-55B7-7B4C-A422-719B9EF82446}" type="datetimeFigureOut">
              <a:rPr lang="en-US" smtClean="0"/>
              <a:t>3/6/16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207392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5A26C7-55B7-7B4C-A422-719B9EF82446}"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28530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5A26C7-55B7-7B4C-A422-719B9EF82446}"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F9A4E-6E71-9543-9A3D-8E31B4E16CE1}" type="slidenum">
              <a:rPr lang="en-US" smtClean="0"/>
              <a:t>‹#›</a:t>
            </a:fld>
            <a:endParaRPr lang="en-US"/>
          </a:p>
        </p:txBody>
      </p:sp>
    </p:spTree>
    <p:extLst>
      <p:ext uri="{BB962C8B-B14F-4D97-AF65-F5344CB8AC3E}">
        <p14:creationId xmlns:p14="http://schemas.microsoft.com/office/powerpoint/2010/main" val="18723397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A26C7-55B7-7B4C-A422-719B9EF82446}" type="datetimeFigureOut">
              <a:rPr lang="en-US" smtClean="0"/>
              <a:t>3/6/16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F9A4E-6E71-9543-9A3D-8E31B4E16CE1}" type="slidenum">
              <a:rPr lang="en-US" smtClean="0"/>
              <a:t>‹#›</a:t>
            </a:fld>
            <a:endParaRPr lang="en-US"/>
          </a:p>
        </p:txBody>
      </p:sp>
    </p:spTree>
    <p:extLst>
      <p:ext uri="{BB962C8B-B14F-4D97-AF65-F5344CB8AC3E}">
        <p14:creationId xmlns:p14="http://schemas.microsoft.com/office/powerpoint/2010/main" val="4279417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hyperlink" Target="http://data.iutahepscor.org/surveys/" TargetMode="External"/><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hyperlink" Target="http://repository.iutahepscor.org/" TargetMode="External"/><Relationship Id="rId4" Type="http://schemas.openxmlformats.org/officeDocument/2006/relationships/image" Target="../media/image27.jpeg"/><Relationship Id="rId5" Type="http://schemas.openxmlformats.org/officeDocument/2006/relationships/image" Target="../media/image9.jpg"/><Relationship Id="rId6"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hyperlink" Target="https://github.com/UCHIC/WEBTSA" TargetMode="External"/><Relationship Id="rId6" Type="http://schemas.openxmlformats.org/officeDocument/2006/relationships/hyperlink" Target="https://github.com/ODM2/ODM2StreamingDataLoader" TargetMode="External"/><Relationship Id="rId7" Type="http://schemas.openxmlformats.org/officeDocument/2006/relationships/hyperlink" Target="https://github.com/UCHIC/ODMToolsPython" TargetMode="External"/><Relationship Id="rId8" Type="http://schemas.openxmlformats.org/officeDocument/2006/relationships/hyperlink" Target="https://github.com/UCHIC/ODM2Sensor" TargetMode="External"/><Relationship Id="rId9" Type="http://schemas.openxmlformats.org/officeDocument/2006/relationships/hyperlink" Target="https://github.com/UCHIC/iUtahUtilities" TargetMode="External"/><Relationship Id="rId10" Type="http://schemas.openxmlformats.org/officeDocument/2006/relationships/hyperlink" Target="https://github.com/UCHIC/SurveyDataViewer" TargetMode="External"/><Relationship Id="rId11" Type="http://schemas.openxmlformats.org/officeDocument/2006/relationships/hyperlink" Target="https://github.com/UCHIC/iUTAHData" TargetMode="External"/><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13.png"/><Relationship Id="rId10"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3.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92956"/>
            <a:ext cx="7772400" cy="3128713"/>
          </a:xfrm>
        </p:spPr>
        <p:txBody>
          <a:bodyPr>
            <a:noAutofit/>
          </a:bodyPr>
          <a:lstStyle/>
          <a:p>
            <a:r>
              <a:rPr lang="en-US" sz="4400" b="1" dirty="0" err="1"/>
              <a:t>Hydroinformatics</a:t>
            </a:r>
            <a:r>
              <a:rPr lang="en-US" sz="4400" b="1" dirty="0"/>
              <a:t> and </a:t>
            </a:r>
            <a:r>
              <a:rPr lang="en-US" sz="4400" b="1" dirty="0" smtClean="0"/>
              <a:t/>
            </a:r>
            <a:br>
              <a:rPr lang="en-US" sz="4400" b="1" dirty="0" smtClean="0"/>
            </a:br>
            <a:r>
              <a:rPr lang="en-US" sz="4400" b="1" dirty="0" err="1" smtClean="0"/>
              <a:t>Cyberinfrastructure</a:t>
            </a:r>
            <a:r>
              <a:rPr lang="en-US" sz="4400" b="1" dirty="0"/>
              <a:t>: </a:t>
            </a:r>
            <a:r>
              <a:rPr lang="en-US" sz="4400" b="1" dirty="0" smtClean="0"/>
              <a:t/>
            </a:r>
            <a:br>
              <a:rPr lang="en-US" sz="4400" b="1" dirty="0" smtClean="0"/>
            </a:br>
            <a:r>
              <a:rPr lang="en-US" sz="4400" b="1" dirty="0" smtClean="0"/>
              <a:t/>
            </a:r>
            <a:br>
              <a:rPr lang="en-US" sz="4400" b="1" dirty="0" smtClean="0"/>
            </a:br>
            <a:r>
              <a:rPr lang="en-US" sz="2800" dirty="0" smtClean="0"/>
              <a:t>Innovative </a:t>
            </a:r>
            <a:r>
              <a:rPr lang="en-US" sz="2800" dirty="0"/>
              <a:t>Management, </a:t>
            </a:r>
            <a:r>
              <a:rPr lang="en-US" sz="2800" dirty="0" smtClean="0"/>
              <a:t>Integration, and </a:t>
            </a:r>
            <a:r>
              <a:rPr lang="en-US" sz="2800" dirty="0"/>
              <a:t>Visualization for </a:t>
            </a:r>
            <a:r>
              <a:rPr lang="en-US" sz="2800" dirty="0" err="1"/>
              <a:t>iUTAH's</a:t>
            </a:r>
            <a:r>
              <a:rPr lang="en-US" sz="2800" dirty="0"/>
              <a:t> Data Products </a:t>
            </a:r>
            <a:r>
              <a:rPr lang="en-US" sz="2800" dirty="0" smtClean="0"/>
              <a:t/>
            </a:r>
            <a:br>
              <a:rPr lang="en-US" sz="2800" dirty="0" smtClean="0"/>
            </a:br>
            <a:r>
              <a:rPr lang="en-US" sz="2800" dirty="0" smtClean="0"/>
              <a:t>and Resources</a:t>
            </a:r>
            <a:endParaRPr lang="en-US" sz="2400" dirty="0"/>
          </a:p>
        </p:txBody>
      </p:sp>
      <p:pic>
        <p:nvPicPr>
          <p:cNvPr id="4" name="Picture 3"/>
          <p:cNvPicPr>
            <a:picLocks noChangeAspect="1"/>
          </p:cNvPicPr>
          <p:nvPr/>
        </p:nvPicPr>
        <p:blipFill>
          <a:blip r:embed="rId2"/>
          <a:stretch>
            <a:fillRect/>
          </a:stretch>
        </p:blipFill>
        <p:spPr>
          <a:xfrm>
            <a:off x="2391789" y="4543176"/>
            <a:ext cx="4360422" cy="1869531"/>
          </a:xfrm>
          <a:prstGeom prst="rect">
            <a:avLst/>
          </a:prstGeom>
        </p:spPr>
      </p:pic>
    </p:spTree>
    <p:extLst>
      <p:ext uri="{BB962C8B-B14F-4D97-AF65-F5344CB8AC3E}">
        <p14:creationId xmlns:p14="http://schemas.microsoft.com/office/powerpoint/2010/main" val="414926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0518" y="348710"/>
            <a:ext cx="7298315"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2800" dirty="0" smtClean="0">
                <a:latin typeface="+mj-lt"/>
              </a:rPr>
              <a:t>Software for Coupling Environmental Models</a:t>
            </a:r>
            <a:endParaRPr lang="en-US" sz="2800" dirty="0">
              <a:latin typeface="+mj-lt"/>
            </a:endParaRPr>
          </a:p>
        </p:txBody>
      </p:sp>
      <p:sp>
        <p:nvSpPr>
          <p:cNvPr id="51" name="TextBox 50"/>
          <p:cNvSpPr txBox="1"/>
          <p:nvPr/>
        </p:nvSpPr>
        <p:spPr>
          <a:xfrm>
            <a:off x="3966829" y="1489583"/>
            <a:ext cx="5062871" cy="1569660"/>
          </a:xfrm>
          <a:prstGeom prst="rect">
            <a:avLst/>
          </a:prstGeom>
          <a:noFill/>
        </p:spPr>
        <p:txBody>
          <a:bodyPr wrap="square" rtlCol="0">
            <a:spAutoFit/>
          </a:bodyPr>
          <a:lstStyle/>
          <a:p>
            <a:r>
              <a:rPr lang="en-US" sz="2400" dirty="0" smtClean="0">
                <a:cs typeface="ChaletComprime-CologneSixty"/>
              </a:rPr>
              <a:t>Technical Challenges of Model Coupling and </a:t>
            </a:r>
            <a:r>
              <a:rPr lang="en-US" sz="2400" dirty="0" smtClean="0">
                <a:solidFill>
                  <a:schemeClr val="tx1"/>
                </a:solidFill>
              </a:rPr>
              <a:t>Strategies for overcoming:</a:t>
            </a:r>
          </a:p>
          <a:p>
            <a:endParaRPr lang="en-US" sz="2400" dirty="0">
              <a:cs typeface="ChaletComprime-CologneSixty"/>
            </a:endParaRPr>
          </a:p>
        </p:txBody>
      </p:sp>
      <p:sp>
        <p:nvSpPr>
          <p:cNvPr id="10" name="Content Placeholder 2"/>
          <p:cNvSpPr txBox="1">
            <a:spLocks/>
          </p:cNvSpPr>
          <p:nvPr/>
        </p:nvSpPr>
        <p:spPr>
          <a:xfrm>
            <a:off x="4073770" y="2664619"/>
            <a:ext cx="4692608" cy="3218206"/>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tx1"/>
                </a:solidFill>
              </a:rPr>
              <a:t>Computational penalties</a:t>
            </a:r>
          </a:p>
          <a:p>
            <a:r>
              <a:rPr lang="en-US" sz="2400" dirty="0" smtClean="0">
                <a:solidFill>
                  <a:schemeClr val="tx1"/>
                </a:solidFill>
              </a:rPr>
              <a:t>Mass balance errors</a:t>
            </a:r>
          </a:p>
          <a:p>
            <a:r>
              <a:rPr lang="en-US" sz="2400" dirty="0" smtClean="0">
                <a:solidFill>
                  <a:schemeClr val="tx1"/>
                </a:solidFill>
              </a:rPr>
              <a:t>Space and time mismatches</a:t>
            </a:r>
          </a:p>
          <a:p>
            <a:endParaRPr lang="en-US" sz="2400" dirty="0" smtClean="0"/>
          </a:p>
          <a:p>
            <a:endParaRPr lang="en-US" dirty="0"/>
          </a:p>
        </p:txBody>
      </p:sp>
      <p:sp>
        <p:nvSpPr>
          <p:cNvPr id="11" name="TextBox 10"/>
          <p:cNvSpPr txBox="1"/>
          <p:nvPr/>
        </p:nvSpPr>
        <p:spPr>
          <a:xfrm>
            <a:off x="560866" y="6126163"/>
            <a:ext cx="7981499" cy="461665"/>
          </a:xfrm>
          <a:prstGeom prst="rect">
            <a:avLst/>
          </a:prstGeom>
          <a:noFill/>
        </p:spPr>
        <p:txBody>
          <a:bodyPr wrap="square" rtlCol="0">
            <a:spAutoFit/>
          </a:bodyPr>
          <a:lstStyle/>
          <a:p>
            <a:pPr marL="225425" indent="-225425"/>
            <a:r>
              <a:rPr lang="en-US" sz="1200" dirty="0" err="1" smtClean="0"/>
              <a:t>Buahin</a:t>
            </a:r>
            <a:r>
              <a:rPr lang="en-US" sz="1200" dirty="0" smtClean="0"/>
              <a:t>, C.A., J.S. Horsburgh (</a:t>
            </a:r>
            <a:r>
              <a:rPr lang="en-US" sz="1200" dirty="0"/>
              <a:t>2015). </a:t>
            </a:r>
            <a:r>
              <a:rPr lang="en-US" sz="1200" dirty="0" smtClean="0"/>
              <a:t>Evaluating the simulation times and mass balance errors of component-based models: An application of </a:t>
            </a:r>
            <a:r>
              <a:rPr lang="en-US" sz="1200" dirty="0" err="1" smtClean="0"/>
              <a:t>OpenMI</a:t>
            </a:r>
            <a:r>
              <a:rPr lang="en-US" sz="1200" dirty="0" smtClean="0"/>
              <a:t> 2.0 to an urban stormwater system, </a:t>
            </a:r>
            <a:r>
              <a:rPr lang="en-US" sz="1200" i="1" dirty="0"/>
              <a:t>Environmental </a:t>
            </a:r>
            <a:r>
              <a:rPr lang="en-US" sz="1200" i="1" dirty="0" err="1"/>
              <a:t>Modelling</a:t>
            </a:r>
            <a:r>
              <a:rPr lang="en-US" sz="1200" i="1" dirty="0"/>
              <a:t> &amp; Software</a:t>
            </a:r>
            <a:r>
              <a:rPr lang="en-US" sz="1200" dirty="0"/>
              <a:t>, </a:t>
            </a:r>
            <a:r>
              <a:rPr lang="en-US" sz="1200" dirty="0" smtClean="0"/>
              <a:t>72, 92-109,</a:t>
            </a:r>
            <a:r>
              <a:rPr lang="ro-RO" sz="1200" dirty="0"/>
              <a:t> doi:10.1016/j.envsoft.</a:t>
            </a:r>
            <a:r>
              <a:rPr lang="ro-RO" sz="1200" dirty="0" smtClean="0"/>
              <a:t>2015.07.003</a:t>
            </a:r>
            <a:r>
              <a:rPr lang="en-US" sz="1200" dirty="0" smtClean="0"/>
              <a:t>.</a:t>
            </a:r>
            <a:r>
              <a:rPr lang="en-US" sz="1200" dirty="0" smtClean="0">
                <a:effectLst/>
              </a:rPr>
              <a:t>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562" y="1545241"/>
            <a:ext cx="3386362" cy="4522266"/>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descr="Caleb.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6433" y="4049822"/>
            <a:ext cx="1584799" cy="1891659"/>
          </a:xfrm>
          <a:prstGeom prst="rect">
            <a:avLst/>
          </a:prstGeom>
        </p:spPr>
      </p:pic>
    </p:spTree>
    <p:extLst>
      <p:ext uri="{BB962C8B-B14F-4D97-AF65-F5344CB8AC3E}">
        <p14:creationId xmlns:p14="http://schemas.microsoft.com/office/powerpoint/2010/main" val="178841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10212" y="348710"/>
            <a:ext cx="7298315"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Core Questions</a:t>
            </a:r>
            <a:endParaRPr lang="en-US" sz="4400" dirty="0">
              <a:latin typeface="+mj-lt"/>
            </a:endParaRPr>
          </a:p>
        </p:txBody>
      </p:sp>
      <p:sp>
        <p:nvSpPr>
          <p:cNvPr id="7" name="TextBox 6"/>
          <p:cNvSpPr txBox="1"/>
          <p:nvPr/>
        </p:nvSpPr>
        <p:spPr>
          <a:xfrm>
            <a:off x="952479" y="2136555"/>
            <a:ext cx="7250842" cy="1569660"/>
          </a:xfrm>
          <a:prstGeom prst="rect">
            <a:avLst/>
          </a:prstGeom>
          <a:noFill/>
        </p:spPr>
        <p:txBody>
          <a:bodyPr wrap="square" rtlCol="0">
            <a:spAutoFit/>
          </a:bodyPr>
          <a:lstStyle/>
          <a:p>
            <a:r>
              <a:rPr lang="en-US" sz="3200" dirty="0"/>
              <a:t>How can we visualize and interact with social science survey datasets and present results to diverse audiences?</a:t>
            </a:r>
          </a:p>
        </p:txBody>
      </p:sp>
    </p:spTree>
    <p:extLst>
      <p:ext uri="{BB962C8B-B14F-4D97-AF65-F5344CB8AC3E}">
        <p14:creationId xmlns:p14="http://schemas.microsoft.com/office/powerpoint/2010/main" val="38126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11469" y="348710"/>
            <a:ext cx="7306056"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200" dirty="0" smtClean="0">
                <a:latin typeface="+mj-lt"/>
              </a:rPr>
              <a:t>Visualizing Social Science Survey Results</a:t>
            </a:r>
            <a:endParaRPr lang="en-US" sz="3200" dirty="0">
              <a:latin typeface="+mj-lt"/>
            </a:endParaRPr>
          </a:p>
        </p:txBody>
      </p:sp>
      <p:sp>
        <p:nvSpPr>
          <p:cNvPr id="12" name="Content Placeholder 2"/>
          <p:cNvSpPr txBox="1">
            <a:spLocks/>
          </p:cNvSpPr>
          <p:nvPr/>
        </p:nvSpPr>
        <p:spPr>
          <a:xfrm>
            <a:off x="457200" y="1557870"/>
            <a:ext cx="3241159" cy="3268133"/>
          </a:xfrm>
          <a:prstGeom prst="rect">
            <a:avLst/>
          </a:prstGeom>
        </p:spPr>
        <p:txBody>
          <a:bodyPr>
            <a:normAutofit fontScale="92500" lnSpcReduction="1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smtClean="0">
                <a:solidFill>
                  <a:schemeClr val="tx1"/>
                </a:solidFill>
              </a:rPr>
              <a:t>Visualization of public intercept survey results</a:t>
            </a:r>
          </a:p>
          <a:p>
            <a:r>
              <a:rPr lang="en-US" sz="2600" dirty="0" smtClean="0">
                <a:solidFill>
                  <a:schemeClr val="tx1"/>
                </a:solidFill>
              </a:rPr>
              <a:t>Generic and reusable survey template</a:t>
            </a:r>
          </a:p>
          <a:p>
            <a:r>
              <a:rPr lang="en-US" sz="2600" dirty="0" smtClean="0">
                <a:solidFill>
                  <a:schemeClr val="tx1"/>
                </a:solidFill>
              </a:rPr>
              <a:t>Open source code</a:t>
            </a:r>
          </a:p>
          <a:p>
            <a:endParaRPr lang="en-US" sz="1900" dirty="0" smtClean="0"/>
          </a:p>
          <a:p>
            <a:pPr marL="0" lvl="1" indent="0">
              <a:buClr>
                <a:schemeClr val="accent2"/>
              </a:buClr>
              <a:buNone/>
            </a:pPr>
            <a:r>
              <a:rPr lang="en-US" sz="2600" dirty="0">
                <a:hlinkClick r:id="rId3"/>
              </a:rPr>
              <a:t>http://data.iutahepscor.org/surveys/</a:t>
            </a:r>
            <a:endParaRPr lang="en-US" sz="2600" dirty="0"/>
          </a:p>
          <a:p>
            <a:pPr marL="0" indent="0">
              <a:buNone/>
            </a:pPr>
            <a:endParaRPr lang="en-US" sz="2400" dirty="0"/>
          </a:p>
        </p:txBody>
      </p:sp>
      <p:pic>
        <p:nvPicPr>
          <p:cNvPr id="7" name="Picture 6" descr="Maurie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0246" y="5100177"/>
            <a:ext cx="1344326" cy="1498735"/>
          </a:xfrm>
          <a:prstGeom prst="rect">
            <a:avLst/>
          </a:prstGeom>
        </p:spPr>
      </p:pic>
      <p:pic>
        <p:nvPicPr>
          <p:cNvPr id="8" name="Picture 7" descr="Jua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1216" y="5103466"/>
            <a:ext cx="1495446" cy="149544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50995" y="1390502"/>
            <a:ext cx="4835805" cy="4353010"/>
          </a:xfrm>
          <a:prstGeom prst="rect">
            <a:avLst/>
          </a:prstGeom>
          <a:ln>
            <a:solidFill>
              <a:schemeClr val="tx1"/>
            </a:solidFill>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80696" y="4605937"/>
            <a:ext cx="2148392" cy="1929026"/>
          </a:xfrm>
          <a:prstGeom prst="rect">
            <a:avLst/>
          </a:prstGeom>
          <a:ln>
            <a:solidFill>
              <a:schemeClr val="tx1"/>
            </a:solidFill>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63798" y="4101286"/>
            <a:ext cx="2251569" cy="2025134"/>
          </a:xfrm>
          <a:prstGeom prst="rect">
            <a:avLst/>
          </a:prstGeom>
          <a:ln>
            <a:solidFill>
              <a:schemeClr val="tx1"/>
            </a:solidFill>
          </a:ln>
          <a:effectLst>
            <a:outerShdw blurRad="50800" dist="38100" dir="2700000" algn="tl" rotWithShape="0">
              <a:srgbClr val="000000">
                <a:alpha val="43000"/>
              </a:srgbClr>
            </a:outerShdw>
          </a:effectLst>
        </p:spPr>
      </p:pic>
      <p:pic>
        <p:nvPicPr>
          <p:cNvPr id="2" name="Picture 1" descr="Amber.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30783" y="5095366"/>
            <a:ext cx="1225196" cy="1503546"/>
          </a:xfrm>
          <a:prstGeom prst="rect">
            <a:avLst/>
          </a:prstGeom>
        </p:spPr>
      </p:pic>
    </p:spTree>
    <p:extLst>
      <p:ext uri="{BB962C8B-B14F-4D97-AF65-F5344CB8AC3E}">
        <p14:creationId xmlns:p14="http://schemas.microsoft.com/office/powerpoint/2010/main" val="176628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10488"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Broader Impact</a:t>
            </a:r>
            <a:endParaRPr lang="en-US" sz="4400" dirty="0">
              <a:latin typeface="+mj-lt"/>
            </a:endParaRPr>
          </a:p>
        </p:txBody>
      </p:sp>
      <p:sp>
        <p:nvSpPr>
          <p:cNvPr id="51" name="TextBox 50"/>
          <p:cNvSpPr txBox="1"/>
          <p:nvPr/>
        </p:nvSpPr>
        <p:spPr>
          <a:xfrm>
            <a:off x="281806" y="1603759"/>
            <a:ext cx="4388805" cy="954107"/>
          </a:xfrm>
          <a:prstGeom prst="rect">
            <a:avLst/>
          </a:prstGeom>
          <a:noFill/>
        </p:spPr>
        <p:txBody>
          <a:bodyPr wrap="square" rtlCol="0">
            <a:spAutoFit/>
          </a:bodyPr>
          <a:lstStyle/>
          <a:p>
            <a:r>
              <a:rPr lang="en-US" sz="2800" dirty="0" smtClean="0">
                <a:cs typeface="ChaletComprime-CologneSixty"/>
              </a:rPr>
              <a:t>iUTAH Datasets Published Online and Publicly Available</a:t>
            </a:r>
            <a:endParaRPr lang="en-US" sz="2800" dirty="0">
              <a:cs typeface="ChaletComprime-CologneSixty"/>
            </a:endParaRPr>
          </a:p>
        </p:txBody>
      </p:sp>
      <p:sp>
        <p:nvSpPr>
          <p:cNvPr id="12" name="Content Placeholder 2"/>
          <p:cNvSpPr txBox="1">
            <a:spLocks/>
          </p:cNvSpPr>
          <p:nvPr/>
        </p:nvSpPr>
        <p:spPr>
          <a:xfrm>
            <a:off x="457199" y="2609308"/>
            <a:ext cx="4213412" cy="2350277"/>
          </a:xfrm>
          <a:prstGeom prst="rect">
            <a:avLst/>
          </a:prstGeom>
        </p:spPr>
        <p:txBody>
          <a:bodyPr>
            <a:normAutofit fontScale="925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tx1"/>
                </a:solidFill>
              </a:rPr>
              <a:t>Individual dataset landing pages</a:t>
            </a:r>
          </a:p>
          <a:p>
            <a:r>
              <a:rPr lang="en-US" sz="2400" dirty="0" smtClean="0">
                <a:solidFill>
                  <a:schemeClr val="tx1"/>
                </a:solidFill>
              </a:rPr>
              <a:t>Moderated submission system</a:t>
            </a:r>
          </a:p>
          <a:p>
            <a:r>
              <a:rPr lang="en-US" sz="2400" dirty="0" err="1" smtClean="0">
                <a:solidFill>
                  <a:schemeClr val="tx1"/>
                </a:solidFill>
              </a:rPr>
              <a:t>Browseable</a:t>
            </a:r>
            <a:r>
              <a:rPr lang="en-US" sz="2400" dirty="0" smtClean="0">
                <a:solidFill>
                  <a:schemeClr val="tx1"/>
                </a:solidFill>
              </a:rPr>
              <a:t> and searchable</a:t>
            </a:r>
          </a:p>
          <a:p>
            <a:r>
              <a:rPr lang="en-US" sz="2400" dirty="0" smtClean="0">
                <a:solidFill>
                  <a:schemeClr val="tx1"/>
                </a:solidFill>
              </a:rPr>
              <a:t>Each dataset has a citation:</a:t>
            </a:r>
          </a:p>
          <a:p>
            <a:pPr marL="0" lvl="1" indent="0">
              <a:buClr>
                <a:schemeClr val="accent2"/>
              </a:buClr>
              <a:buNone/>
            </a:pPr>
            <a:r>
              <a:rPr lang="en-US" sz="1900" dirty="0" smtClean="0">
                <a:hlinkClick r:id="rId3"/>
              </a:rPr>
              <a:t>http</a:t>
            </a:r>
            <a:r>
              <a:rPr lang="en-US" sz="1900" dirty="0">
                <a:hlinkClick r:id="rId3"/>
              </a:rPr>
              <a:t>:/</a:t>
            </a:r>
            <a:r>
              <a:rPr lang="en-US" sz="1900" dirty="0" smtClean="0">
                <a:hlinkClick r:id="rId3"/>
              </a:rPr>
              <a:t>/repository.iutahepscor.org</a:t>
            </a:r>
            <a:r>
              <a:rPr lang="en-US" sz="1900" dirty="0" smtClean="0"/>
              <a:t> </a:t>
            </a:r>
            <a:endParaRPr lang="en-US" sz="1900" dirty="0"/>
          </a:p>
          <a:p>
            <a:pPr marL="0" indent="0">
              <a:buNone/>
            </a:pPr>
            <a:endParaRPr lang="en-US" sz="2400" dirty="0"/>
          </a:p>
        </p:txBody>
      </p:sp>
      <p:pic>
        <p:nvPicPr>
          <p:cNvPr id="13" name="Picture 12" descr="Pabitra.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1711" y="4959585"/>
            <a:ext cx="1170789" cy="1628775"/>
          </a:xfrm>
          <a:prstGeom prst="rect">
            <a:avLst/>
          </a:prstGeom>
        </p:spPr>
      </p:pic>
      <p:pic>
        <p:nvPicPr>
          <p:cNvPr id="14" name="Picture 13" descr="Stephani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7692" y="4959585"/>
            <a:ext cx="1190625" cy="162877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65360" y="1476759"/>
            <a:ext cx="3826898" cy="5027957"/>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644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97979"/>
          </a:solidFill>
        </p:spPr>
        <p:txBody>
          <a:bodyPr/>
          <a:lstStyle/>
          <a:p>
            <a:r>
              <a:rPr lang="en-US" dirty="0" smtClean="0">
                <a:solidFill>
                  <a:schemeClr val="bg1"/>
                </a:solidFill>
              </a:rPr>
              <a:t>Data Publication Status</a:t>
            </a:r>
            <a:endParaRPr lang="en-US" dirty="0">
              <a:solidFill>
                <a:schemeClr val="bg1"/>
              </a:solidFill>
            </a:endParaRPr>
          </a:p>
        </p:txBody>
      </p:sp>
      <p:sp>
        <p:nvSpPr>
          <p:cNvPr id="3" name="Content Placeholder 2"/>
          <p:cNvSpPr txBox="1">
            <a:spLocks/>
          </p:cNvSpPr>
          <p:nvPr/>
        </p:nvSpPr>
        <p:spPr>
          <a:xfrm>
            <a:off x="359821" y="1706728"/>
            <a:ext cx="8348410" cy="4579771"/>
          </a:xfrm>
          <a:prstGeom prst="rect">
            <a:avLst/>
          </a:prstGeom>
        </p:spPr>
        <p:txBody>
          <a:bodyPr>
            <a:normAutofit/>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tx1"/>
                </a:solidFill>
              </a:rPr>
              <a:t>64 Data Collection Plans Submitted</a:t>
            </a:r>
          </a:p>
          <a:p>
            <a:r>
              <a:rPr lang="en-US" sz="2000" dirty="0">
                <a:solidFill>
                  <a:schemeClr val="tx1"/>
                </a:solidFill>
              </a:rPr>
              <a:t>55 Data Collection Plans Approved (there are 9 plans in review)</a:t>
            </a:r>
          </a:p>
          <a:p>
            <a:r>
              <a:rPr lang="en-US" sz="2000" dirty="0">
                <a:solidFill>
                  <a:schemeClr val="tx1"/>
                </a:solidFill>
              </a:rPr>
              <a:t>27 Metadata Records Submitted to the Repository </a:t>
            </a:r>
            <a:endParaRPr lang="en-US" sz="2000" dirty="0" smtClean="0">
              <a:solidFill>
                <a:schemeClr val="tx1"/>
              </a:solidFill>
            </a:endParaRPr>
          </a:p>
          <a:p>
            <a:pPr lvl="1"/>
            <a:r>
              <a:rPr lang="en-US" sz="1600" dirty="0">
                <a:solidFill>
                  <a:schemeClr val="tx1"/>
                </a:solidFill>
              </a:rPr>
              <a:t>M</a:t>
            </a:r>
            <a:r>
              <a:rPr lang="en-US" sz="1600" dirty="0" smtClean="0">
                <a:solidFill>
                  <a:schemeClr val="tx1"/>
                </a:solidFill>
              </a:rPr>
              <a:t>etadata </a:t>
            </a:r>
            <a:r>
              <a:rPr lang="en-US" sz="1600" dirty="0">
                <a:solidFill>
                  <a:schemeClr val="tx1"/>
                </a:solidFill>
              </a:rPr>
              <a:t>only either because the date for data submission has not arrived or because the data cannot be released- e.g., human subjects </a:t>
            </a:r>
            <a:r>
              <a:rPr lang="en-US" sz="1600" dirty="0" smtClean="0">
                <a:solidFill>
                  <a:schemeClr val="tx1"/>
                </a:solidFill>
              </a:rPr>
              <a:t>data</a:t>
            </a:r>
            <a:endParaRPr lang="en-US" sz="1600" dirty="0">
              <a:solidFill>
                <a:schemeClr val="tx1"/>
              </a:solidFill>
            </a:endParaRPr>
          </a:p>
          <a:p>
            <a:r>
              <a:rPr lang="en-US" sz="2000" dirty="0">
                <a:solidFill>
                  <a:schemeClr val="tx1"/>
                </a:solidFill>
              </a:rPr>
              <a:t>30 Data Records Submitted </a:t>
            </a:r>
            <a:r>
              <a:rPr lang="en-US" sz="2000" dirty="0" smtClean="0">
                <a:solidFill>
                  <a:schemeClr val="tx1"/>
                </a:solidFill>
              </a:rPr>
              <a:t/>
            </a:r>
            <a:br>
              <a:rPr lang="en-US" sz="2000" dirty="0" smtClean="0">
                <a:solidFill>
                  <a:schemeClr val="tx1"/>
                </a:solidFill>
              </a:rPr>
            </a:br>
            <a:r>
              <a:rPr lang="en-US" sz="2000" dirty="0" smtClean="0">
                <a:solidFill>
                  <a:schemeClr val="tx1"/>
                </a:solidFill>
              </a:rPr>
              <a:t>to the </a:t>
            </a:r>
            <a:r>
              <a:rPr lang="en-US" sz="2000" dirty="0">
                <a:solidFill>
                  <a:schemeClr val="tx1"/>
                </a:solidFill>
              </a:rPr>
              <a:t>Repository</a:t>
            </a:r>
          </a:p>
          <a:p>
            <a:r>
              <a:rPr lang="en-US" sz="2000" dirty="0">
                <a:solidFill>
                  <a:srgbClr val="FF0000"/>
                </a:solidFill>
              </a:rPr>
              <a:t>12 Data Collection Plans </a:t>
            </a:r>
            <a:r>
              <a:rPr lang="en-US" sz="2000" dirty="0" smtClean="0">
                <a:solidFill>
                  <a:srgbClr val="FF0000"/>
                </a:solidFill>
              </a:rPr>
              <a:t/>
            </a:r>
            <a:br>
              <a:rPr lang="en-US" sz="2000" dirty="0" smtClean="0">
                <a:solidFill>
                  <a:srgbClr val="FF0000"/>
                </a:solidFill>
              </a:rPr>
            </a:br>
            <a:r>
              <a:rPr lang="en-US" sz="2000" dirty="0" smtClean="0">
                <a:solidFill>
                  <a:srgbClr val="FF0000"/>
                </a:solidFill>
              </a:rPr>
              <a:t>for </a:t>
            </a:r>
            <a:r>
              <a:rPr lang="en-US" sz="2000" dirty="0">
                <a:solidFill>
                  <a:srgbClr val="FF0000"/>
                </a:solidFill>
              </a:rPr>
              <a:t>which we are completely </a:t>
            </a:r>
            <a:r>
              <a:rPr lang="en-US" sz="2000" dirty="0" smtClean="0">
                <a:solidFill>
                  <a:srgbClr val="FF0000"/>
                </a:solidFill>
              </a:rPr>
              <a:t/>
            </a:r>
            <a:br>
              <a:rPr lang="en-US" sz="2000" dirty="0" smtClean="0">
                <a:solidFill>
                  <a:srgbClr val="FF0000"/>
                </a:solidFill>
              </a:rPr>
            </a:br>
            <a:r>
              <a:rPr lang="en-US" sz="2000" dirty="0" smtClean="0">
                <a:solidFill>
                  <a:srgbClr val="FF0000"/>
                </a:solidFill>
              </a:rPr>
              <a:t>missing </a:t>
            </a:r>
            <a:r>
              <a:rPr lang="en-US" sz="2000" dirty="0">
                <a:solidFill>
                  <a:srgbClr val="FF0000"/>
                </a:solidFill>
              </a:rPr>
              <a:t>data/metadata</a:t>
            </a:r>
            <a:r>
              <a:rPr lang="en-US" sz="2400" dirty="0"/>
              <a:t> </a:t>
            </a:r>
          </a:p>
        </p:txBody>
      </p:sp>
      <p:pic>
        <p:nvPicPr>
          <p:cNvPr id="7" name="Picture 6"/>
          <p:cNvPicPr>
            <a:picLocks noChangeAspect="1"/>
          </p:cNvPicPr>
          <p:nvPr/>
        </p:nvPicPr>
        <p:blipFill>
          <a:blip r:embed="rId2"/>
          <a:stretch>
            <a:fillRect/>
          </a:stretch>
        </p:blipFill>
        <p:spPr>
          <a:xfrm>
            <a:off x="3964529" y="3811020"/>
            <a:ext cx="5043487" cy="2791015"/>
          </a:xfrm>
          <a:prstGeom prst="rect">
            <a:avLst/>
          </a:prstGeom>
        </p:spPr>
      </p:pic>
      <p:sp>
        <p:nvSpPr>
          <p:cNvPr id="8" name="TextBox 7"/>
          <p:cNvSpPr txBox="1"/>
          <p:nvPr/>
        </p:nvSpPr>
        <p:spPr>
          <a:xfrm>
            <a:off x="295922" y="5132337"/>
            <a:ext cx="3550191" cy="1600438"/>
          </a:xfrm>
          <a:prstGeom prst="rect">
            <a:avLst/>
          </a:prstGeom>
          <a:noFill/>
        </p:spPr>
        <p:txBody>
          <a:bodyPr wrap="square" rtlCol="0">
            <a:spAutoFit/>
          </a:bodyPr>
          <a:lstStyle/>
          <a:p>
            <a:r>
              <a:rPr lang="en-US" sz="1400" dirty="0" smtClean="0"/>
              <a:t>NOTES:  </a:t>
            </a:r>
            <a:endParaRPr lang="en-US" sz="1400" dirty="0" smtClean="0"/>
          </a:p>
          <a:p>
            <a:pPr marL="285750" indent="-285750">
              <a:buFont typeface="Arial" charset="0"/>
              <a:buChar char="•"/>
            </a:pPr>
            <a:r>
              <a:rPr lang="en-US" sz="1400" dirty="0" smtClean="0"/>
              <a:t>Some </a:t>
            </a:r>
            <a:r>
              <a:rPr lang="en-US" sz="1400" dirty="0" smtClean="0"/>
              <a:t>data collection plans cover multiple datasets and some datasets have been submitted without a data collection </a:t>
            </a:r>
            <a:r>
              <a:rPr lang="en-US" sz="1400" dirty="0" smtClean="0"/>
              <a:t>plan</a:t>
            </a:r>
          </a:p>
          <a:p>
            <a:pPr marL="285750" indent="-285750">
              <a:buFont typeface="Arial" charset="0"/>
              <a:buChar char="•"/>
            </a:pPr>
            <a:r>
              <a:rPr lang="en-US" sz="1400" dirty="0" smtClean="0"/>
              <a:t>Total number of datasets in plot includes automatically published datasets from GAMUT</a:t>
            </a:r>
            <a:endParaRPr lang="en-US" sz="1400" dirty="0"/>
          </a:p>
        </p:txBody>
      </p:sp>
    </p:spTree>
    <p:extLst>
      <p:ext uri="{BB962C8B-B14F-4D97-AF65-F5344CB8AC3E}">
        <p14:creationId xmlns:p14="http://schemas.microsoft.com/office/powerpoint/2010/main" val="156256870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7560"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Broader Impact</a:t>
            </a:r>
            <a:endParaRPr lang="en-US" sz="4400" dirty="0">
              <a:latin typeface="+mj-lt"/>
            </a:endParaRPr>
          </a:p>
        </p:txBody>
      </p:sp>
      <p:sp>
        <p:nvSpPr>
          <p:cNvPr id="51" name="TextBox 50"/>
          <p:cNvSpPr txBox="1"/>
          <p:nvPr/>
        </p:nvSpPr>
        <p:spPr>
          <a:xfrm>
            <a:off x="256406" y="1476759"/>
            <a:ext cx="5229994" cy="523220"/>
          </a:xfrm>
          <a:prstGeom prst="rect">
            <a:avLst/>
          </a:prstGeom>
          <a:noFill/>
        </p:spPr>
        <p:txBody>
          <a:bodyPr wrap="square" rtlCol="0">
            <a:spAutoFit/>
          </a:bodyPr>
          <a:lstStyle/>
          <a:p>
            <a:r>
              <a:rPr lang="en-US" sz="2800" dirty="0" smtClean="0">
                <a:cs typeface="ChaletComprime-CologneSixty"/>
              </a:rPr>
              <a:t>Open Source Code Repositories</a:t>
            </a:r>
            <a:endParaRPr lang="en-US" sz="2800" dirty="0">
              <a:cs typeface="ChaletComprime-CologneSixty"/>
            </a:endParaRPr>
          </a:p>
        </p:txBody>
      </p:sp>
      <p:sp>
        <p:nvSpPr>
          <p:cNvPr id="12" name="Content Placeholder 2"/>
          <p:cNvSpPr txBox="1">
            <a:spLocks/>
          </p:cNvSpPr>
          <p:nvPr/>
        </p:nvSpPr>
        <p:spPr>
          <a:xfrm>
            <a:off x="336642" y="2213280"/>
            <a:ext cx="3266902" cy="2563906"/>
          </a:xfrm>
          <a:prstGeom prst="rect">
            <a:avLst/>
          </a:prstGeom>
        </p:spPr>
        <p:txBody>
          <a:bodyPr>
            <a:normAutofit fontScale="925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tx1"/>
                </a:solidFill>
              </a:rPr>
              <a:t>All software and code openly available under the Berkeley Software Distribution (BSD3) open source license</a:t>
            </a:r>
          </a:p>
          <a:p>
            <a:r>
              <a:rPr lang="en-US" sz="2400" dirty="0" smtClean="0">
                <a:solidFill>
                  <a:schemeClr val="tx1"/>
                </a:solidFill>
              </a:rPr>
              <a:t>Linked to publications from the CI team</a:t>
            </a:r>
          </a:p>
          <a:p>
            <a:endParaRPr lang="en-US" sz="2400" dirty="0" smtClean="0"/>
          </a:p>
          <a:p>
            <a:pPr marL="0" indent="0">
              <a:buNone/>
            </a:pPr>
            <a:endParaRPr lang="en-US" sz="2400" dirty="0"/>
          </a:p>
        </p:txBody>
      </p:sp>
      <p:pic>
        <p:nvPicPr>
          <p:cNvPr id="10" name="Picture 9" descr="Octoca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6502" y="5229097"/>
            <a:ext cx="1723591" cy="1432735"/>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70093" y="6109946"/>
            <a:ext cx="1564112" cy="419023"/>
          </a:xfrm>
          <a:prstGeom prst="rect">
            <a:avLst/>
          </a:prstGeom>
        </p:spPr>
      </p:pic>
      <p:sp>
        <p:nvSpPr>
          <p:cNvPr id="15" name="Content Placeholder 2"/>
          <p:cNvSpPr txBox="1">
            <a:spLocks/>
          </p:cNvSpPr>
          <p:nvPr/>
        </p:nvSpPr>
        <p:spPr>
          <a:xfrm>
            <a:off x="3844233" y="2250859"/>
            <a:ext cx="5148527" cy="4373333"/>
          </a:xfrm>
          <a:prstGeom prst="rect">
            <a:avLst/>
          </a:prstGeom>
        </p:spPr>
        <p:txBody>
          <a:bodyPr>
            <a:normAutofit lnSpcReduction="1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smtClean="0"/>
              <a:t>WEBTSA</a:t>
            </a:r>
            <a:r>
              <a:rPr lang="en-US" sz="1600" dirty="0" smtClean="0"/>
              <a:t> – GAMUT time series data visualization</a:t>
            </a:r>
          </a:p>
          <a:p>
            <a:pPr lvl="1"/>
            <a:r>
              <a:rPr lang="en-US" sz="1600" dirty="0" smtClean="0">
                <a:cs typeface="Calibri Light"/>
                <a:hlinkClick r:id="rId5"/>
              </a:rPr>
              <a:t>https://github.com/UCHIC/WEBTSA</a:t>
            </a:r>
            <a:r>
              <a:rPr lang="en-US" sz="1600" dirty="0" smtClean="0"/>
              <a:t> </a:t>
            </a:r>
          </a:p>
          <a:p>
            <a:r>
              <a:rPr lang="en-US" sz="1600" b="1" dirty="0" smtClean="0"/>
              <a:t>ODM Streaming Data Loader</a:t>
            </a:r>
          </a:p>
          <a:p>
            <a:pPr lvl="1"/>
            <a:r>
              <a:rPr lang="en-US" sz="1600" dirty="0" smtClean="0">
                <a:cs typeface="Calibri Light"/>
                <a:hlinkClick r:id="rId6"/>
              </a:rPr>
              <a:t>https://github.com/ODM2/ODM2StreamingDataLoader</a:t>
            </a:r>
            <a:r>
              <a:rPr lang="en-US" sz="1600" dirty="0" smtClean="0">
                <a:cs typeface="Calibri Light"/>
              </a:rPr>
              <a:t>  </a:t>
            </a:r>
          </a:p>
          <a:p>
            <a:r>
              <a:rPr lang="en-US" sz="1600" b="1" dirty="0" smtClean="0"/>
              <a:t>ODM Tools Python </a:t>
            </a:r>
            <a:r>
              <a:rPr lang="en-US" sz="1600" dirty="0" smtClean="0"/>
              <a:t>– Sensor data management and QC</a:t>
            </a:r>
          </a:p>
          <a:p>
            <a:pPr lvl="1"/>
            <a:r>
              <a:rPr lang="en-US" sz="1600" dirty="0" smtClean="0">
                <a:cs typeface="Calibri Light"/>
                <a:hlinkClick r:id="rId7"/>
              </a:rPr>
              <a:t>https://github.com/UCHIC/ODMToolsPython</a:t>
            </a:r>
            <a:endParaRPr lang="en-US" sz="1600" dirty="0" smtClean="0">
              <a:cs typeface="Calibri Light"/>
            </a:endParaRPr>
          </a:p>
          <a:p>
            <a:r>
              <a:rPr lang="en-US" sz="1600" b="1" dirty="0" smtClean="0"/>
              <a:t>ODM2 Sensor </a:t>
            </a:r>
            <a:r>
              <a:rPr lang="en-US" sz="1600" dirty="0" smtClean="0"/>
              <a:t>– Sensor equipment management</a:t>
            </a:r>
          </a:p>
          <a:p>
            <a:pPr lvl="1"/>
            <a:r>
              <a:rPr lang="en-US" sz="1600" dirty="0" smtClean="0">
                <a:cs typeface="Calibri Light"/>
                <a:hlinkClick r:id="rId8"/>
              </a:rPr>
              <a:t>https://github.com/UCHIC/ODM2Sensor</a:t>
            </a:r>
            <a:endParaRPr lang="en-US" sz="1600" dirty="0" smtClean="0">
              <a:cs typeface="Calibri Light"/>
            </a:endParaRPr>
          </a:p>
          <a:p>
            <a:r>
              <a:rPr lang="en-US" sz="1600" b="1" dirty="0" smtClean="0">
                <a:cs typeface="Calibri Light"/>
              </a:rPr>
              <a:t>iUTAH Utilities </a:t>
            </a:r>
            <a:r>
              <a:rPr lang="en-US" sz="1600" dirty="0" smtClean="0">
                <a:cs typeface="Calibri Light"/>
              </a:rPr>
              <a:t>– Automated alerts, etc.</a:t>
            </a:r>
          </a:p>
          <a:p>
            <a:pPr lvl="1"/>
            <a:r>
              <a:rPr lang="en-US" sz="1600" dirty="0" smtClean="0">
                <a:cs typeface="Calibri Light"/>
                <a:hlinkClick r:id="rId9"/>
              </a:rPr>
              <a:t>https://github.com/UCHIC/iUtahUtilities</a:t>
            </a:r>
            <a:endParaRPr lang="en-US" sz="1600" dirty="0" smtClean="0">
              <a:cs typeface="Calibri Light"/>
            </a:endParaRPr>
          </a:p>
          <a:p>
            <a:r>
              <a:rPr lang="en-US" sz="1600" b="1" dirty="0" smtClean="0">
                <a:cs typeface="Calibri Light"/>
              </a:rPr>
              <a:t>iUTAH Survey Data Viewer </a:t>
            </a:r>
            <a:r>
              <a:rPr lang="en-US" sz="1800" dirty="0" smtClean="0">
                <a:cs typeface="Calibri Light"/>
              </a:rPr>
              <a:t>– Visualization of survey data</a:t>
            </a:r>
          </a:p>
          <a:p>
            <a:pPr lvl="1"/>
            <a:r>
              <a:rPr lang="en-US" sz="1600" dirty="0" smtClean="0">
                <a:cs typeface="Calibri Light"/>
                <a:hlinkClick r:id="rId10"/>
              </a:rPr>
              <a:t>https://github.com/UCHIC/SurveyDataViewer</a:t>
            </a:r>
            <a:r>
              <a:rPr lang="en-US" sz="1600" dirty="0" smtClean="0">
                <a:cs typeface="Calibri Light"/>
              </a:rPr>
              <a:t> </a:t>
            </a:r>
          </a:p>
          <a:p>
            <a:r>
              <a:rPr lang="en-US" sz="1600" b="1" dirty="0" smtClean="0">
                <a:cs typeface="Calibri Light"/>
              </a:rPr>
              <a:t>iUTAH Data </a:t>
            </a:r>
            <a:r>
              <a:rPr lang="en-US" sz="1600" dirty="0" smtClean="0">
                <a:cs typeface="Calibri Light"/>
              </a:rPr>
              <a:t>– Modeling and Data Federation Website</a:t>
            </a:r>
          </a:p>
          <a:p>
            <a:pPr lvl="1"/>
            <a:r>
              <a:rPr lang="en-US" sz="1600" dirty="0" smtClean="0">
                <a:cs typeface="Calibri Light"/>
                <a:hlinkClick r:id="rId11"/>
              </a:rPr>
              <a:t>https://github.com/UCHIC/iUTAHData</a:t>
            </a:r>
            <a:endParaRPr lang="en-US" sz="1600" dirty="0" smtClean="0">
              <a:cs typeface="Calibri Light"/>
            </a:endParaRPr>
          </a:p>
        </p:txBody>
      </p:sp>
    </p:spTree>
    <p:extLst>
      <p:ext uri="{BB962C8B-B14F-4D97-AF65-F5344CB8AC3E}">
        <p14:creationId xmlns:p14="http://schemas.microsoft.com/office/powerpoint/2010/main" val="33087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5760"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Broader Impact</a:t>
            </a:r>
            <a:endParaRPr lang="en-US" sz="4400" dirty="0">
              <a:latin typeface="+mj-lt"/>
            </a:endParaRPr>
          </a:p>
        </p:txBody>
      </p:sp>
      <p:sp>
        <p:nvSpPr>
          <p:cNvPr id="51" name="TextBox 50"/>
          <p:cNvSpPr txBox="1"/>
          <p:nvPr/>
        </p:nvSpPr>
        <p:spPr>
          <a:xfrm>
            <a:off x="256406" y="1476759"/>
            <a:ext cx="4696593" cy="584776"/>
          </a:xfrm>
          <a:prstGeom prst="rect">
            <a:avLst/>
          </a:prstGeom>
          <a:noFill/>
        </p:spPr>
        <p:txBody>
          <a:bodyPr wrap="square" rtlCol="0">
            <a:spAutoFit/>
          </a:bodyPr>
          <a:lstStyle/>
          <a:p>
            <a:r>
              <a:rPr lang="en-US" sz="3200" dirty="0" smtClean="0">
                <a:cs typeface="ChaletComprime-CologneSixty"/>
              </a:rPr>
              <a:t>Undergraduate Training</a:t>
            </a:r>
            <a:endParaRPr lang="en-US" sz="3200" dirty="0">
              <a:cs typeface="ChaletComprime-CologneSixty"/>
            </a:endParaRPr>
          </a:p>
        </p:txBody>
      </p:sp>
      <p:sp>
        <p:nvSpPr>
          <p:cNvPr id="12" name="Content Placeholder 2"/>
          <p:cNvSpPr txBox="1">
            <a:spLocks/>
          </p:cNvSpPr>
          <p:nvPr/>
        </p:nvSpPr>
        <p:spPr>
          <a:xfrm>
            <a:off x="354229" y="2199647"/>
            <a:ext cx="5472188" cy="3019468"/>
          </a:xfrm>
          <a:prstGeom prst="rect">
            <a:avLst/>
          </a:prstGeom>
        </p:spPr>
        <p:txBody>
          <a:bodyPr>
            <a:normAutofit fontScale="92500" lnSpcReduction="1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tx1"/>
                </a:solidFill>
              </a:rPr>
              <a:t>Creating the next generation of “Cyber-savvy” engineers and scientists</a:t>
            </a:r>
          </a:p>
          <a:p>
            <a:r>
              <a:rPr lang="en-US" sz="2400" dirty="0" smtClean="0">
                <a:solidFill>
                  <a:schemeClr val="tx1"/>
                </a:solidFill>
              </a:rPr>
              <a:t>Prototyping and developing new software applications</a:t>
            </a:r>
          </a:p>
          <a:p>
            <a:r>
              <a:rPr lang="en-US" sz="2400" dirty="0" smtClean="0">
                <a:solidFill>
                  <a:schemeClr val="tx1"/>
                </a:solidFill>
              </a:rPr>
              <a:t>Collaborating with iUTAH scientists</a:t>
            </a:r>
          </a:p>
          <a:p>
            <a:r>
              <a:rPr lang="en-US" sz="2400" dirty="0" smtClean="0">
                <a:solidFill>
                  <a:schemeClr val="tx1"/>
                </a:solidFill>
              </a:rPr>
              <a:t>Co-authoring CI-related papers</a:t>
            </a:r>
          </a:p>
          <a:p>
            <a:r>
              <a:rPr lang="en-US" sz="2400" dirty="0" smtClean="0">
                <a:solidFill>
                  <a:schemeClr val="tx1"/>
                </a:solidFill>
              </a:rPr>
              <a:t>Gaining practical experience and improving job prospects</a:t>
            </a:r>
            <a:endParaRPr lang="en-US" sz="1900" dirty="0">
              <a:solidFill>
                <a:schemeClr val="tx1"/>
              </a:solidFill>
            </a:endParaRPr>
          </a:p>
          <a:p>
            <a:pPr marL="0" indent="0">
              <a:buNone/>
            </a:pPr>
            <a:endParaRPr lang="en-US" sz="2400" dirty="0"/>
          </a:p>
        </p:txBody>
      </p:sp>
      <p:pic>
        <p:nvPicPr>
          <p:cNvPr id="10" name="Picture 9" descr="Maurie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895" y="5333336"/>
            <a:ext cx="1187950" cy="1301233"/>
          </a:xfrm>
          <a:prstGeom prst="rect">
            <a:avLst/>
          </a:prstGeom>
        </p:spPr>
      </p:pic>
      <p:pic>
        <p:nvPicPr>
          <p:cNvPr id="11" name="Picture 10" descr="Jua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0104" y="5333335"/>
            <a:ext cx="1301233" cy="1301233"/>
          </a:xfrm>
          <a:prstGeom prst="rect">
            <a:avLst/>
          </a:prstGeom>
        </p:spPr>
      </p:pic>
      <p:pic>
        <p:nvPicPr>
          <p:cNvPr id="15" name="Picture 14" descr="Michael.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15785" y="5333336"/>
            <a:ext cx="1070604" cy="1330097"/>
          </a:xfrm>
          <a:prstGeom prst="rect">
            <a:avLst/>
          </a:prstGeom>
        </p:spPr>
      </p:pic>
      <p:pic>
        <p:nvPicPr>
          <p:cNvPr id="16" name="Picture 15" descr="Mario_H.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4530302" y="5428547"/>
            <a:ext cx="1330095" cy="1081943"/>
          </a:xfrm>
          <a:prstGeom prst="rect">
            <a:avLst/>
          </a:prstGeom>
        </p:spPr>
      </p:pic>
      <p:pic>
        <p:nvPicPr>
          <p:cNvPr id="17" name="Picture 16" descr="Francisco.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37772" y="2895153"/>
            <a:ext cx="1330095" cy="997210"/>
          </a:xfrm>
          <a:prstGeom prst="rect">
            <a:avLst/>
          </a:prstGeom>
        </p:spPr>
      </p:pic>
      <p:pic>
        <p:nvPicPr>
          <p:cNvPr id="19" name="Picture 18" descr="Ryan.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437772" y="4005387"/>
            <a:ext cx="1350267" cy="1143001"/>
          </a:xfrm>
          <a:prstGeom prst="rect">
            <a:avLst/>
          </a:prstGeom>
        </p:spPr>
      </p:pic>
      <p:pic>
        <p:nvPicPr>
          <p:cNvPr id="20" name="Picture 19" descr="Jaco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70798" y="5333335"/>
            <a:ext cx="1263785" cy="1263785"/>
          </a:xfrm>
          <a:prstGeom prst="rect">
            <a:avLst/>
          </a:prstGeom>
        </p:spPr>
      </p:pic>
      <p:pic>
        <p:nvPicPr>
          <p:cNvPr id="21" name="Picture 20" descr="Denver.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583567" y="5304471"/>
            <a:ext cx="1204472" cy="1265613"/>
          </a:xfrm>
          <a:prstGeom prst="rect">
            <a:avLst/>
          </a:prstGeom>
        </p:spPr>
      </p:pic>
      <p:pic>
        <p:nvPicPr>
          <p:cNvPr id="2" name="Picture 1" descr="Mario_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70797" y="3955330"/>
            <a:ext cx="1263785" cy="1263785"/>
          </a:xfrm>
          <a:prstGeom prst="rect">
            <a:avLst/>
          </a:prstGeom>
        </p:spPr>
      </p:pic>
      <p:pic>
        <p:nvPicPr>
          <p:cNvPr id="4" name="Picture 3"/>
          <p:cNvPicPr>
            <a:picLocks noChangeAspect="1"/>
          </p:cNvPicPr>
          <p:nvPr/>
        </p:nvPicPr>
        <p:blipFill>
          <a:blip r:embed="rId12"/>
          <a:stretch>
            <a:fillRect/>
          </a:stretch>
        </p:blipFill>
        <p:spPr>
          <a:xfrm>
            <a:off x="6070797" y="2445875"/>
            <a:ext cx="1263785" cy="1442270"/>
          </a:xfrm>
          <a:prstGeom prst="rect">
            <a:avLst/>
          </a:prstGeom>
        </p:spPr>
      </p:pic>
    </p:spTree>
    <p:extLst>
      <p:ext uri="{BB962C8B-B14F-4D97-AF65-F5344CB8AC3E}">
        <p14:creationId xmlns:p14="http://schemas.microsoft.com/office/powerpoint/2010/main" val="149784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5758"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Broader Impact</a:t>
            </a:r>
            <a:endParaRPr lang="en-US" sz="4400" dirty="0">
              <a:latin typeface="+mj-lt"/>
            </a:endParaRPr>
          </a:p>
        </p:txBody>
      </p:sp>
      <p:sp>
        <p:nvSpPr>
          <p:cNvPr id="51" name="TextBox 50"/>
          <p:cNvSpPr txBox="1"/>
          <p:nvPr/>
        </p:nvSpPr>
        <p:spPr>
          <a:xfrm>
            <a:off x="256407" y="1476759"/>
            <a:ext cx="5041734" cy="584776"/>
          </a:xfrm>
          <a:prstGeom prst="rect">
            <a:avLst/>
          </a:prstGeom>
          <a:noFill/>
        </p:spPr>
        <p:txBody>
          <a:bodyPr wrap="square" rtlCol="0">
            <a:spAutoFit/>
          </a:bodyPr>
          <a:lstStyle/>
          <a:p>
            <a:r>
              <a:rPr lang="en-US" sz="3200" dirty="0" smtClean="0">
                <a:cs typeface="ChaletComprime-CologneSixty"/>
              </a:rPr>
              <a:t>Hydroinformatics Course</a:t>
            </a:r>
            <a:endParaRPr lang="en-US" sz="3200" dirty="0">
              <a:cs typeface="ChaletComprime-CologneSixty"/>
            </a:endParaRPr>
          </a:p>
        </p:txBody>
      </p:sp>
      <p:sp>
        <p:nvSpPr>
          <p:cNvPr id="12" name="Content Placeholder 2"/>
          <p:cNvSpPr txBox="1">
            <a:spLocks/>
          </p:cNvSpPr>
          <p:nvPr/>
        </p:nvSpPr>
        <p:spPr>
          <a:xfrm>
            <a:off x="354229" y="2199648"/>
            <a:ext cx="5472188" cy="2133528"/>
          </a:xfrm>
          <a:prstGeom prst="rect">
            <a:avLst/>
          </a:prstGeom>
        </p:spPr>
        <p:txBody>
          <a:bodyPr>
            <a:normAutofit/>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tx1"/>
                </a:solidFill>
              </a:rPr>
              <a:t>Creating the next generation of “Cyber-savvy” engineers and scientists</a:t>
            </a:r>
          </a:p>
          <a:p>
            <a:r>
              <a:rPr lang="en-US" sz="2000" dirty="0" smtClean="0">
                <a:solidFill>
                  <a:schemeClr val="tx1"/>
                </a:solidFill>
              </a:rPr>
              <a:t>Expanded in 2014 to 5 partner universities</a:t>
            </a:r>
          </a:p>
          <a:p>
            <a:r>
              <a:rPr lang="en-US" sz="2000" dirty="0" smtClean="0">
                <a:solidFill>
                  <a:schemeClr val="tx1"/>
                </a:solidFill>
              </a:rPr>
              <a:t>~30-40 </a:t>
            </a:r>
            <a:r>
              <a:rPr lang="en-US" sz="2000" dirty="0" smtClean="0">
                <a:solidFill>
                  <a:schemeClr val="tx1"/>
                </a:solidFill>
              </a:rPr>
              <a:t>students total across the campuses</a:t>
            </a:r>
          </a:p>
          <a:p>
            <a:r>
              <a:rPr lang="en-US" sz="2000" dirty="0" smtClean="0">
                <a:solidFill>
                  <a:schemeClr val="tx1"/>
                </a:solidFill>
              </a:rPr>
              <a:t>Offered again this fall at USU, BYU, and </a:t>
            </a:r>
            <a:r>
              <a:rPr lang="en-US" sz="2000" dirty="0" err="1" smtClean="0">
                <a:solidFill>
                  <a:schemeClr val="tx1"/>
                </a:solidFill>
              </a:rPr>
              <a:t>UofU</a:t>
            </a:r>
            <a:endParaRPr lang="en-US" sz="2400" dirty="0">
              <a:solidFill>
                <a:schemeClr val="tx1"/>
              </a:solidFill>
            </a:endParaRPr>
          </a:p>
        </p:txBody>
      </p:sp>
      <p:pic>
        <p:nvPicPr>
          <p:cNvPr id="18" name="Picture 17" descr="Screen Shot 2015-07-15 at 4.21.35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60129" y="3258732"/>
            <a:ext cx="3108960" cy="1554480"/>
          </a:xfrm>
          <a:prstGeom prst="rect">
            <a:avLst/>
          </a:prstGeom>
        </p:spPr>
      </p:pic>
      <p:pic>
        <p:nvPicPr>
          <p:cNvPr id="22" name="Picture 21" descr="Screen Shot 2015-07-15 at 4.23.46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0129" y="4958515"/>
            <a:ext cx="3108960" cy="1554480"/>
          </a:xfrm>
          <a:prstGeom prst="rect">
            <a:avLst/>
          </a:prstGeom>
        </p:spPr>
      </p:pic>
      <p:pic>
        <p:nvPicPr>
          <p:cNvPr id="23" name="Picture 22" descr="Screen Shot 2015-07-15 at 4.19.56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60129" y="1558949"/>
            <a:ext cx="3108960" cy="1554480"/>
          </a:xfrm>
          <a:prstGeom prst="rect">
            <a:avLst/>
          </a:prstGeom>
        </p:spPr>
      </p:pic>
      <p:sp>
        <p:nvSpPr>
          <p:cNvPr id="24" name="TextBox 23"/>
          <p:cNvSpPr txBox="1"/>
          <p:nvPr/>
        </p:nvSpPr>
        <p:spPr>
          <a:xfrm>
            <a:off x="469307" y="5628524"/>
            <a:ext cx="3720757" cy="954107"/>
          </a:xfrm>
          <a:prstGeom prst="rect">
            <a:avLst/>
          </a:prstGeom>
          <a:noFill/>
        </p:spPr>
        <p:txBody>
          <a:bodyPr wrap="square" rtlCol="0">
            <a:spAutoFit/>
          </a:bodyPr>
          <a:lstStyle/>
          <a:p>
            <a:r>
              <a:rPr lang="en-US" sz="1400" i="1" dirty="0" smtClean="0">
                <a:solidFill>
                  <a:srgbClr val="09A5E3"/>
                </a:solidFill>
              </a:rPr>
              <a:t>“My team used basic concepts from almost every class period and topic section in our term project. It was cool to see how all the individual skills added up to help us create and maintain hydrologic information.”</a:t>
            </a:r>
            <a:endParaRPr lang="en-US" sz="1400" i="1" dirty="0">
              <a:solidFill>
                <a:srgbClr val="09A5E3"/>
              </a:solidFill>
            </a:endParaRPr>
          </a:p>
        </p:txBody>
      </p:sp>
      <p:sp>
        <p:nvSpPr>
          <p:cNvPr id="25" name="TextBox 24"/>
          <p:cNvSpPr txBox="1"/>
          <p:nvPr/>
        </p:nvSpPr>
        <p:spPr>
          <a:xfrm>
            <a:off x="190869" y="4035972"/>
            <a:ext cx="3950043" cy="1384995"/>
          </a:xfrm>
          <a:prstGeom prst="rect">
            <a:avLst/>
          </a:prstGeom>
          <a:noFill/>
        </p:spPr>
        <p:txBody>
          <a:bodyPr wrap="square" rtlCol="0">
            <a:spAutoFit/>
          </a:bodyPr>
          <a:lstStyle/>
          <a:p>
            <a:r>
              <a:rPr lang="en-US" sz="1400" i="1" dirty="0" smtClean="0">
                <a:solidFill>
                  <a:srgbClr val="797979"/>
                </a:solidFill>
              </a:rPr>
              <a:t>“I'm learning so many new techniques that will be incredibly helpful in my research. I never knew about data management plans and while they are tedious, they are so helpful once they're implemented. I also have only ever dabbled in SQL up to this point and now I find myself using it more often than not.”</a:t>
            </a:r>
            <a:endParaRPr lang="en-US" sz="1400" i="1" dirty="0">
              <a:solidFill>
                <a:srgbClr val="797979"/>
              </a:solidFill>
            </a:endParaRPr>
          </a:p>
        </p:txBody>
      </p:sp>
      <p:sp>
        <p:nvSpPr>
          <p:cNvPr id="26" name="TextBox 25"/>
          <p:cNvSpPr txBox="1"/>
          <p:nvPr/>
        </p:nvSpPr>
        <p:spPr>
          <a:xfrm>
            <a:off x="4239217" y="4471289"/>
            <a:ext cx="1422607" cy="1384995"/>
          </a:xfrm>
          <a:prstGeom prst="rect">
            <a:avLst/>
          </a:prstGeom>
          <a:noFill/>
        </p:spPr>
        <p:txBody>
          <a:bodyPr wrap="square" rtlCol="0">
            <a:spAutoFit/>
          </a:bodyPr>
          <a:lstStyle/>
          <a:p>
            <a:r>
              <a:rPr lang="en-US" sz="1400" i="1" dirty="0" smtClean="0">
                <a:solidFill>
                  <a:srgbClr val="819B37"/>
                </a:solidFill>
              </a:rPr>
              <a:t>“I have enjoyed the distance learning with multiple professors and input from other students.”</a:t>
            </a:r>
            <a:endParaRPr lang="en-US" sz="1400" i="1" dirty="0">
              <a:solidFill>
                <a:srgbClr val="819B37"/>
              </a:solidFill>
            </a:endParaRPr>
          </a:p>
        </p:txBody>
      </p:sp>
    </p:spTree>
    <p:extLst>
      <p:ext uri="{BB962C8B-B14F-4D97-AF65-F5344CB8AC3E}">
        <p14:creationId xmlns:p14="http://schemas.microsoft.com/office/powerpoint/2010/main" val="122353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2420"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Broader Impact</a:t>
            </a:r>
            <a:endParaRPr lang="en-US" sz="4400" dirty="0">
              <a:latin typeface="+mj-lt"/>
            </a:endParaRPr>
          </a:p>
        </p:txBody>
      </p:sp>
      <p:sp>
        <p:nvSpPr>
          <p:cNvPr id="51" name="TextBox 50"/>
          <p:cNvSpPr txBox="1"/>
          <p:nvPr/>
        </p:nvSpPr>
        <p:spPr>
          <a:xfrm>
            <a:off x="256406" y="1476759"/>
            <a:ext cx="6779394" cy="584776"/>
          </a:xfrm>
          <a:prstGeom prst="rect">
            <a:avLst/>
          </a:prstGeom>
          <a:noFill/>
        </p:spPr>
        <p:txBody>
          <a:bodyPr wrap="square" rtlCol="0">
            <a:spAutoFit/>
          </a:bodyPr>
          <a:lstStyle/>
          <a:p>
            <a:r>
              <a:rPr lang="en-US" sz="3200" dirty="0" smtClean="0">
                <a:cs typeface="ChaletComprime-CologneSixty"/>
              </a:rPr>
              <a:t>Data Policy and Data Management Training</a:t>
            </a:r>
            <a:endParaRPr lang="en-US" sz="3200" dirty="0">
              <a:cs typeface="ChaletComprime-CologneSixty"/>
            </a:endParaRPr>
          </a:p>
        </p:txBody>
      </p:sp>
      <p:sp>
        <p:nvSpPr>
          <p:cNvPr id="12" name="Content Placeholder 2"/>
          <p:cNvSpPr txBox="1">
            <a:spLocks/>
          </p:cNvSpPr>
          <p:nvPr/>
        </p:nvSpPr>
        <p:spPr>
          <a:xfrm>
            <a:off x="379971" y="2609523"/>
            <a:ext cx="4099247" cy="3096539"/>
          </a:xfrm>
          <a:prstGeom prst="rect">
            <a:avLst/>
          </a:prstGeom>
        </p:spPr>
        <p:txBody>
          <a:bodyPr>
            <a:normAutofit fontScale="625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tx1"/>
                </a:solidFill>
              </a:rPr>
              <a:t>Raising awareness of data management needs and requirements across iUTAH</a:t>
            </a:r>
          </a:p>
          <a:p>
            <a:r>
              <a:rPr lang="en-US" dirty="0" smtClean="0">
                <a:solidFill>
                  <a:schemeClr val="tx1"/>
                </a:solidFill>
              </a:rPr>
              <a:t>Conducted </a:t>
            </a:r>
            <a:r>
              <a:rPr lang="en-US" dirty="0">
                <a:solidFill>
                  <a:schemeClr val="tx1"/>
                </a:solidFill>
              </a:rPr>
              <a:t>training for 25 attendees, </a:t>
            </a:r>
            <a:r>
              <a:rPr lang="en-US" dirty="0" smtClean="0">
                <a:solidFill>
                  <a:schemeClr val="tx1"/>
                </a:solidFill>
              </a:rPr>
              <a:t>including:</a:t>
            </a:r>
            <a:endParaRPr lang="en-US" dirty="0">
              <a:solidFill>
                <a:schemeClr val="tx1"/>
              </a:solidFill>
            </a:endParaRPr>
          </a:p>
          <a:p>
            <a:pPr lvl="1"/>
            <a:r>
              <a:rPr lang="en-US" dirty="0">
                <a:solidFill>
                  <a:schemeClr val="tx1"/>
                </a:solidFill>
              </a:rPr>
              <a:t>Visualizing sensor data streams</a:t>
            </a:r>
          </a:p>
          <a:p>
            <a:pPr lvl="1"/>
            <a:r>
              <a:rPr lang="en-US" dirty="0">
                <a:solidFill>
                  <a:schemeClr val="tx1"/>
                </a:solidFill>
              </a:rPr>
              <a:t>Scripted and reproducible quality control of sensor data streams</a:t>
            </a:r>
          </a:p>
          <a:p>
            <a:pPr lvl="1"/>
            <a:r>
              <a:rPr lang="en-US" dirty="0">
                <a:solidFill>
                  <a:schemeClr val="tx1"/>
                </a:solidFill>
              </a:rPr>
              <a:t>Quality control workflow </a:t>
            </a:r>
          </a:p>
          <a:p>
            <a:r>
              <a:rPr lang="en-US" dirty="0" smtClean="0">
                <a:solidFill>
                  <a:schemeClr val="tx1"/>
                </a:solidFill>
              </a:rPr>
              <a:t>Data publication tutorials</a:t>
            </a:r>
            <a:endParaRPr lang="en-US" dirty="0">
              <a:solidFill>
                <a:schemeClr val="tx1"/>
              </a:solidFill>
            </a:endParaRPr>
          </a:p>
          <a:p>
            <a:pPr marL="0" indent="0">
              <a:buNone/>
            </a:pPr>
            <a:endParaRPr lang="en-US" sz="2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9218" y="2214603"/>
            <a:ext cx="3826286" cy="2614784"/>
          </a:xfrm>
          <a:prstGeom prst="rect">
            <a:avLst/>
          </a:prstGeom>
        </p:spPr>
      </p:pic>
      <p:pic>
        <p:nvPicPr>
          <p:cNvPr id="15" name="Picture 14" descr="Amb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1619" y="4892335"/>
            <a:ext cx="1326164" cy="1627453"/>
          </a:xfrm>
          <a:prstGeom prst="rect">
            <a:avLst/>
          </a:prstGeom>
        </p:spPr>
      </p:pic>
      <p:pic>
        <p:nvPicPr>
          <p:cNvPr id="16" name="Picture 15"/>
          <p:cNvPicPr>
            <a:picLocks noChangeAspect="1"/>
          </p:cNvPicPr>
          <p:nvPr/>
        </p:nvPicPr>
        <p:blipFill>
          <a:blip r:embed="rId5"/>
          <a:stretch>
            <a:fillRect/>
          </a:stretch>
        </p:blipFill>
        <p:spPr>
          <a:xfrm>
            <a:off x="7370727" y="1513547"/>
            <a:ext cx="1466836" cy="1095976"/>
          </a:xfrm>
          <a:prstGeom prst="rect">
            <a:avLst/>
          </a:prstGeom>
          <a:ln>
            <a:solidFill>
              <a:schemeClr val="tx1"/>
            </a:solidFill>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6"/>
          <a:stretch>
            <a:fillRect/>
          </a:stretch>
        </p:blipFill>
        <p:spPr>
          <a:xfrm>
            <a:off x="7352984" y="2811765"/>
            <a:ext cx="1484579" cy="1109233"/>
          </a:xfrm>
          <a:prstGeom prst="rect">
            <a:avLst/>
          </a:prstGeom>
          <a:ln>
            <a:solidFill>
              <a:schemeClr val="tx1"/>
            </a:solidFill>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7"/>
          <a:stretch>
            <a:fillRect/>
          </a:stretch>
        </p:blipFill>
        <p:spPr>
          <a:xfrm>
            <a:off x="7370727" y="4114190"/>
            <a:ext cx="1484582" cy="1109234"/>
          </a:xfrm>
          <a:prstGeom prst="rect">
            <a:avLst/>
          </a:prstGeom>
          <a:ln>
            <a:solidFill>
              <a:schemeClr val="tx1"/>
            </a:solidFill>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8"/>
          <a:stretch>
            <a:fillRect/>
          </a:stretch>
        </p:blipFill>
        <p:spPr>
          <a:xfrm>
            <a:off x="7378828" y="5397317"/>
            <a:ext cx="1476481" cy="1103182"/>
          </a:xfrm>
          <a:prstGeom prst="rect">
            <a:avLst/>
          </a:prstGeom>
          <a:ln>
            <a:solidFill>
              <a:schemeClr val="tx1"/>
            </a:solidFill>
          </a:ln>
          <a:effectLst>
            <a:outerShdw blurRad="50800" dist="38100" dir="2700000" algn="tl" rotWithShape="0">
              <a:srgbClr val="000000">
                <a:alpha val="43000"/>
              </a:srgbClr>
            </a:outerShdw>
          </a:effectLst>
        </p:spPr>
      </p:pic>
      <p:sp>
        <p:nvSpPr>
          <p:cNvPr id="2" name="TextBox 1"/>
          <p:cNvSpPr txBox="1"/>
          <p:nvPr/>
        </p:nvSpPr>
        <p:spPr>
          <a:xfrm>
            <a:off x="379971" y="5397317"/>
            <a:ext cx="4709813" cy="1077218"/>
          </a:xfrm>
          <a:prstGeom prst="rect">
            <a:avLst/>
          </a:prstGeom>
          <a:noFill/>
        </p:spPr>
        <p:txBody>
          <a:bodyPr wrap="square" rtlCol="0">
            <a:spAutoFit/>
          </a:bodyPr>
          <a:lstStyle/>
          <a:p>
            <a:r>
              <a:rPr lang="en-US" sz="3200" dirty="0" smtClean="0">
                <a:solidFill>
                  <a:schemeClr val="accent1">
                    <a:lumMod val="50000"/>
                  </a:schemeClr>
                </a:solidFill>
              </a:rPr>
              <a:t>Changing the culture from “My Data” to “Our Data”</a:t>
            </a:r>
            <a:endParaRPr lang="en-US" sz="3200" dirty="0">
              <a:solidFill>
                <a:schemeClr val="accent1">
                  <a:lumMod val="50000"/>
                </a:schemeClr>
              </a:solidFill>
            </a:endParaRPr>
          </a:p>
        </p:txBody>
      </p:sp>
    </p:spTree>
    <p:extLst>
      <p:ext uri="{BB962C8B-B14F-4D97-AF65-F5344CB8AC3E}">
        <p14:creationId xmlns:p14="http://schemas.microsoft.com/office/powerpoint/2010/main" val="3429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0518" y="348710"/>
            <a:ext cx="7298315"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Summary of Accomplishments</a:t>
            </a:r>
            <a:endParaRPr lang="en-US" sz="4400" dirty="0">
              <a:latin typeface="+mj-lt"/>
            </a:endParaRPr>
          </a:p>
        </p:txBody>
      </p:sp>
      <p:sp>
        <p:nvSpPr>
          <p:cNvPr id="6" name="Content Placeholder 4"/>
          <p:cNvSpPr txBox="1">
            <a:spLocks/>
          </p:cNvSpPr>
          <p:nvPr/>
        </p:nvSpPr>
        <p:spPr>
          <a:xfrm>
            <a:off x="465668" y="1455615"/>
            <a:ext cx="8191500" cy="5582358"/>
          </a:xfrm>
          <a:prstGeom prst="rect">
            <a:avLst/>
          </a:prstGeom>
        </p:spPr>
        <p:txBody>
          <a:bodyPr>
            <a:noAutofit/>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tx1"/>
                </a:solidFill>
              </a:rPr>
              <a:t>Physical Infrastructure</a:t>
            </a:r>
          </a:p>
          <a:p>
            <a:pPr lvl="1"/>
            <a:r>
              <a:rPr lang="en-US" sz="2000" dirty="0" smtClean="0">
                <a:solidFill>
                  <a:schemeClr val="tx1"/>
                </a:solidFill>
              </a:rPr>
              <a:t>Established linkages to PB storage array built collaboratively with CI-WATER (Utah Track II CI award)</a:t>
            </a:r>
          </a:p>
          <a:p>
            <a:pPr lvl="1"/>
            <a:r>
              <a:rPr lang="en-US" sz="2000" dirty="0" smtClean="0">
                <a:solidFill>
                  <a:schemeClr val="tx1"/>
                </a:solidFill>
              </a:rPr>
              <a:t>Built virtualization server capacity (6 host servers, ~70 TB in tiered storage for virtualization)</a:t>
            </a:r>
          </a:p>
          <a:p>
            <a:r>
              <a:rPr lang="en-US" sz="2400" dirty="0" smtClean="0">
                <a:solidFill>
                  <a:schemeClr val="tx1"/>
                </a:solidFill>
              </a:rPr>
              <a:t>Software</a:t>
            </a:r>
            <a:endParaRPr lang="en-US" sz="2400" dirty="0">
              <a:solidFill>
                <a:schemeClr val="tx1"/>
              </a:solidFill>
            </a:endParaRPr>
          </a:p>
          <a:p>
            <a:pPr lvl="1"/>
            <a:r>
              <a:rPr lang="en-US" sz="2000" dirty="0">
                <a:solidFill>
                  <a:schemeClr val="tx1"/>
                </a:solidFill>
              </a:rPr>
              <a:t>iUTAH Modeling and Data Federation website</a:t>
            </a:r>
          </a:p>
          <a:p>
            <a:pPr lvl="1"/>
            <a:r>
              <a:rPr lang="en-US" sz="2000" dirty="0">
                <a:solidFill>
                  <a:schemeClr val="tx1"/>
                </a:solidFill>
              </a:rPr>
              <a:t>GAMUT data publication workflow and </a:t>
            </a:r>
            <a:endParaRPr lang="en-US" sz="2000" dirty="0" smtClean="0">
              <a:solidFill>
                <a:schemeClr val="tx1"/>
              </a:solidFill>
            </a:endParaRPr>
          </a:p>
          <a:p>
            <a:pPr lvl="1"/>
            <a:r>
              <a:rPr lang="en-US" sz="2000" dirty="0">
                <a:solidFill>
                  <a:schemeClr val="tx1"/>
                </a:solidFill>
              </a:rPr>
              <a:t>S</a:t>
            </a:r>
            <a:r>
              <a:rPr lang="en-US" sz="2000" dirty="0" smtClean="0">
                <a:solidFill>
                  <a:schemeClr val="tx1"/>
                </a:solidFill>
              </a:rPr>
              <a:t>ensor </a:t>
            </a:r>
            <a:r>
              <a:rPr lang="en-US" sz="2000" dirty="0">
                <a:solidFill>
                  <a:schemeClr val="tx1"/>
                </a:solidFill>
              </a:rPr>
              <a:t>data </a:t>
            </a:r>
            <a:r>
              <a:rPr lang="en-US" sz="2000" dirty="0" smtClean="0">
                <a:solidFill>
                  <a:schemeClr val="tx1"/>
                </a:solidFill>
              </a:rPr>
              <a:t>management and scripted quality control </a:t>
            </a:r>
          </a:p>
          <a:p>
            <a:pPr lvl="1"/>
            <a:r>
              <a:rPr lang="en-US" sz="2000" dirty="0" smtClean="0">
                <a:solidFill>
                  <a:schemeClr val="tx1"/>
                </a:solidFill>
              </a:rPr>
              <a:t>Web-based access and visualization of GAMUT data </a:t>
            </a:r>
            <a:endParaRPr lang="en-US" sz="2000" dirty="0">
              <a:solidFill>
                <a:schemeClr val="tx1"/>
              </a:solidFill>
            </a:endParaRPr>
          </a:p>
          <a:p>
            <a:pPr lvl="1"/>
            <a:r>
              <a:rPr lang="en-US" sz="2000" dirty="0" smtClean="0">
                <a:solidFill>
                  <a:schemeClr val="tx1"/>
                </a:solidFill>
              </a:rPr>
              <a:t>Web-based repository </a:t>
            </a:r>
            <a:r>
              <a:rPr lang="en-US" sz="2000" dirty="0">
                <a:solidFill>
                  <a:schemeClr val="tx1"/>
                </a:solidFill>
              </a:rPr>
              <a:t>for research data products </a:t>
            </a:r>
          </a:p>
          <a:p>
            <a:pPr lvl="1"/>
            <a:r>
              <a:rPr lang="en-US" sz="2000" dirty="0" smtClean="0">
                <a:solidFill>
                  <a:schemeClr val="tx1"/>
                </a:solidFill>
              </a:rPr>
              <a:t>Web-based visualization </a:t>
            </a:r>
            <a:r>
              <a:rPr lang="en-US" sz="2000" dirty="0">
                <a:solidFill>
                  <a:schemeClr val="tx1"/>
                </a:solidFill>
              </a:rPr>
              <a:t>of social science datasets</a:t>
            </a:r>
          </a:p>
          <a:p>
            <a:pPr lvl="1"/>
            <a:r>
              <a:rPr lang="en-US" sz="2000" dirty="0">
                <a:solidFill>
                  <a:schemeClr val="tx1"/>
                </a:solidFill>
              </a:rPr>
              <a:t>Model </a:t>
            </a:r>
            <a:r>
              <a:rPr lang="en-US" sz="2000" dirty="0" smtClean="0">
                <a:solidFill>
                  <a:schemeClr val="tx1"/>
                </a:solidFill>
              </a:rPr>
              <a:t>coupling</a:t>
            </a:r>
            <a:endParaRPr lang="en-US" sz="2000" dirty="0">
              <a:solidFill>
                <a:schemeClr val="tx1"/>
              </a:solidFill>
            </a:endParaRPr>
          </a:p>
        </p:txBody>
      </p:sp>
    </p:spTree>
    <p:extLst>
      <p:ext uri="{BB962C8B-B14F-4D97-AF65-F5344CB8AC3E}">
        <p14:creationId xmlns:p14="http://schemas.microsoft.com/office/powerpoint/2010/main" val="922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Strategic Plan Objectives</a:t>
            </a:r>
            <a:endParaRPr lang="en-US" sz="4400" dirty="0">
              <a:latin typeface="+mj-lt"/>
            </a:endParaRPr>
          </a:p>
        </p:txBody>
      </p:sp>
      <p:grpSp>
        <p:nvGrpSpPr>
          <p:cNvPr id="6" name="Group 5"/>
          <p:cNvGrpSpPr/>
          <p:nvPr/>
        </p:nvGrpSpPr>
        <p:grpSpPr>
          <a:xfrm>
            <a:off x="952493" y="1734683"/>
            <a:ext cx="7239013" cy="4766746"/>
            <a:chOff x="0" y="142517"/>
            <a:chExt cx="7239013" cy="3531150"/>
          </a:xfrm>
        </p:grpSpPr>
        <p:sp>
          <p:nvSpPr>
            <p:cNvPr id="7" name="Rectangle 6"/>
            <p:cNvSpPr/>
            <p:nvPr/>
          </p:nvSpPr>
          <p:spPr>
            <a:xfrm>
              <a:off x="0" y="142517"/>
              <a:ext cx="7239013" cy="3531150"/>
            </a:xfrm>
            <a:prstGeom prst="rect">
              <a:avLst/>
            </a:prstGeom>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ectangle 7"/>
            <p:cNvSpPr/>
            <p:nvPr/>
          </p:nvSpPr>
          <p:spPr>
            <a:xfrm>
              <a:off x="0" y="142517"/>
              <a:ext cx="7239013" cy="3531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61828" tIns="1228852" rIns="561828" bIns="170688" numCol="1" spcCol="1270" anchor="t" anchorCtr="0">
              <a:noAutofit/>
            </a:bodyPr>
            <a:lstStyle/>
            <a:p>
              <a:pPr marL="530352" lvl="1" indent="-342900">
                <a:buFont typeface="Arial"/>
                <a:buChar char="•"/>
              </a:pPr>
              <a:r>
                <a:rPr lang="en-US" sz="3200" dirty="0"/>
                <a:t>Increase </a:t>
              </a:r>
              <a:r>
                <a:rPr lang="en-US" sz="3200" dirty="0" smtClean="0"/>
                <a:t>capacity </a:t>
              </a:r>
              <a:r>
                <a:rPr lang="en-US" sz="3200" dirty="0"/>
                <a:t>for data collection, organization, management, sharing, and synthesis to higher-level </a:t>
              </a:r>
              <a:r>
                <a:rPr lang="en-US" sz="3200" dirty="0" smtClean="0"/>
                <a:t>products</a:t>
              </a:r>
            </a:p>
            <a:p>
              <a:pPr marL="530352" lvl="1" indent="-342900">
                <a:buFont typeface="Arial"/>
                <a:buChar char="•"/>
              </a:pPr>
              <a:r>
                <a:rPr lang="en-US" sz="3200" dirty="0" smtClean="0"/>
                <a:t>Increase </a:t>
              </a:r>
              <a:r>
                <a:rPr lang="en-US" sz="3200" dirty="0"/>
                <a:t>capacity for integration of data and models</a:t>
              </a:r>
            </a:p>
            <a:p>
              <a:pPr marL="228600" lvl="1" indent="-228600" defTabSz="1066800">
                <a:lnSpc>
                  <a:spcPct val="90000"/>
                </a:lnSpc>
                <a:spcBef>
                  <a:spcPct val="0"/>
                </a:spcBef>
                <a:spcAft>
                  <a:spcPct val="15000"/>
                </a:spcAft>
                <a:buChar char="••"/>
              </a:pPr>
              <a:endParaRPr lang="en-US" sz="2400" kern="1200" dirty="0"/>
            </a:p>
          </p:txBody>
        </p:sp>
      </p:grpSp>
      <p:grpSp>
        <p:nvGrpSpPr>
          <p:cNvPr id="9" name="Group 8"/>
          <p:cNvGrpSpPr/>
          <p:nvPr/>
        </p:nvGrpSpPr>
        <p:grpSpPr>
          <a:xfrm>
            <a:off x="1294699" y="1592166"/>
            <a:ext cx="3519651" cy="997111"/>
            <a:chOff x="342206" y="0"/>
            <a:chExt cx="3519651" cy="997111"/>
          </a:xfrm>
        </p:grpSpPr>
        <p:sp>
          <p:nvSpPr>
            <p:cNvPr id="10" name="Rectangle 9"/>
            <p:cNvSpPr/>
            <p:nvPr/>
          </p:nvSpPr>
          <p:spPr>
            <a:xfrm>
              <a:off x="342206" y="0"/>
              <a:ext cx="3519651" cy="997111"/>
            </a:xfrm>
            <a:prstGeom prst="rect">
              <a:avLst/>
            </a:prstGeom>
            <a:solidFill>
              <a:srgbClr val="797979"/>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1" name="Rectangle 10"/>
            <p:cNvSpPr/>
            <p:nvPr/>
          </p:nvSpPr>
          <p:spPr>
            <a:xfrm>
              <a:off x="342206" y="0"/>
              <a:ext cx="3519651" cy="9971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1532" tIns="0" rIns="191532" bIns="0" numCol="1" spcCol="1270" anchor="ctr" anchorCtr="0">
              <a:noAutofit/>
            </a:bodyPr>
            <a:lstStyle/>
            <a:p>
              <a:pPr lvl="0" algn="l" defTabSz="2133600" rtl="0">
                <a:lnSpc>
                  <a:spcPct val="90000"/>
                </a:lnSpc>
                <a:spcBef>
                  <a:spcPct val="0"/>
                </a:spcBef>
                <a:spcAft>
                  <a:spcPct val="35000"/>
                </a:spcAft>
              </a:pPr>
              <a:r>
                <a:rPr lang="en-US" sz="4800" kern="1200" dirty="0" smtClean="0"/>
                <a:t>Goals</a:t>
              </a:r>
              <a:endParaRPr lang="en-US" sz="4800" kern="1200" dirty="0"/>
            </a:p>
          </p:txBody>
        </p:sp>
      </p:grpSp>
    </p:spTree>
    <p:extLst>
      <p:ext uri="{BB962C8B-B14F-4D97-AF65-F5344CB8AC3E}">
        <p14:creationId xmlns:p14="http://schemas.microsoft.com/office/powerpoint/2010/main" val="4477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0520"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Summary of Accomplishments</a:t>
            </a:r>
            <a:endParaRPr lang="en-US" sz="4400" dirty="0">
              <a:latin typeface="+mj-lt"/>
            </a:endParaRPr>
          </a:p>
        </p:txBody>
      </p:sp>
      <p:sp>
        <p:nvSpPr>
          <p:cNvPr id="6" name="Content Placeholder 4"/>
          <p:cNvSpPr txBox="1">
            <a:spLocks/>
          </p:cNvSpPr>
          <p:nvPr/>
        </p:nvSpPr>
        <p:spPr>
          <a:xfrm>
            <a:off x="465668" y="1586244"/>
            <a:ext cx="8191500" cy="4781899"/>
          </a:xfrm>
          <a:prstGeom prst="rect">
            <a:avLst/>
          </a:prstGeom>
        </p:spPr>
        <p:txBody>
          <a:bodyPr>
            <a:normAutofit fontScale="850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800" dirty="0" smtClean="0">
                <a:solidFill>
                  <a:schemeClr val="tx1"/>
                </a:solidFill>
              </a:rPr>
              <a:t>Established data policy and training</a:t>
            </a:r>
          </a:p>
          <a:p>
            <a:r>
              <a:rPr lang="en-US" sz="2800" dirty="0" smtClean="0">
                <a:solidFill>
                  <a:schemeClr val="tx1"/>
                </a:solidFill>
              </a:rPr>
              <a:t>Recruitment, Training, and Professional Development</a:t>
            </a:r>
          </a:p>
          <a:p>
            <a:pPr lvl="1"/>
            <a:r>
              <a:rPr lang="en-US" sz="2400" dirty="0" smtClean="0">
                <a:solidFill>
                  <a:schemeClr val="tx1"/>
                </a:solidFill>
              </a:rPr>
              <a:t>Trained one GRA</a:t>
            </a:r>
          </a:p>
          <a:p>
            <a:pPr lvl="1"/>
            <a:r>
              <a:rPr lang="en-US" sz="2400" dirty="0" smtClean="0">
                <a:solidFill>
                  <a:schemeClr val="tx1"/>
                </a:solidFill>
              </a:rPr>
              <a:t>Trained and mentored 9 undergraduate student programmers</a:t>
            </a:r>
          </a:p>
          <a:p>
            <a:pPr lvl="2"/>
            <a:r>
              <a:rPr lang="en-US" sz="2000" dirty="0">
                <a:solidFill>
                  <a:schemeClr val="tx1"/>
                </a:solidFill>
              </a:rPr>
              <a:t>D</a:t>
            </a:r>
            <a:r>
              <a:rPr lang="en-US" sz="2000" dirty="0" smtClean="0">
                <a:solidFill>
                  <a:schemeClr val="tx1"/>
                </a:solidFill>
              </a:rPr>
              <a:t>evelopment of software and hardware cyberinfrastructure</a:t>
            </a:r>
          </a:p>
          <a:p>
            <a:pPr lvl="2"/>
            <a:r>
              <a:rPr lang="en-US" sz="2000" dirty="0" smtClean="0">
                <a:solidFill>
                  <a:schemeClr val="tx1"/>
                </a:solidFill>
              </a:rPr>
              <a:t>Co-authoring papers</a:t>
            </a:r>
            <a:endParaRPr lang="en-US" sz="2000" dirty="0">
              <a:solidFill>
                <a:schemeClr val="tx1"/>
              </a:solidFill>
            </a:endParaRPr>
          </a:p>
          <a:p>
            <a:pPr lvl="1">
              <a:spcAft>
                <a:spcPts val="1200"/>
              </a:spcAft>
            </a:pPr>
            <a:r>
              <a:rPr lang="en-US" sz="2400" dirty="0" smtClean="0">
                <a:solidFill>
                  <a:schemeClr val="tx1"/>
                </a:solidFill>
              </a:rPr>
              <a:t>Offered Hydroinformatics graduate course in collaboration with 5 partner institutions and an annual enrollment of ~30-40 students</a:t>
            </a:r>
          </a:p>
          <a:p>
            <a:r>
              <a:rPr lang="en-US" sz="2800" dirty="0" smtClean="0">
                <a:solidFill>
                  <a:schemeClr val="tx1"/>
                </a:solidFill>
              </a:rPr>
              <a:t>Presentations: &gt; 30 professional presentations at conferences and meetings</a:t>
            </a:r>
          </a:p>
          <a:p>
            <a:r>
              <a:rPr lang="en-US" sz="2800" dirty="0" smtClean="0">
                <a:solidFill>
                  <a:schemeClr val="tx1"/>
                </a:solidFill>
              </a:rPr>
              <a:t>Manuscripts</a:t>
            </a:r>
            <a:r>
              <a:rPr lang="en-US" sz="2800" dirty="0">
                <a:solidFill>
                  <a:schemeClr val="tx1"/>
                </a:solidFill>
              </a:rPr>
              <a:t>: </a:t>
            </a:r>
            <a:r>
              <a:rPr lang="en-US" sz="2800" dirty="0" smtClean="0">
                <a:solidFill>
                  <a:schemeClr val="tx1"/>
                </a:solidFill>
              </a:rPr>
              <a:t>4 published papers, multiple conference proceedings papers</a:t>
            </a:r>
          </a:p>
          <a:p>
            <a:r>
              <a:rPr lang="en-US" sz="2800" dirty="0" smtClean="0">
                <a:solidFill>
                  <a:schemeClr val="tx1"/>
                </a:solidFill>
              </a:rPr>
              <a:t>New proposals: 3 funded</a:t>
            </a:r>
            <a:r>
              <a:rPr lang="en-US" sz="2800" dirty="0">
                <a:solidFill>
                  <a:schemeClr val="tx1"/>
                </a:solidFill>
              </a:rPr>
              <a:t> </a:t>
            </a:r>
            <a:r>
              <a:rPr lang="en-US" sz="2800" dirty="0" smtClean="0">
                <a:solidFill>
                  <a:schemeClr val="tx1"/>
                </a:solidFill>
              </a:rPr>
              <a:t>(~$1 M)</a:t>
            </a:r>
            <a:endParaRPr lang="en-US" sz="2800" dirty="0">
              <a:solidFill>
                <a:schemeClr val="tx1"/>
              </a:solidFill>
            </a:endParaRPr>
          </a:p>
          <a:p>
            <a:pPr lvl="1"/>
            <a:endParaRPr lang="en-US" sz="1000" dirty="0"/>
          </a:p>
          <a:p>
            <a:pPr lvl="1"/>
            <a:endParaRPr lang="en-US" dirty="0"/>
          </a:p>
          <a:p>
            <a:pPr lvl="2"/>
            <a:endParaRPr lang="en-US" dirty="0"/>
          </a:p>
        </p:txBody>
      </p:sp>
    </p:spTree>
    <p:extLst>
      <p:ext uri="{BB962C8B-B14F-4D97-AF65-F5344CB8AC3E}">
        <p14:creationId xmlns:p14="http://schemas.microsoft.com/office/powerpoint/2010/main" val="123535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pic>
        <p:nvPicPr>
          <p:cNvPr id="6" name="Picture 5"/>
          <p:cNvPicPr>
            <a:picLocks noChangeAspect="1"/>
          </p:cNvPicPr>
          <p:nvPr/>
        </p:nvPicPr>
        <p:blipFill>
          <a:blip r:embed="rId2"/>
          <a:stretch>
            <a:fillRect/>
          </a:stretch>
        </p:blipFill>
        <p:spPr>
          <a:xfrm>
            <a:off x="2391789" y="4543176"/>
            <a:ext cx="4360422" cy="1869531"/>
          </a:xfrm>
          <a:prstGeom prst="rect">
            <a:avLst/>
          </a:prstGeom>
        </p:spPr>
      </p:pic>
    </p:spTree>
    <p:extLst>
      <p:ext uri="{BB962C8B-B14F-4D97-AF65-F5344CB8AC3E}">
        <p14:creationId xmlns:p14="http://schemas.microsoft.com/office/powerpoint/2010/main" val="701609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0518" y="348710"/>
            <a:ext cx="7298315"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Plans for Year 4</a:t>
            </a:r>
            <a:endParaRPr lang="en-US" sz="4400" dirty="0">
              <a:latin typeface="+mj-lt"/>
            </a:endParaRPr>
          </a:p>
        </p:txBody>
      </p:sp>
      <p:sp>
        <p:nvSpPr>
          <p:cNvPr id="6" name="Rectangle 5"/>
          <p:cNvSpPr/>
          <p:nvPr/>
        </p:nvSpPr>
        <p:spPr>
          <a:xfrm>
            <a:off x="199572" y="426846"/>
            <a:ext cx="8769560" cy="62104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61828" tIns="1353820" rIns="561828" bIns="284480" numCol="1" spcCol="1270" anchor="t" anchorCtr="0">
            <a:noAutofit/>
          </a:bodyPr>
          <a:lstStyle/>
          <a:p>
            <a:pPr marL="285750" lvl="1" indent="-285750" defTabSz="1778000">
              <a:lnSpc>
                <a:spcPct val="90000"/>
              </a:lnSpc>
              <a:spcBef>
                <a:spcPts val="600"/>
              </a:spcBef>
              <a:spcAft>
                <a:spcPts val="1000"/>
              </a:spcAft>
              <a:buClr>
                <a:schemeClr val="accent2"/>
              </a:buClr>
              <a:buFontTx/>
              <a:buChar char="••"/>
            </a:pPr>
            <a:r>
              <a:rPr lang="en-US" sz="2400" dirty="0" smtClean="0"/>
              <a:t>Identify needs and build infrastructure in support of BUGI</a:t>
            </a:r>
          </a:p>
          <a:p>
            <a:pPr marL="285750" lvl="1" indent="-285750" defTabSz="1778000">
              <a:lnSpc>
                <a:spcPct val="90000"/>
              </a:lnSpc>
              <a:spcBef>
                <a:spcPts val="600"/>
              </a:spcBef>
              <a:spcAft>
                <a:spcPts val="1000"/>
              </a:spcAft>
              <a:buClr>
                <a:schemeClr val="accent2"/>
              </a:buClr>
              <a:buFontTx/>
              <a:buChar char="••"/>
            </a:pPr>
            <a:r>
              <a:rPr lang="en-US" sz="2400" dirty="0" smtClean="0"/>
              <a:t>Add new features to GAMUT QA/QC software in collaboration with watershed technicians</a:t>
            </a:r>
          </a:p>
          <a:p>
            <a:pPr marL="285750" lvl="1" indent="-285750" defTabSz="1778000">
              <a:lnSpc>
                <a:spcPct val="90000"/>
              </a:lnSpc>
              <a:spcBef>
                <a:spcPts val="600"/>
              </a:spcBef>
              <a:spcAft>
                <a:spcPts val="1000"/>
              </a:spcAft>
              <a:buClr>
                <a:schemeClr val="accent2"/>
              </a:buClr>
              <a:buFontTx/>
              <a:buChar char="••"/>
            </a:pPr>
            <a:r>
              <a:rPr lang="en-US" sz="2400" dirty="0" smtClean="0"/>
              <a:t>Implement data management/publication workflows for sample-based datasets (Building on ODM2 and </a:t>
            </a:r>
            <a:r>
              <a:rPr lang="en-US" sz="2400" dirty="0" err="1" smtClean="0"/>
              <a:t>CZOData</a:t>
            </a:r>
            <a:r>
              <a:rPr lang="en-US" sz="2400" dirty="0" smtClean="0"/>
              <a:t> work)</a:t>
            </a:r>
          </a:p>
          <a:p>
            <a:pPr marL="285750" lvl="1" indent="-285750" defTabSz="1778000">
              <a:lnSpc>
                <a:spcPct val="90000"/>
              </a:lnSpc>
              <a:spcBef>
                <a:spcPts val="600"/>
              </a:spcBef>
              <a:spcAft>
                <a:spcPts val="1000"/>
              </a:spcAft>
              <a:buClr>
                <a:schemeClr val="accent2"/>
              </a:buClr>
              <a:buFontTx/>
              <a:buChar char="••"/>
            </a:pPr>
            <a:r>
              <a:rPr lang="en-US" sz="2400" dirty="0" smtClean="0"/>
              <a:t>Implement new release of the field equipment management database and website</a:t>
            </a:r>
          </a:p>
          <a:p>
            <a:pPr marL="285750" lvl="1" indent="-285750" defTabSz="1778000">
              <a:lnSpc>
                <a:spcPct val="90000"/>
              </a:lnSpc>
              <a:spcBef>
                <a:spcPts val="600"/>
              </a:spcBef>
              <a:spcAft>
                <a:spcPts val="1000"/>
              </a:spcAft>
              <a:buClr>
                <a:schemeClr val="accent2"/>
              </a:buClr>
              <a:buFontTx/>
              <a:buChar char="••"/>
            </a:pPr>
            <a:r>
              <a:rPr lang="en-US" sz="2400" dirty="0" smtClean="0"/>
              <a:t>Continue development of coupled modeling software and scenarios</a:t>
            </a:r>
          </a:p>
          <a:p>
            <a:pPr marL="285750" lvl="1" indent="-285750" defTabSz="1778000">
              <a:lnSpc>
                <a:spcPct val="90000"/>
              </a:lnSpc>
              <a:spcBef>
                <a:spcPts val="600"/>
              </a:spcBef>
              <a:spcAft>
                <a:spcPts val="1000"/>
              </a:spcAft>
              <a:buClr>
                <a:schemeClr val="accent2"/>
              </a:buClr>
              <a:buFontTx/>
              <a:buChar char="••"/>
            </a:pPr>
            <a:r>
              <a:rPr lang="en-US" sz="2400" dirty="0" smtClean="0"/>
              <a:t>Continue interaction and collaboration with </a:t>
            </a:r>
            <a:r>
              <a:rPr lang="en-US" sz="2400" dirty="0" err="1" smtClean="0"/>
              <a:t>iVL</a:t>
            </a:r>
            <a:endParaRPr lang="en-US" sz="2400" dirty="0" smtClean="0"/>
          </a:p>
        </p:txBody>
      </p:sp>
    </p:spTree>
    <p:extLst>
      <p:ext uri="{BB962C8B-B14F-4D97-AF65-F5344CB8AC3E}">
        <p14:creationId xmlns:p14="http://schemas.microsoft.com/office/powerpoint/2010/main" val="206804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46208"/>
            <a:ext cx="4567881" cy="3967205"/>
          </a:xfrm>
        </p:spPr>
        <p:txBody>
          <a:bodyPr>
            <a:normAutofit fontScale="85000" lnSpcReduction="10000"/>
          </a:bodyPr>
          <a:lstStyle/>
          <a:p>
            <a:r>
              <a:rPr lang="en-US" dirty="0" smtClean="0"/>
              <a:t>Policy fully implemented after Year 3 modifications</a:t>
            </a:r>
          </a:p>
          <a:p>
            <a:r>
              <a:rPr lang="en-US" dirty="0" smtClean="0"/>
              <a:t>Data collection plans are submitted, reviewed, approved, and being implemented</a:t>
            </a:r>
          </a:p>
          <a:p>
            <a:r>
              <a:rPr lang="en-US" dirty="0" smtClean="0"/>
              <a:t>Data publication system running—a number of datasets and metadata records submitted</a:t>
            </a:r>
          </a:p>
          <a:p>
            <a:r>
              <a:rPr lang="en-US" dirty="0" smtClean="0"/>
              <a:t>Developed video tutorials to train researchers on iUTAH data management and publication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97645" y="1436346"/>
            <a:ext cx="2925785" cy="3761215"/>
          </a:xfrm>
          <a:prstGeom prst="rect">
            <a:avLst/>
          </a:prstGeom>
          <a:ln w="6350" cmpd="sng">
            <a:solidFill>
              <a:schemeClr val="tx1"/>
            </a:solidFill>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276779" y="5460714"/>
            <a:ext cx="1466836" cy="1095976"/>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1927502" y="5460714"/>
            <a:ext cx="1484579" cy="1109233"/>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614579" y="5460713"/>
            <a:ext cx="1484582" cy="1109234"/>
          </a:xfrm>
          <a:prstGeom prst="rect">
            <a:avLst/>
          </a:prstGeom>
          <a:ln>
            <a:solidFill>
              <a:schemeClr val="tx1"/>
            </a:solidFill>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5304572" y="5466765"/>
            <a:ext cx="1476481" cy="1103182"/>
          </a:xfrm>
          <a:prstGeom prst="rect">
            <a:avLst/>
          </a:prstGeom>
          <a:ln>
            <a:solidFill>
              <a:schemeClr val="tx1"/>
            </a:solidFill>
          </a:ln>
          <a:effectLst>
            <a:outerShdw blurRad="50800" dist="38100" dir="2700000" algn="tl" rotWithShape="0">
              <a:srgbClr val="000000">
                <a:alpha val="43000"/>
              </a:srgbClr>
            </a:outerShdw>
          </a:effectLst>
        </p:spPr>
      </p:pic>
      <p:sp>
        <p:nvSpPr>
          <p:cNvPr id="10" name="TextBox 9"/>
          <p:cNvSpPr txBox="1"/>
          <p:nvPr/>
        </p:nvSpPr>
        <p:spPr>
          <a:xfrm>
            <a:off x="276779" y="233978"/>
            <a:ext cx="8246651" cy="707886"/>
          </a:xfrm>
          <a:prstGeom prst="rect">
            <a:avLst/>
          </a:prstGeom>
          <a:noFill/>
        </p:spPr>
        <p:txBody>
          <a:bodyPr wrap="square" rtlCol="0">
            <a:spAutoFit/>
          </a:bodyPr>
          <a:lstStyle/>
          <a:p>
            <a:pPr algn="ctr"/>
            <a:r>
              <a:rPr lang="en-US" sz="4000" b="1" dirty="0" smtClean="0">
                <a:latin typeface="+mj-lt"/>
                <a:cs typeface="ChaletComprime-CologneSixty"/>
              </a:rPr>
              <a:t>Data Policy, Publication and Training</a:t>
            </a:r>
            <a:endParaRPr lang="en-US" sz="4000" b="1" baseline="30000" dirty="0">
              <a:latin typeface="+mj-lt"/>
              <a:cs typeface="ChaletComprime-CologneSixty"/>
            </a:endParaRPr>
          </a:p>
        </p:txBody>
      </p:sp>
    </p:spTree>
    <p:extLst>
      <p:ext uri="{BB962C8B-B14F-4D97-AF65-F5344CB8AC3E}">
        <p14:creationId xmlns:p14="http://schemas.microsoft.com/office/powerpoint/2010/main" val="901691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Project Milestones</a:t>
            </a:r>
            <a:endParaRPr lang="en-US" sz="4400" dirty="0">
              <a:latin typeface="+mj-lt"/>
            </a:endParaRPr>
          </a:p>
        </p:txBody>
      </p:sp>
      <p:sp>
        <p:nvSpPr>
          <p:cNvPr id="6" name="Content Placeholder 4"/>
          <p:cNvSpPr txBox="1">
            <a:spLocks/>
          </p:cNvSpPr>
          <p:nvPr/>
        </p:nvSpPr>
        <p:spPr>
          <a:xfrm>
            <a:off x="4313970" y="1791512"/>
            <a:ext cx="4343732" cy="4669603"/>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dirty="0"/>
              <a:t>Develop infrastructure to support data collection and management activities of iUTAH facilities and </a:t>
            </a:r>
            <a:r>
              <a:rPr lang="en-US" dirty="0" smtClean="0"/>
              <a:t>researchers</a:t>
            </a:r>
          </a:p>
          <a:p>
            <a:pPr marL="0" lvl="1" indent="0">
              <a:buNone/>
            </a:pPr>
            <a:endParaRPr lang="en-US" dirty="0"/>
          </a:p>
          <a:p>
            <a:pPr marL="0" lvl="1" indent="0">
              <a:buNone/>
            </a:pPr>
            <a:r>
              <a:rPr lang="en-US" dirty="0"/>
              <a:t>Enable iUTAH researchers to share and access data using standard formats, protocols, and services</a:t>
            </a:r>
          </a:p>
          <a:p>
            <a:pPr marL="0" lvl="1" indent="0">
              <a:buNone/>
            </a:pPr>
            <a:endParaRPr lang="en-US" dirty="0" smtClean="0"/>
          </a:p>
          <a:p>
            <a:pPr marL="3175" lvl="1" indent="0">
              <a:buClr>
                <a:schemeClr val="accent2"/>
              </a:buClr>
              <a:buNone/>
            </a:pPr>
            <a:r>
              <a:rPr lang="en-US" dirty="0" smtClean="0"/>
              <a:t>Support </a:t>
            </a:r>
            <a:r>
              <a:rPr lang="en-US" dirty="0"/>
              <a:t>iUTAH participants in discovering and accessing iUTAH and relevant external data</a:t>
            </a:r>
          </a:p>
          <a:p>
            <a:pPr marL="457200" lvl="1" indent="0">
              <a:buNone/>
            </a:pPr>
            <a:endParaRPr lang="en-US" dirty="0"/>
          </a:p>
          <a:p>
            <a:pPr marL="0" lvl="1" indent="0">
              <a:buNone/>
            </a:pPr>
            <a:r>
              <a:rPr lang="en-US" dirty="0" smtClean="0"/>
              <a:t>Support </a:t>
            </a:r>
            <a:r>
              <a:rPr lang="en-US" dirty="0"/>
              <a:t>iUTAH researchers in identifying and prioritizing modeling needs, models to be used, and access to computational resources</a:t>
            </a:r>
          </a:p>
          <a:p>
            <a:pPr marL="0" indent="0">
              <a:buFontTx/>
              <a:buNone/>
            </a:pPr>
            <a:endParaRPr lang="en-US" dirty="0" smtClean="0"/>
          </a:p>
          <a:p>
            <a:pPr marL="0" lvl="1" indent="0">
              <a:buNone/>
            </a:pPr>
            <a:r>
              <a:rPr lang="en-US" dirty="0"/>
              <a:t>Provide online resources for citizens, K-12, undergraduate, and graduate students throughout Utah</a:t>
            </a:r>
          </a:p>
        </p:txBody>
      </p:sp>
      <p:pic>
        <p:nvPicPr>
          <p:cNvPr id="2" name="Picture 1" descr="iUTAH_MDF.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304" y="1791512"/>
            <a:ext cx="3326283" cy="4572000"/>
          </a:xfrm>
          <a:prstGeom prst="rect">
            <a:avLst/>
          </a:prstGeom>
          <a:ln>
            <a:solidFill>
              <a:schemeClr val="tx1"/>
            </a:solidFill>
          </a:ln>
        </p:spPr>
      </p:pic>
    </p:spTree>
    <p:extLst>
      <p:ext uri="{BB962C8B-B14F-4D97-AF65-F5344CB8AC3E}">
        <p14:creationId xmlns:p14="http://schemas.microsoft.com/office/powerpoint/2010/main" val="2139212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07935" cy="4525963"/>
          </a:xfrm>
        </p:spPr>
        <p:txBody>
          <a:bodyPr>
            <a:normAutofit/>
          </a:bodyPr>
          <a:lstStyle/>
          <a:p>
            <a:r>
              <a:rPr lang="en-US" dirty="0"/>
              <a:t>I</a:t>
            </a:r>
            <a:r>
              <a:rPr lang="en-US" dirty="0" smtClean="0"/>
              <a:t>nvestigators wanted easy file-based access to the GAMUT data</a:t>
            </a:r>
          </a:p>
          <a:p>
            <a:r>
              <a:rPr lang="en-US" dirty="0" smtClean="0"/>
              <a:t>We automated publication to the iUTAH Data Repository</a:t>
            </a:r>
          </a:p>
          <a:p>
            <a:r>
              <a:rPr lang="en-US" dirty="0" smtClean="0"/>
              <a:t>Data are “chunked” yearly and the current year is updated daily</a:t>
            </a:r>
            <a:endParaRPr lang="en-US" dirty="0"/>
          </a:p>
        </p:txBody>
      </p:sp>
      <p:pic>
        <p:nvPicPr>
          <p:cNvPr id="5" name="Picture 4"/>
          <p:cNvPicPr>
            <a:picLocks noChangeAspect="1"/>
          </p:cNvPicPr>
          <p:nvPr/>
        </p:nvPicPr>
        <p:blipFill>
          <a:blip r:embed="rId3"/>
          <a:stretch>
            <a:fillRect/>
          </a:stretch>
        </p:blipFill>
        <p:spPr>
          <a:xfrm>
            <a:off x="4791902" y="1289538"/>
            <a:ext cx="4038149" cy="5268984"/>
          </a:xfrm>
          <a:prstGeom prst="rect">
            <a:avLst/>
          </a:prstGeom>
          <a:ln>
            <a:solidFill>
              <a:schemeClr val="tx1"/>
            </a:solidFill>
          </a:ln>
          <a:effectLst>
            <a:outerShdw blurRad="50800" dist="38100" dir="2700000" algn="tl" rotWithShape="0">
              <a:srgbClr val="000000">
                <a:alpha val="43000"/>
              </a:srgbClr>
            </a:outerShdw>
          </a:effectLst>
        </p:spPr>
      </p:pic>
      <p:sp>
        <p:nvSpPr>
          <p:cNvPr id="6" name="TextBox 5"/>
          <p:cNvSpPr txBox="1"/>
          <p:nvPr/>
        </p:nvSpPr>
        <p:spPr>
          <a:xfrm>
            <a:off x="254000" y="229063"/>
            <a:ext cx="8576051" cy="707886"/>
          </a:xfrm>
          <a:prstGeom prst="rect">
            <a:avLst/>
          </a:prstGeom>
          <a:noFill/>
        </p:spPr>
        <p:txBody>
          <a:bodyPr wrap="square" rtlCol="0">
            <a:spAutoFit/>
          </a:bodyPr>
          <a:lstStyle/>
          <a:p>
            <a:pPr algn="ctr"/>
            <a:r>
              <a:rPr lang="en-US" sz="4000" b="1" dirty="0" smtClean="0">
                <a:latin typeface="+mj-lt"/>
                <a:cs typeface="ChaletComprime-CologneSixty"/>
              </a:rPr>
              <a:t>Automated Archival of Raw GAMUT Data</a:t>
            </a:r>
            <a:endParaRPr lang="en-US" sz="4000" b="1" baseline="30000" dirty="0">
              <a:latin typeface="+mj-lt"/>
              <a:cs typeface="ChaletComprime-CologneSixty"/>
            </a:endParaRPr>
          </a:p>
        </p:txBody>
      </p:sp>
    </p:spTree>
    <p:extLst>
      <p:ext uri="{BB962C8B-B14F-4D97-AF65-F5344CB8AC3E}">
        <p14:creationId xmlns:p14="http://schemas.microsoft.com/office/powerpoint/2010/main" val="574166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767" y="1594022"/>
            <a:ext cx="3779566" cy="4525963"/>
          </a:xfrm>
        </p:spPr>
        <p:txBody>
          <a:bodyPr>
            <a:normAutofit/>
          </a:bodyPr>
          <a:lstStyle/>
          <a:p>
            <a:r>
              <a:rPr lang="en-US" dirty="0" smtClean="0"/>
              <a:t>Established CUAHSI HIS web services for GAMUT databases</a:t>
            </a:r>
          </a:p>
          <a:p>
            <a:r>
              <a:rPr lang="en-US" dirty="0" smtClean="0"/>
              <a:t>Registered with the CUAHSI Water Data Center</a:t>
            </a:r>
          </a:p>
          <a:p>
            <a:r>
              <a:rPr lang="en-US" dirty="0" smtClean="0"/>
              <a:t>Data are searchable using HydroDesktop and the new CUAHSI HIS web client</a:t>
            </a:r>
          </a:p>
        </p:txBody>
      </p:sp>
      <p:grpSp>
        <p:nvGrpSpPr>
          <p:cNvPr id="6" name="Group 5"/>
          <p:cNvGrpSpPr/>
          <p:nvPr/>
        </p:nvGrpSpPr>
        <p:grpSpPr>
          <a:xfrm>
            <a:off x="4202131" y="2569244"/>
            <a:ext cx="1927489" cy="2815674"/>
            <a:chOff x="2466024" y="2658106"/>
            <a:chExt cx="3023484" cy="4022487"/>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66024" y="2658106"/>
              <a:ext cx="2751365" cy="402248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96513" y="3795097"/>
              <a:ext cx="2192995" cy="2540630"/>
            </a:xfrm>
            <a:prstGeom prst="rect">
              <a:avLst/>
            </a:prstGeom>
            <a:ln w="6350" cmpd="sng">
              <a:solidFill>
                <a:schemeClr val="tx1"/>
              </a:solidFill>
            </a:ln>
            <a:effectLst>
              <a:outerShdw blurRad="50800" dist="38100" dir="2700000" algn="tl" rotWithShape="0">
                <a:prstClr val="black">
                  <a:alpha val="40000"/>
                </a:prstClr>
              </a:outerShdw>
            </a:effectLst>
          </p:spPr>
        </p:pic>
      </p:gr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1430" y="1794822"/>
            <a:ext cx="1890797" cy="2423659"/>
          </a:xfrm>
          <a:prstGeom prst="rect">
            <a:avLst/>
          </a:prstGeom>
          <a:ln>
            <a:solidFill>
              <a:schemeClr val="tx1"/>
            </a:solidFill>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3288" y="4386937"/>
            <a:ext cx="2450834" cy="2096255"/>
          </a:xfrm>
          <a:prstGeom prst="rect">
            <a:avLst/>
          </a:prstGeom>
          <a:ln>
            <a:solidFill>
              <a:schemeClr val="tx1"/>
            </a:solidFill>
          </a:ln>
          <a:effectLst>
            <a:outerShdw blurRad="50800" dist="38100" dir="2700000" algn="tl" rotWithShape="0">
              <a:srgbClr val="000000">
                <a:alpha val="43000"/>
              </a:srgbClr>
            </a:outerShdw>
          </a:effectLst>
        </p:spPr>
      </p:pic>
      <p:sp>
        <p:nvSpPr>
          <p:cNvPr id="9" name="TextBox 8"/>
          <p:cNvSpPr txBox="1"/>
          <p:nvPr/>
        </p:nvSpPr>
        <p:spPr>
          <a:xfrm>
            <a:off x="3980399" y="5384918"/>
            <a:ext cx="2149221" cy="369332"/>
          </a:xfrm>
          <a:prstGeom prst="rect">
            <a:avLst/>
          </a:prstGeom>
          <a:noFill/>
        </p:spPr>
        <p:txBody>
          <a:bodyPr wrap="none" rtlCol="0">
            <a:spAutoFit/>
          </a:bodyPr>
          <a:lstStyle/>
          <a:p>
            <a:r>
              <a:rPr lang="en-US" dirty="0" smtClean="0"/>
              <a:t>Deploy Web Services</a:t>
            </a:r>
            <a:endParaRPr lang="en-US" dirty="0"/>
          </a:p>
        </p:txBody>
      </p:sp>
      <p:sp>
        <p:nvSpPr>
          <p:cNvPr id="10" name="TextBox 9"/>
          <p:cNvSpPr txBox="1"/>
          <p:nvPr/>
        </p:nvSpPr>
        <p:spPr>
          <a:xfrm>
            <a:off x="6323288" y="1203011"/>
            <a:ext cx="2058939" cy="646331"/>
          </a:xfrm>
          <a:prstGeom prst="rect">
            <a:avLst/>
          </a:prstGeom>
          <a:noFill/>
        </p:spPr>
        <p:txBody>
          <a:bodyPr wrap="none" rtlCol="0">
            <a:spAutoFit/>
          </a:bodyPr>
          <a:lstStyle/>
          <a:p>
            <a:pPr algn="ctr"/>
            <a:r>
              <a:rPr lang="en-US" dirty="0" smtClean="0"/>
              <a:t>Register with Water </a:t>
            </a:r>
          </a:p>
          <a:p>
            <a:pPr algn="ctr"/>
            <a:r>
              <a:rPr lang="en-US" dirty="0" smtClean="0"/>
              <a:t>Data Center</a:t>
            </a:r>
            <a:endParaRPr lang="en-US" dirty="0"/>
          </a:p>
        </p:txBody>
      </p:sp>
      <p:sp>
        <p:nvSpPr>
          <p:cNvPr id="11" name="TextBox 10"/>
          <p:cNvSpPr txBox="1"/>
          <p:nvPr/>
        </p:nvSpPr>
        <p:spPr>
          <a:xfrm>
            <a:off x="6491430" y="5680406"/>
            <a:ext cx="2073592" cy="646331"/>
          </a:xfrm>
          <a:prstGeom prst="rect">
            <a:avLst/>
          </a:prstGeom>
          <a:noFill/>
        </p:spPr>
        <p:txBody>
          <a:bodyPr wrap="none" rtlCol="0">
            <a:spAutoFit/>
          </a:bodyPr>
          <a:lstStyle/>
          <a:p>
            <a:pPr algn="ctr"/>
            <a:r>
              <a:rPr lang="en-US" dirty="0" smtClean="0"/>
              <a:t>Discover Data in the </a:t>
            </a:r>
          </a:p>
          <a:p>
            <a:pPr algn="ctr"/>
            <a:r>
              <a:rPr lang="en-US" dirty="0" smtClean="0"/>
              <a:t>National Catalog</a:t>
            </a:r>
            <a:endParaRPr lang="en-US" dirty="0"/>
          </a:p>
        </p:txBody>
      </p:sp>
      <p:cxnSp>
        <p:nvCxnSpPr>
          <p:cNvPr id="13" name="Curved Connector 12"/>
          <p:cNvCxnSpPr>
            <a:stCxn id="4" idx="0"/>
          </p:cNvCxnSpPr>
          <p:nvPr/>
        </p:nvCxnSpPr>
        <p:spPr>
          <a:xfrm rot="5400000" flipH="1" flipV="1">
            <a:off x="5578590" y="1656405"/>
            <a:ext cx="413387" cy="1412293"/>
          </a:xfrm>
          <a:prstGeom prst="curvedConnector2">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5400000">
            <a:off x="6749315" y="4544830"/>
            <a:ext cx="1359243" cy="12700"/>
          </a:xfrm>
          <a:prstGeom prst="curvedConnector3">
            <a:avLst>
              <a:gd name="adj1" fmla="val 50000"/>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8122" y="233978"/>
            <a:ext cx="8900582" cy="769441"/>
          </a:xfrm>
          <a:prstGeom prst="rect">
            <a:avLst/>
          </a:prstGeom>
          <a:noFill/>
        </p:spPr>
        <p:txBody>
          <a:bodyPr wrap="square" rtlCol="0">
            <a:spAutoFit/>
          </a:bodyPr>
          <a:lstStyle/>
          <a:p>
            <a:pPr algn="ctr"/>
            <a:r>
              <a:rPr lang="en-US" sz="4400" b="1" dirty="0" smtClean="0">
                <a:latin typeface="+mj-lt"/>
                <a:cs typeface="ChaletComprime-CologneSixty"/>
              </a:rPr>
              <a:t>CUAHSI HIS Web Services for GAMUT</a:t>
            </a:r>
            <a:endParaRPr lang="en-US" sz="4400" b="1" baseline="30000" dirty="0">
              <a:latin typeface="+mj-lt"/>
              <a:cs typeface="ChaletComprime-CologneSixty"/>
            </a:endParaRPr>
          </a:p>
        </p:txBody>
      </p:sp>
    </p:spTree>
    <p:extLst>
      <p:ext uri="{BB962C8B-B14F-4D97-AF65-F5344CB8AC3E}">
        <p14:creationId xmlns:p14="http://schemas.microsoft.com/office/powerpoint/2010/main" val="1244676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439754" y="233978"/>
            <a:ext cx="6708888" cy="769441"/>
          </a:xfrm>
          <a:prstGeom prst="rect">
            <a:avLst/>
          </a:prstGeom>
          <a:noFill/>
        </p:spPr>
        <p:txBody>
          <a:bodyPr wrap="square" rtlCol="0">
            <a:spAutoFit/>
          </a:bodyPr>
          <a:lstStyle/>
          <a:p>
            <a:r>
              <a:rPr lang="en-US" sz="4400" b="1" dirty="0" smtClean="0">
                <a:latin typeface="+mj-lt"/>
                <a:cs typeface="ChaletComprime-CologneSixty"/>
              </a:rPr>
              <a:t>iUTAH CI is . . .</a:t>
            </a:r>
            <a:endParaRPr lang="en-US" sz="4400" b="1" baseline="30000" dirty="0">
              <a:latin typeface="+mj-lt"/>
              <a:cs typeface="ChaletComprime-CologneSixty"/>
            </a:endParaRPr>
          </a:p>
        </p:txBody>
      </p:sp>
      <p:sp>
        <p:nvSpPr>
          <p:cNvPr id="6" name="Content Placeholder 2"/>
          <p:cNvSpPr txBox="1">
            <a:spLocks/>
          </p:cNvSpPr>
          <p:nvPr/>
        </p:nvSpPr>
        <p:spPr>
          <a:xfrm>
            <a:off x="439754" y="4835248"/>
            <a:ext cx="8264493" cy="1682774"/>
          </a:xfrm>
          <a:prstGeom prst="rect">
            <a:avLst/>
          </a:prstGeom>
        </p:spPr>
        <p:txBody>
          <a:bodyPr>
            <a:normAutofit fontScale="925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dirty="0" smtClean="0"/>
              <a:t>. . . a cross-institutional effort, delivering innovative data management, integration, and visualization tools to iUTAH users across research focus areas and beyond.</a:t>
            </a:r>
          </a:p>
        </p:txBody>
      </p:sp>
      <p:pic>
        <p:nvPicPr>
          <p:cNvPr id="7" name="Picture 1" descr="Utah_EPSCoR_Hardware_Architectur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01235" y="1162950"/>
            <a:ext cx="4941530" cy="3545108"/>
          </a:xfrm>
          <a:prstGeom prst="rect">
            <a:avLst/>
          </a:prstGeom>
          <a:noFill/>
          <a:ln w="9525">
            <a:noFill/>
            <a:miter lim="800000"/>
            <a:headEnd/>
            <a:tailEnd/>
          </a:ln>
        </p:spPr>
      </p:pic>
    </p:spTree>
    <p:extLst>
      <p:ext uri="{BB962C8B-B14F-4D97-AF65-F5344CB8AC3E}">
        <p14:creationId xmlns:p14="http://schemas.microsoft.com/office/powerpoint/2010/main" val="1090715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txBox="1">
            <a:spLocks/>
          </p:cNvSpPr>
          <p:nvPr/>
        </p:nvSpPr>
        <p:spPr>
          <a:xfrm>
            <a:off x="327998" y="2830712"/>
            <a:ext cx="3431366" cy="2484948"/>
          </a:xfrm>
          <a:prstGeom prst="rect">
            <a:avLst/>
          </a:prstGeom>
        </p:spPr>
        <p:txBody>
          <a:bodyPr>
            <a:normAutofit lnSpcReduction="1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 . . </a:t>
            </a:r>
            <a:r>
              <a:rPr lang="en-US" dirty="0"/>
              <a:t>a</a:t>
            </a:r>
            <a:r>
              <a:rPr lang="en-US" dirty="0" smtClean="0"/>
              <a:t>n innovative and highly productive scientific enterprise.</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2205" y="431290"/>
            <a:ext cx="2582042" cy="3484707"/>
          </a:xfrm>
          <a:prstGeom prst="rect">
            <a:avLst/>
          </a:prstGeom>
          <a:ln>
            <a:solidFill>
              <a:schemeClr val="tx1"/>
            </a:solidFill>
          </a:ln>
          <a:effectLst>
            <a:outerShdw blurRad="50800" dist="38100" dir="2700000" algn="tl" rotWithShape="0">
              <a:srgbClr val="000000">
                <a:alpha val="43000"/>
              </a:srgbClr>
            </a:outerShdw>
          </a:effectLst>
        </p:spPr>
      </p:pic>
      <p:sp>
        <p:nvSpPr>
          <p:cNvPr id="9" name="TextBox 8"/>
          <p:cNvSpPr txBox="1"/>
          <p:nvPr/>
        </p:nvSpPr>
        <p:spPr>
          <a:xfrm>
            <a:off x="439754" y="233978"/>
            <a:ext cx="6708888" cy="769441"/>
          </a:xfrm>
          <a:prstGeom prst="rect">
            <a:avLst/>
          </a:prstGeom>
          <a:noFill/>
        </p:spPr>
        <p:txBody>
          <a:bodyPr wrap="square" rtlCol="0">
            <a:spAutoFit/>
          </a:bodyPr>
          <a:lstStyle/>
          <a:p>
            <a:r>
              <a:rPr lang="en-US" sz="4400" b="1" dirty="0" smtClean="0">
                <a:latin typeface="+mj-lt"/>
                <a:cs typeface="ChaletComprime-CologneSixty"/>
              </a:rPr>
              <a:t>iUTAH CI is . . .</a:t>
            </a:r>
            <a:endParaRPr lang="en-US" sz="4400" b="1" baseline="30000" dirty="0">
              <a:latin typeface="+mj-lt"/>
              <a:cs typeface="ChaletComprime-CologneSixty"/>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85869" y="1418241"/>
            <a:ext cx="2608786" cy="3483864"/>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5807" y="2814872"/>
            <a:ext cx="2609732" cy="3483864"/>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643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9245" y="1174001"/>
            <a:ext cx="3799803" cy="5363014"/>
          </a:xfrm>
          <a:prstGeom prst="rect">
            <a:avLst/>
          </a:prstGeom>
        </p:spPr>
      </p:pic>
      <p:sp>
        <p:nvSpPr>
          <p:cNvPr id="7" name="TextBox 6"/>
          <p:cNvSpPr txBox="1"/>
          <p:nvPr/>
        </p:nvSpPr>
        <p:spPr>
          <a:xfrm>
            <a:off x="4976150" y="1628579"/>
            <a:ext cx="3472938" cy="923330"/>
          </a:xfrm>
          <a:prstGeom prst="rect">
            <a:avLst/>
          </a:prstGeom>
          <a:noFill/>
        </p:spPr>
        <p:txBody>
          <a:bodyPr wrap="square" rtlCol="0">
            <a:spAutoFit/>
          </a:bodyPr>
          <a:lstStyle/>
          <a:p>
            <a:r>
              <a:rPr lang="en-US" dirty="0" smtClean="0"/>
              <a:t>Services and applications hosted by the iUTAH Modeling and Data Federation are all virtualized</a:t>
            </a:r>
            <a:endParaRPr lang="en-US" dirty="0"/>
          </a:p>
        </p:txBody>
      </p:sp>
      <p:sp>
        <p:nvSpPr>
          <p:cNvPr id="8" name="TextBox 7"/>
          <p:cNvSpPr txBox="1"/>
          <p:nvPr/>
        </p:nvSpPr>
        <p:spPr>
          <a:xfrm>
            <a:off x="4976150" y="3588094"/>
            <a:ext cx="3472938" cy="1200329"/>
          </a:xfrm>
          <a:prstGeom prst="rect">
            <a:avLst/>
          </a:prstGeom>
          <a:noFill/>
        </p:spPr>
        <p:txBody>
          <a:bodyPr wrap="square" rtlCol="0">
            <a:spAutoFit/>
          </a:bodyPr>
          <a:lstStyle/>
          <a:p>
            <a:r>
              <a:rPr lang="en-US" dirty="0" smtClean="0"/>
              <a:t>We now run two clusters of virtualization hosts – one for production machines and one for research/testing</a:t>
            </a:r>
            <a:endParaRPr lang="en-US" dirty="0"/>
          </a:p>
        </p:txBody>
      </p:sp>
      <p:sp>
        <p:nvSpPr>
          <p:cNvPr id="9" name="TextBox 8"/>
          <p:cNvSpPr txBox="1"/>
          <p:nvPr/>
        </p:nvSpPr>
        <p:spPr>
          <a:xfrm>
            <a:off x="4812270" y="5208327"/>
            <a:ext cx="3798330" cy="646331"/>
          </a:xfrm>
          <a:prstGeom prst="rect">
            <a:avLst/>
          </a:prstGeom>
          <a:noFill/>
        </p:spPr>
        <p:txBody>
          <a:bodyPr wrap="square" rtlCol="0">
            <a:spAutoFit/>
          </a:bodyPr>
          <a:lstStyle/>
          <a:p>
            <a:r>
              <a:rPr lang="en-US" dirty="0" smtClean="0"/>
              <a:t>We have approximately 70 TB of tiered storage space for virtualization needs</a:t>
            </a:r>
            <a:endParaRPr lang="en-US" dirty="0"/>
          </a:p>
        </p:txBody>
      </p:sp>
      <p:cxnSp>
        <p:nvCxnSpPr>
          <p:cNvPr id="5" name="Straight Arrow Connector 4"/>
          <p:cNvCxnSpPr/>
          <p:nvPr/>
        </p:nvCxnSpPr>
        <p:spPr>
          <a:xfrm flipH="1">
            <a:off x="3185297" y="5555116"/>
            <a:ext cx="1407298"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485399" y="3902056"/>
            <a:ext cx="1407298"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0063" y="233978"/>
            <a:ext cx="7949025" cy="769441"/>
          </a:xfrm>
          <a:prstGeom prst="rect">
            <a:avLst/>
          </a:prstGeom>
          <a:noFill/>
        </p:spPr>
        <p:txBody>
          <a:bodyPr wrap="square" rtlCol="0">
            <a:spAutoFit/>
          </a:bodyPr>
          <a:lstStyle/>
          <a:p>
            <a:pPr algn="ctr"/>
            <a:r>
              <a:rPr lang="en-US" sz="4400" b="1" smtClean="0">
                <a:latin typeface="+mj-lt"/>
                <a:cs typeface="ChaletComprime-CologneSixty"/>
              </a:rPr>
              <a:t>Virtualization Hardware </a:t>
            </a:r>
            <a:r>
              <a:rPr lang="en-US" sz="4400" b="1" dirty="0">
                <a:latin typeface="+mj-lt"/>
                <a:cs typeface="ChaletComprime-CologneSixty"/>
              </a:rPr>
              <a:t>W</a:t>
            </a:r>
            <a:r>
              <a:rPr lang="en-US" sz="4400" b="1" dirty="0" smtClean="0">
                <a:latin typeface="+mj-lt"/>
                <a:cs typeface="ChaletComprime-CologneSixty"/>
              </a:rPr>
              <a:t>e Built</a:t>
            </a:r>
            <a:endParaRPr lang="en-US" sz="4400" b="1" baseline="30000" dirty="0">
              <a:latin typeface="+mj-lt"/>
              <a:cs typeface="ChaletComprime-CologneSixty"/>
            </a:endParaRPr>
          </a:p>
        </p:txBody>
      </p:sp>
    </p:spTree>
    <p:extLst>
      <p:ext uri="{BB962C8B-B14F-4D97-AF65-F5344CB8AC3E}">
        <p14:creationId xmlns:p14="http://schemas.microsoft.com/office/powerpoint/2010/main" val="14471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42"/>
          <a:stretch/>
        </p:blipFill>
        <p:spPr>
          <a:xfrm>
            <a:off x="134143" y="107157"/>
            <a:ext cx="8875059" cy="6615112"/>
          </a:xfrm>
          <a:prstGeom prst="rect">
            <a:avLst/>
          </a:prstGeom>
        </p:spPr>
      </p:pic>
    </p:spTree>
    <p:extLst>
      <p:ext uri="{BB962C8B-B14F-4D97-AF65-F5344CB8AC3E}">
        <p14:creationId xmlns:p14="http://schemas.microsoft.com/office/powerpoint/2010/main" val="111569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Core Questions</a:t>
            </a:r>
            <a:endParaRPr lang="en-US" sz="4400" dirty="0">
              <a:latin typeface="+mj-lt"/>
            </a:endParaRPr>
          </a:p>
        </p:txBody>
      </p:sp>
      <p:sp>
        <p:nvSpPr>
          <p:cNvPr id="7" name="TextBox 6"/>
          <p:cNvSpPr txBox="1"/>
          <p:nvPr/>
        </p:nvSpPr>
        <p:spPr>
          <a:xfrm>
            <a:off x="952479" y="2136555"/>
            <a:ext cx="7250842" cy="3046988"/>
          </a:xfrm>
          <a:prstGeom prst="rect">
            <a:avLst/>
          </a:prstGeom>
          <a:noFill/>
        </p:spPr>
        <p:txBody>
          <a:bodyPr wrap="square" rtlCol="0">
            <a:spAutoFit/>
          </a:bodyPr>
          <a:lstStyle/>
          <a:p>
            <a:r>
              <a:rPr lang="en-US" sz="3200" dirty="0" smtClean="0"/>
              <a:t>What is an effective design for the cyberinfrastructure that enables standardized data collection and management for a network of aquatic and terrestrial monitoring sites managed by a consortium of disparate organizations?</a:t>
            </a:r>
            <a:endParaRPr lang="en-US" sz="3200" dirty="0"/>
          </a:p>
        </p:txBody>
      </p:sp>
    </p:spTree>
    <p:extLst>
      <p:ext uri="{BB962C8B-B14F-4D97-AF65-F5344CB8AC3E}">
        <p14:creationId xmlns:p14="http://schemas.microsoft.com/office/powerpoint/2010/main" val="116158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4.tif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2846" y="994847"/>
            <a:ext cx="8565241" cy="5077670"/>
          </a:xfrm>
          <a:prstGeom prst="rect">
            <a:avLst/>
          </a:prstGeom>
        </p:spPr>
      </p:pic>
      <p:sp>
        <p:nvSpPr>
          <p:cNvPr id="6" name="TextBox 5"/>
          <p:cNvSpPr txBox="1"/>
          <p:nvPr/>
        </p:nvSpPr>
        <p:spPr>
          <a:xfrm>
            <a:off x="302847" y="188345"/>
            <a:ext cx="8455644" cy="769441"/>
          </a:xfrm>
          <a:prstGeom prst="rect">
            <a:avLst/>
          </a:prstGeom>
          <a:noFill/>
        </p:spPr>
        <p:txBody>
          <a:bodyPr wrap="square" rtlCol="0">
            <a:spAutoFit/>
          </a:bodyPr>
          <a:lstStyle/>
          <a:p>
            <a:pPr algn="ctr"/>
            <a:r>
              <a:rPr lang="en-US" sz="4400" b="1" dirty="0" smtClean="0">
                <a:latin typeface="+mj-lt"/>
                <a:cs typeface="ChaletComprime-CologneSixty"/>
              </a:rPr>
              <a:t>Formalized GAMUT Data Workflow</a:t>
            </a:r>
            <a:endParaRPr lang="en-US" sz="4400" b="1" baseline="30000" dirty="0">
              <a:latin typeface="+mj-lt"/>
              <a:cs typeface="ChaletComprime-CologneSixty"/>
            </a:endParaRPr>
          </a:p>
        </p:txBody>
      </p:sp>
      <p:grpSp>
        <p:nvGrpSpPr>
          <p:cNvPr id="4" name="Group 3"/>
          <p:cNvGrpSpPr>
            <a:grpSpLocks noChangeAspect="1"/>
          </p:cNvGrpSpPr>
          <p:nvPr/>
        </p:nvGrpSpPr>
        <p:grpSpPr bwMode="auto">
          <a:xfrm>
            <a:off x="302846" y="5793155"/>
            <a:ext cx="2070664" cy="762794"/>
            <a:chOff x="228600" y="5232772"/>
            <a:chExt cx="3733800" cy="1429236"/>
          </a:xfrm>
        </p:grpSpPr>
        <p:pic>
          <p:nvPicPr>
            <p:cNvPr id="5" name="Picture 4" descr="cuahsi_logo_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5232772"/>
              <a:ext cx="1447800" cy="1400590"/>
            </a:xfrm>
            <a:prstGeom prst="rect">
              <a:avLst/>
            </a:prstGeom>
            <a:noFill/>
            <a:ln w="9525">
              <a:noFill/>
              <a:miter lim="800000"/>
              <a:headEnd/>
              <a:tailEnd/>
            </a:ln>
          </p:spPr>
        </p:pic>
        <p:sp>
          <p:nvSpPr>
            <p:cNvPr id="7" name="Rectangle 6"/>
            <p:cNvSpPr>
              <a:spLocks noChangeArrowheads="1"/>
            </p:cNvSpPr>
            <p:nvPr/>
          </p:nvSpPr>
          <p:spPr bwMode="auto">
            <a:xfrm>
              <a:off x="1600200" y="5257801"/>
              <a:ext cx="2362200" cy="1404207"/>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400" dirty="0">
                  <a:solidFill>
                    <a:prstClr val="black"/>
                  </a:solidFill>
                </a:rPr>
                <a:t>CUAHSI</a:t>
              </a:r>
            </a:p>
            <a:p>
              <a:pPr>
                <a:lnSpc>
                  <a:spcPct val="80000"/>
                </a:lnSpc>
              </a:pPr>
              <a:r>
                <a:rPr lang="en-US" sz="3200" dirty="0">
                  <a:solidFill>
                    <a:prstClr val="black"/>
                  </a:solidFill>
                </a:rPr>
                <a:t>HIS</a:t>
              </a:r>
            </a:p>
            <a:p>
              <a:pPr>
                <a:lnSpc>
                  <a:spcPct val="40000"/>
                </a:lnSpc>
              </a:pPr>
              <a:r>
                <a:rPr lang="en-US" sz="900" i="1" dirty="0">
                  <a:solidFill>
                    <a:prstClr val="black"/>
                  </a:solidFill>
                </a:rPr>
                <a:t>Sharing hydrologic data</a:t>
              </a:r>
            </a:p>
          </p:txBody>
        </p:sp>
      </p:grpSp>
      <p:sp>
        <p:nvSpPr>
          <p:cNvPr id="2" name="TextBox 1"/>
          <p:cNvSpPr txBox="1"/>
          <p:nvPr/>
        </p:nvSpPr>
        <p:spPr>
          <a:xfrm>
            <a:off x="2373510" y="6181231"/>
            <a:ext cx="5870774" cy="400110"/>
          </a:xfrm>
          <a:prstGeom prst="rect">
            <a:avLst/>
          </a:prstGeom>
          <a:noFill/>
        </p:spPr>
        <p:txBody>
          <a:bodyPr wrap="none" rtlCol="0">
            <a:spAutoFit/>
          </a:bodyPr>
          <a:lstStyle/>
          <a:p>
            <a:r>
              <a:rPr lang="en-US" sz="2000" dirty="0" smtClean="0"/>
              <a:t>Building on the CUAHSI Hydrologic Information System</a:t>
            </a:r>
            <a:endParaRPr lang="en-US" sz="2000" dirty="0"/>
          </a:p>
        </p:txBody>
      </p:sp>
    </p:spTree>
    <p:extLst>
      <p:ext uri="{BB962C8B-B14F-4D97-AF65-F5344CB8AC3E}">
        <p14:creationId xmlns:p14="http://schemas.microsoft.com/office/powerpoint/2010/main" val="14013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b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621" y="1332432"/>
            <a:ext cx="744393" cy="913510"/>
          </a:xfrm>
          <a:prstGeom prst="rect">
            <a:avLst/>
          </a:prstGeom>
        </p:spPr>
      </p:pic>
      <p:sp>
        <p:nvSpPr>
          <p:cNvPr id="3" name="Title 10"/>
          <p:cNvSpPr txBox="1">
            <a:spLocks noGrp="1"/>
          </p:cNvSpPr>
          <p:nvPr>
            <p:ph type="title"/>
          </p:nvPr>
        </p:nvSpPr>
        <p:spPr>
          <a:xfrm>
            <a:off x="295184"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600" dirty="0" smtClean="0">
                <a:latin typeface="+mj-lt"/>
              </a:rPr>
              <a:t>GAMUT Data Workflow and Software</a:t>
            </a:r>
            <a:endParaRPr lang="en-US" sz="3600" dirty="0">
              <a:latin typeface="+mj-lt"/>
            </a:endParaRPr>
          </a:p>
        </p:txBody>
      </p:sp>
      <p:sp>
        <p:nvSpPr>
          <p:cNvPr id="12" name="Content Placeholder 2"/>
          <p:cNvSpPr txBox="1">
            <a:spLocks/>
          </p:cNvSpPr>
          <p:nvPr/>
        </p:nvSpPr>
        <p:spPr>
          <a:xfrm>
            <a:off x="1007269" y="1624376"/>
            <a:ext cx="4876618" cy="4083480"/>
          </a:xfrm>
          <a:prstGeom prst="rect">
            <a:avLst/>
          </a:prstGeom>
        </p:spPr>
        <p:txBody>
          <a:bodyPr>
            <a:noAutofit/>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tx1"/>
                </a:solidFill>
              </a:rPr>
              <a:t>Hardware and software CI workflow used for managing GAMUT data</a:t>
            </a:r>
          </a:p>
          <a:p>
            <a:r>
              <a:rPr lang="en-US" sz="2400" dirty="0" smtClean="0">
                <a:solidFill>
                  <a:schemeClr val="tx1"/>
                </a:solidFill>
              </a:rPr>
              <a:t>Describing how others could  implement similar CI</a:t>
            </a:r>
          </a:p>
          <a:p>
            <a:r>
              <a:rPr lang="en-US" sz="2400" dirty="0" smtClean="0">
                <a:solidFill>
                  <a:schemeClr val="tx1"/>
                </a:solidFill>
              </a:rPr>
              <a:t>Scripted quality control of sensor data</a:t>
            </a:r>
          </a:p>
          <a:p>
            <a:r>
              <a:rPr lang="en-US" sz="2400" dirty="0" smtClean="0">
                <a:solidFill>
                  <a:schemeClr val="tx1"/>
                </a:solidFill>
              </a:rPr>
              <a:t>Open source, cross platform</a:t>
            </a:r>
          </a:p>
          <a:p>
            <a:r>
              <a:rPr lang="en-US" sz="2400" dirty="0" smtClean="0">
                <a:solidFill>
                  <a:schemeClr val="tx1"/>
                </a:solidFill>
              </a:rPr>
              <a:t>Undergraduate student co-authors</a:t>
            </a:r>
            <a:endParaRPr lang="en-US" sz="2400" dirty="0">
              <a:solidFill>
                <a:schemeClr val="tx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83887" y="1272486"/>
            <a:ext cx="2774644" cy="3744641"/>
          </a:xfrm>
          <a:prstGeom prst="rect">
            <a:avLst/>
          </a:prstGeom>
          <a:ln>
            <a:solidFill>
              <a:schemeClr val="tx1"/>
            </a:solidFill>
          </a:ln>
          <a:effectLst>
            <a:outerShdw blurRad="50800" dist="38100" dir="2700000" algn="tl" rotWithShape="0">
              <a:srgbClr val="000000">
                <a:alpha val="43000"/>
              </a:srgbClr>
            </a:outerShdw>
          </a:effectLst>
        </p:spPr>
      </p:pic>
      <p:sp>
        <p:nvSpPr>
          <p:cNvPr id="14" name="TextBox 13"/>
          <p:cNvSpPr txBox="1"/>
          <p:nvPr/>
        </p:nvSpPr>
        <p:spPr>
          <a:xfrm>
            <a:off x="1038409" y="5874897"/>
            <a:ext cx="7981499" cy="415498"/>
          </a:xfrm>
          <a:prstGeom prst="rect">
            <a:avLst/>
          </a:prstGeom>
          <a:noFill/>
        </p:spPr>
        <p:txBody>
          <a:bodyPr wrap="square" rtlCol="0">
            <a:spAutoFit/>
          </a:bodyPr>
          <a:lstStyle/>
          <a:p>
            <a:pPr marL="225425" indent="-225425"/>
            <a:r>
              <a:rPr lang="en-US" sz="1050" dirty="0" smtClean="0">
                <a:effectLst/>
              </a:rPr>
              <a:t>Jones, A.S., J.S. Horsburgh, S.L. Reeder, M. Ramirez, J. </a:t>
            </a:r>
            <a:r>
              <a:rPr lang="en-US" sz="1050" dirty="0" err="1" smtClean="0">
                <a:effectLst/>
              </a:rPr>
              <a:t>Caraballo</a:t>
            </a:r>
            <a:r>
              <a:rPr lang="en-US" sz="1050" dirty="0" smtClean="0">
                <a:effectLst/>
              </a:rPr>
              <a:t> (2015). A data management and publication workflow for a large-scale, heterogeneous sensor network, </a:t>
            </a:r>
            <a:r>
              <a:rPr lang="en-US" sz="1050" i="1" dirty="0" smtClean="0">
                <a:effectLst/>
              </a:rPr>
              <a:t>Environmental Monitoring and Assessment</a:t>
            </a:r>
            <a:r>
              <a:rPr lang="en-US" sz="1050" dirty="0" smtClean="0">
                <a:effectLst/>
              </a:rPr>
              <a:t>, 187:348, doi:10.1007/s10661-015-4594-3.</a:t>
            </a:r>
          </a:p>
        </p:txBody>
      </p:sp>
      <p:pic>
        <p:nvPicPr>
          <p:cNvPr id="6" name="Picture 5" descr="Stephani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5621" y="2305771"/>
            <a:ext cx="760806" cy="1040783"/>
          </a:xfrm>
          <a:prstGeom prst="rect">
            <a:avLst/>
          </a:prstGeom>
        </p:spPr>
      </p:pic>
      <p:pic>
        <p:nvPicPr>
          <p:cNvPr id="7" name="Picture 6" descr="Mauriel.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5621" y="3394201"/>
            <a:ext cx="745283" cy="830886"/>
          </a:xfrm>
          <a:prstGeom prst="rect">
            <a:avLst/>
          </a:prstGeom>
        </p:spPr>
      </p:pic>
      <p:pic>
        <p:nvPicPr>
          <p:cNvPr id="8" name="Picture 7" descr="Juan.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5621" y="4272734"/>
            <a:ext cx="744393" cy="74439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25893" y="2480932"/>
            <a:ext cx="2494015" cy="3329388"/>
          </a:xfrm>
          <a:prstGeom prst="rect">
            <a:avLst/>
          </a:prstGeom>
          <a:ln>
            <a:solidFill>
              <a:schemeClr val="tx1"/>
            </a:solidFill>
          </a:ln>
          <a:effectLst>
            <a:outerShdw blurRad="50800" dist="38100" dir="2700000" algn="tl" rotWithShape="0">
              <a:srgbClr val="000000">
                <a:alpha val="43000"/>
              </a:srgbClr>
            </a:outerShdw>
          </a:effectLst>
        </p:spPr>
      </p:pic>
      <p:sp>
        <p:nvSpPr>
          <p:cNvPr id="11" name="TextBox 10"/>
          <p:cNvSpPr txBox="1"/>
          <p:nvPr/>
        </p:nvSpPr>
        <p:spPr>
          <a:xfrm>
            <a:off x="1038409" y="6265715"/>
            <a:ext cx="7981499" cy="415498"/>
          </a:xfrm>
          <a:prstGeom prst="rect">
            <a:avLst/>
          </a:prstGeom>
          <a:noFill/>
        </p:spPr>
        <p:txBody>
          <a:bodyPr wrap="square" rtlCol="0">
            <a:spAutoFit/>
          </a:bodyPr>
          <a:lstStyle/>
          <a:p>
            <a:pPr marL="225425" indent="-225425"/>
            <a:r>
              <a:rPr lang="en-US" sz="1050" dirty="0" smtClean="0"/>
              <a:t>Horsburgh</a:t>
            </a:r>
            <a:r>
              <a:rPr lang="en-US" sz="1050" dirty="0"/>
              <a:t>, J. S., S. L. Reeder, A. </a:t>
            </a:r>
            <a:r>
              <a:rPr lang="en-US" sz="1050" dirty="0" err="1"/>
              <a:t>Spackman</a:t>
            </a:r>
            <a:r>
              <a:rPr lang="en-US" sz="1050" dirty="0"/>
              <a:t> Jones, J. </a:t>
            </a:r>
            <a:r>
              <a:rPr lang="en-US" sz="1050" dirty="0" err="1"/>
              <a:t>Meline</a:t>
            </a:r>
            <a:r>
              <a:rPr lang="en-US" sz="1050" dirty="0"/>
              <a:t> (2015). Open source software for visualization and quality control of continuous hydrologic and water quality sensor data, </a:t>
            </a:r>
            <a:r>
              <a:rPr lang="en-US" sz="1050" i="1" dirty="0"/>
              <a:t>Environmental </a:t>
            </a:r>
            <a:r>
              <a:rPr lang="en-US" sz="1050" i="1" dirty="0" err="1"/>
              <a:t>Modelling</a:t>
            </a:r>
            <a:r>
              <a:rPr lang="en-US" sz="1050" i="1" dirty="0"/>
              <a:t> &amp; Software</a:t>
            </a:r>
            <a:r>
              <a:rPr lang="en-US" sz="1050" dirty="0"/>
              <a:t>, 70, 32-44, doi:10.1016/j.envsoft.2015.04.002.</a:t>
            </a:r>
            <a:r>
              <a:rPr lang="en-US" sz="1050" dirty="0" smtClean="0">
                <a:effectLst/>
              </a:rPr>
              <a:t> </a:t>
            </a:r>
          </a:p>
        </p:txBody>
      </p:sp>
      <p:pic>
        <p:nvPicPr>
          <p:cNvPr id="15" name="Picture 14" descr="Jaco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5622" y="5070109"/>
            <a:ext cx="751806" cy="751806"/>
          </a:xfrm>
          <a:prstGeom prst="rect">
            <a:avLst/>
          </a:prstGeom>
        </p:spPr>
      </p:pic>
      <p:pic>
        <p:nvPicPr>
          <p:cNvPr id="16" name="Picture 15" descr="Denver.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3274" y="5874897"/>
            <a:ext cx="709086" cy="745080"/>
          </a:xfrm>
          <a:prstGeom prst="rect">
            <a:avLst/>
          </a:prstGeom>
        </p:spPr>
      </p:pic>
    </p:spTree>
    <p:extLst>
      <p:ext uri="{BB962C8B-B14F-4D97-AF65-F5344CB8AC3E}">
        <p14:creationId xmlns:p14="http://schemas.microsoft.com/office/powerpoint/2010/main" val="2777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0518" y="348710"/>
            <a:ext cx="7298315"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Core Questions</a:t>
            </a:r>
            <a:endParaRPr lang="en-US" sz="4400" dirty="0">
              <a:latin typeface="+mj-lt"/>
            </a:endParaRPr>
          </a:p>
        </p:txBody>
      </p:sp>
      <p:sp>
        <p:nvSpPr>
          <p:cNvPr id="7" name="TextBox 6"/>
          <p:cNvSpPr txBox="1"/>
          <p:nvPr/>
        </p:nvSpPr>
        <p:spPr>
          <a:xfrm>
            <a:off x="952479" y="2136555"/>
            <a:ext cx="7250842" cy="1569660"/>
          </a:xfrm>
          <a:prstGeom prst="rect">
            <a:avLst/>
          </a:prstGeom>
          <a:noFill/>
        </p:spPr>
        <p:txBody>
          <a:bodyPr wrap="square" rtlCol="0">
            <a:spAutoFit/>
          </a:bodyPr>
          <a:lstStyle/>
          <a:p>
            <a:r>
              <a:rPr lang="en-US" sz="3200" dirty="0"/>
              <a:t>What are the technical challenges to coupling interdisciplinary environmental models and how can they be overcome?</a:t>
            </a:r>
          </a:p>
        </p:txBody>
      </p:sp>
    </p:spTree>
    <p:extLst>
      <p:ext uri="{BB962C8B-B14F-4D97-AF65-F5344CB8AC3E}">
        <p14:creationId xmlns:p14="http://schemas.microsoft.com/office/powerpoint/2010/main" val="153452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4878" y="348710"/>
            <a:ext cx="7306056"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2800" dirty="0" smtClean="0">
                <a:latin typeface="+mj-lt"/>
              </a:rPr>
              <a:t>Software for Coupling Environmental Models</a:t>
            </a:r>
            <a:endParaRPr lang="en-US" sz="2800" dirty="0">
              <a:latin typeface="+mj-lt"/>
            </a:endParaRPr>
          </a:p>
        </p:txBody>
      </p:sp>
      <p:sp>
        <p:nvSpPr>
          <p:cNvPr id="9" name="TextBox 8"/>
          <p:cNvSpPr txBox="1"/>
          <p:nvPr/>
        </p:nvSpPr>
        <p:spPr>
          <a:xfrm>
            <a:off x="182359" y="1465201"/>
            <a:ext cx="3611067" cy="3046988"/>
          </a:xfrm>
          <a:prstGeom prst="rect">
            <a:avLst/>
          </a:prstGeom>
          <a:noFill/>
        </p:spPr>
        <p:txBody>
          <a:bodyPr wrap="square" rtlCol="0">
            <a:spAutoFit/>
          </a:bodyPr>
          <a:lstStyle/>
          <a:p>
            <a:pPr marL="285750" indent="-285750">
              <a:buFont typeface="Arial"/>
              <a:buChar char="•"/>
            </a:pPr>
            <a:r>
              <a:rPr lang="en-US" sz="1400" dirty="0" smtClean="0"/>
              <a:t>Extend existing coupled modeling architectures for broad audience</a:t>
            </a:r>
          </a:p>
          <a:p>
            <a:pPr marL="285750" indent="-285750">
              <a:buFont typeface="Arial"/>
              <a:buChar char="•"/>
            </a:pPr>
            <a:endParaRPr lang="en-US" sz="600" dirty="0" smtClean="0"/>
          </a:p>
          <a:p>
            <a:pPr marL="285750" indent="-285750">
              <a:buFont typeface="Arial"/>
              <a:buChar char="•"/>
            </a:pPr>
            <a:r>
              <a:rPr lang="en-US" sz="1400" dirty="0" smtClean="0"/>
              <a:t>Facilitate transfer/ingestion of data between models</a:t>
            </a:r>
          </a:p>
          <a:p>
            <a:pPr marL="285750" indent="-285750">
              <a:buFont typeface="Arial"/>
              <a:buChar char="•"/>
            </a:pPr>
            <a:endParaRPr lang="en-US" sz="600" dirty="0" smtClean="0"/>
          </a:p>
          <a:p>
            <a:pPr marL="285750" indent="-285750">
              <a:buFont typeface="Arial"/>
              <a:buChar char="•"/>
            </a:pPr>
            <a:r>
              <a:rPr lang="en-US" sz="1400" dirty="0" smtClean="0"/>
              <a:t>Support functionality of legacy and newly developed software models</a:t>
            </a:r>
          </a:p>
          <a:p>
            <a:pPr marL="285750" indent="-285750">
              <a:buFont typeface="Arial"/>
              <a:buChar char="•"/>
            </a:pPr>
            <a:endParaRPr lang="en-US" sz="600" dirty="0" smtClean="0"/>
          </a:p>
          <a:p>
            <a:pPr marL="285750" indent="-285750">
              <a:buFont typeface="Arial"/>
              <a:buChar char="•"/>
            </a:pPr>
            <a:r>
              <a:rPr lang="en-US" sz="1400" dirty="0" smtClean="0"/>
              <a:t>Automatic transformation of temporally and  spatially misaligned data between coupled models</a:t>
            </a:r>
          </a:p>
          <a:p>
            <a:pPr marL="285750" indent="-285750">
              <a:buFont typeface="Arial"/>
              <a:buChar char="•"/>
            </a:pPr>
            <a:endParaRPr lang="en-US" sz="600" dirty="0" smtClean="0"/>
          </a:p>
          <a:p>
            <a:pPr marL="285750" indent="-285750">
              <a:buFont typeface="Arial"/>
              <a:buChar char="•"/>
            </a:pPr>
            <a:r>
              <a:rPr lang="en-US" sz="1400" dirty="0" smtClean="0"/>
              <a:t>Access to environmental data (e.g., GAMUT) and server-side simulation results (e.g., </a:t>
            </a:r>
            <a:r>
              <a:rPr lang="en-US" sz="1400" dirty="0" err="1" smtClean="0"/>
              <a:t>NetCDF</a:t>
            </a:r>
            <a:r>
              <a:rPr lang="en-US" sz="1400" dirty="0" smtClean="0"/>
              <a:t>)</a:t>
            </a:r>
          </a:p>
        </p:txBody>
      </p:sp>
      <p:grpSp>
        <p:nvGrpSpPr>
          <p:cNvPr id="4" name="Group 3"/>
          <p:cNvGrpSpPr/>
          <p:nvPr/>
        </p:nvGrpSpPr>
        <p:grpSpPr>
          <a:xfrm>
            <a:off x="4787153" y="3962400"/>
            <a:ext cx="3881411" cy="2691255"/>
            <a:chOff x="4252871" y="3573092"/>
            <a:chExt cx="4415693" cy="3080563"/>
          </a:xfrm>
        </p:grpSpPr>
        <p:sp>
          <p:nvSpPr>
            <p:cNvPr id="6" name="Rectangle 5"/>
            <p:cNvSpPr/>
            <p:nvPr/>
          </p:nvSpPr>
          <p:spPr>
            <a:xfrm>
              <a:off x="7286400" y="4165759"/>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lstStyle/>
            <a:p>
              <a:pPr>
                <a:lnSpc>
                  <a:spcPct val="50000"/>
                </a:lnSpc>
              </a:pPr>
              <a:r>
                <a:rPr lang="en-US" sz="1050" dirty="0" smtClean="0">
                  <a:solidFill>
                    <a:srgbClr val="000000"/>
                  </a:solidFill>
                </a:rPr>
                <a:t>Wrapper API</a:t>
              </a:r>
              <a:endParaRPr lang="en-US" sz="1050" dirty="0">
                <a:solidFill>
                  <a:srgbClr val="000000"/>
                </a:solidFill>
              </a:endParaRPr>
            </a:p>
          </p:txBody>
        </p:sp>
        <p:sp>
          <p:nvSpPr>
            <p:cNvPr id="7" name="Rectangle 6"/>
            <p:cNvSpPr/>
            <p:nvPr/>
          </p:nvSpPr>
          <p:spPr>
            <a:xfrm>
              <a:off x="5950355" y="5537393"/>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lstStyle/>
            <a:p>
              <a:pPr>
                <a:lnSpc>
                  <a:spcPct val="50000"/>
                </a:lnSpc>
              </a:pPr>
              <a:r>
                <a:rPr lang="en-US" sz="1050" dirty="0" smtClean="0">
                  <a:solidFill>
                    <a:srgbClr val="000000"/>
                  </a:solidFill>
                </a:rPr>
                <a:t>Wrapper API</a:t>
              </a:r>
              <a:endParaRPr lang="en-US" sz="1050" dirty="0">
                <a:solidFill>
                  <a:srgbClr val="000000"/>
                </a:solidFill>
              </a:endParaRPr>
            </a:p>
          </p:txBody>
        </p:sp>
        <p:sp>
          <p:nvSpPr>
            <p:cNvPr id="8" name="Rectangle 7"/>
            <p:cNvSpPr/>
            <p:nvPr/>
          </p:nvSpPr>
          <p:spPr>
            <a:xfrm>
              <a:off x="4370102" y="4165759"/>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nchorCtr="0"/>
            <a:lstStyle/>
            <a:p>
              <a:pPr>
                <a:lnSpc>
                  <a:spcPct val="50000"/>
                </a:lnSpc>
              </a:pPr>
              <a:r>
                <a:rPr lang="en-US" sz="1050" dirty="0" smtClean="0">
                  <a:solidFill>
                    <a:schemeClr val="tx1"/>
                  </a:solidFill>
                </a:rPr>
                <a:t>Wrapper API</a:t>
              </a:r>
              <a:endParaRPr lang="en-US" sz="1050" dirty="0">
                <a:solidFill>
                  <a:schemeClr val="tx1"/>
                </a:solidFill>
              </a:endParaRPr>
            </a:p>
          </p:txBody>
        </p:sp>
        <p:sp>
          <p:nvSpPr>
            <p:cNvPr id="10" name="Rectangle 9"/>
            <p:cNvSpPr/>
            <p:nvPr/>
          </p:nvSpPr>
          <p:spPr>
            <a:xfrm>
              <a:off x="4252871" y="3573092"/>
              <a:ext cx="4415693" cy="30805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dirty="0" smtClean="0">
                  <a:solidFill>
                    <a:schemeClr val="accent1">
                      <a:lumMod val="75000"/>
                    </a:schemeClr>
                  </a:solidFill>
                </a:rPr>
                <a:t>Modeling Environment</a:t>
              </a:r>
              <a:endParaRPr lang="en-US" sz="1400" dirty="0">
                <a:solidFill>
                  <a:schemeClr val="accent1">
                    <a:lumMod val="75000"/>
                  </a:schemeClr>
                </a:solidFill>
              </a:endParaRPr>
            </a:p>
          </p:txBody>
        </p:sp>
        <p:sp>
          <p:nvSpPr>
            <p:cNvPr id="11" name="Rounded Rectangle 10"/>
            <p:cNvSpPr/>
            <p:nvPr/>
          </p:nvSpPr>
          <p:spPr>
            <a:xfrm>
              <a:off x="4573627" y="4317145"/>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Model1</a:t>
              </a:r>
            </a:p>
          </p:txBody>
        </p:sp>
        <p:sp>
          <p:nvSpPr>
            <p:cNvPr id="12" name="Rounded Rectangle 11"/>
            <p:cNvSpPr/>
            <p:nvPr/>
          </p:nvSpPr>
          <p:spPr>
            <a:xfrm>
              <a:off x="7501261" y="4317144"/>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000000"/>
                  </a:solidFill>
                </a:rPr>
                <a:t>Model2</a:t>
              </a:r>
            </a:p>
          </p:txBody>
        </p:sp>
        <p:sp>
          <p:nvSpPr>
            <p:cNvPr id="13" name="Rounded Rectangle 12"/>
            <p:cNvSpPr/>
            <p:nvPr/>
          </p:nvSpPr>
          <p:spPr>
            <a:xfrm>
              <a:off x="6165216" y="5703794"/>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000000"/>
                  </a:solidFill>
                </a:rPr>
                <a:t>Model3</a:t>
              </a:r>
            </a:p>
          </p:txBody>
        </p:sp>
        <p:cxnSp>
          <p:nvCxnSpPr>
            <p:cNvPr id="14" name="Straight Arrow Connector 13"/>
            <p:cNvCxnSpPr>
              <a:stCxn id="11" idx="3"/>
              <a:endCxn id="26" idx="1"/>
            </p:cNvCxnSpPr>
            <p:nvPr/>
          </p:nvCxnSpPr>
          <p:spPr>
            <a:xfrm flipV="1">
              <a:off x="5413905" y="4317145"/>
              <a:ext cx="536446" cy="324639"/>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9"/>
            <p:cNvCxnSpPr>
              <a:stCxn id="35" idx="2"/>
              <a:endCxn id="7" idx="1"/>
            </p:cNvCxnSpPr>
            <p:nvPr/>
          </p:nvCxnSpPr>
          <p:spPr>
            <a:xfrm rot="16200000" flipH="1">
              <a:off x="5298001" y="5376078"/>
              <a:ext cx="354631" cy="950077"/>
            </a:xfrm>
            <a:prstGeom prst="bentConnector2">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1"/>
            <p:cNvCxnSpPr/>
            <p:nvPr/>
          </p:nvCxnSpPr>
          <p:spPr>
            <a:xfrm rot="10800000" flipV="1">
              <a:off x="7220352" y="6028430"/>
              <a:ext cx="701048" cy="2"/>
            </a:xfrm>
            <a:prstGeom prst="bentConnector3">
              <a:avLst>
                <a:gd name="adj1" fmla="val 50000"/>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81704" y="5147839"/>
              <a:ext cx="184666" cy="369332"/>
            </a:xfrm>
            <a:prstGeom prst="rect">
              <a:avLst/>
            </a:prstGeom>
            <a:noFill/>
          </p:spPr>
          <p:txBody>
            <a:bodyPr wrap="none" rtlCol="0">
              <a:spAutoFit/>
            </a:bodyPr>
            <a:lstStyle/>
            <a:p>
              <a:endParaRPr lang="en-US"/>
            </a:p>
          </p:txBody>
        </p:sp>
        <p:sp>
          <p:nvSpPr>
            <p:cNvPr id="26" name="Process 25"/>
            <p:cNvSpPr/>
            <p:nvPr/>
          </p:nvSpPr>
          <p:spPr>
            <a:xfrm>
              <a:off x="5950351" y="4177446"/>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spatial transformation</a:t>
              </a:r>
              <a:endParaRPr lang="en-US" sz="800" dirty="0">
                <a:solidFill>
                  <a:schemeClr val="bg1">
                    <a:lumMod val="50000"/>
                  </a:schemeClr>
                </a:solidFill>
                <a:latin typeface="Consolas"/>
                <a:cs typeface="Consolas"/>
              </a:endParaRPr>
            </a:p>
          </p:txBody>
        </p:sp>
        <p:sp>
          <p:nvSpPr>
            <p:cNvPr id="27" name="Process 26"/>
            <p:cNvSpPr/>
            <p:nvPr/>
          </p:nvSpPr>
          <p:spPr>
            <a:xfrm>
              <a:off x="5950351" y="4502085"/>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temporal</a:t>
              </a:r>
            </a:p>
            <a:p>
              <a:pPr algn="ctr"/>
              <a:r>
                <a:rPr lang="en-US" sz="800" dirty="0" smtClean="0">
                  <a:solidFill>
                    <a:schemeClr val="bg1">
                      <a:lumMod val="50000"/>
                    </a:schemeClr>
                  </a:solidFill>
                  <a:latin typeface="Consolas"/>
                  <a:cs typeface="Consolas"/>
                </a:rPr>
                <a:t>transformation</a:t>
              </a:r>
              <a:endParaRPr lang="en-US" sz="800" dirty="0">
                <a:solidFill>
                  <a:schemeClr val="bg1">
                    <a:lumMod val="50000"/>
                  </a:schemeClr>
                </a:solidFill>
                <a:latin typeface="Consolas"/>
                <a:cs typeface="Consolas"/>
              </a:endParaRPr>
            </a:p>
          </p:txBody>
        </p:sp>
        <p:sp>
          <p:nvSpPr>
            <p:cNvPr id="28" name="Process 27"/>
            <p:cNvSpPr/>
            <p:nvPr/>
          </p:nvSpPr>
          <p:spPr>
            <a:xfrm>
              <a:off x="5950351" y="4814660"/>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unit </a:t>
              </a:r>
            </a:p>
            <a:p>
              <a:pPr algn="ctr"/>
              <a:r>
                <a:rPr lang="en-US" sz="800" dirty="0" smtClean="0">
                  <a:solidFill>
                    <a:schemeClr val="bg1">
                      <a:lumMod val="50000"/>
                    </a:schemeClr>
                  </a:solidFill>
                  <a:latin typeface="Consolas"/>
                  <a:cs typeface="Consolas"/>
                </a:rPr>
                <a:t>conversion </a:t>
              </a:r>
              <a:endParaRPr lang="en-US" sz="800" dirty="0">
                <a:solidFill>
                  <a:schemeClr val="bg1">
                    <a:lumMod val="50000"/>
                  </a:schemeClr>
                </a:solidFill>
                <a:latin typeface="Consolas"/>
                <a:cs typeface="Consolas"/>
              </a:endParaRPr>
            </a:p>
          </p:txBody>
        </p:sp>
        <p:cxnSp>
          <p:nvCxnSpPr>
            <p:cNvPr id="29" name="Straight Arrow Connector 28"/>
            <p:cNvCxnSpPr>
              <a:stCxn id="11" idx="3"/>
              <a:endCxn id="27" idx="1"/>
            </p:cNvCxnSpPr>
            <p:nvPr/>
          </p:nvCxnSpPr>
          <p:spPr>
            <a:xfrm>
              <a:off x="5413905" y="4641784"/>
              <a:ext cx="536446" cy="0"/>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3"/>
              <a:endCxn id="28" idx="1"/>
            </p:cNvCxnSpPr>
            <p:nvPr/>
          </p:nvCxnSpPr>
          <p:spPr>
            <a:xfrm>
              <a:off x="5413905" y="4641784"/>
              <a:ext cx="536446" cy="312575"/>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6" idx="3"/>
            </p:cNvCxnSpPr>
            <p:nvPr/>
          </p:nvCxnSpPr>
          <p:spPr>
            <a:xfrm>
              <a:off x="7051937" y="4317145"/>
              <a:ext cx="449324" cy="184940"/>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7" idx="3"/>
              <a:endCxn id="12" idx="1"/>
            </p:cNvCxnSpPr>
            <p:nvPr/>
          </p:nvCxnSpPr>
          <p:spPr>
            <a:xfrm flipV="1">
              <a:off x="7051937" y="4641783"/>
              <a:ext cx="449324" cy="1"/>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8" idx="3"/>
            </p:cNvCxnSpPr>
            <p:nvPr/>
          </p:nvCxnSpPr>
          <p:spPr>
            <a:xfrm flipV="1">
              <a:off x="7051937" y="4781483"/>
              <a:ext cx="449324" cy="172876"/>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4" name="Process 33"/>
            <p:cNvSpPr/>
            <p:nvPr/>
          </p:nvSpPr>
          <p:spPr>
            <a:xfrm>
              <a:off x="5175191" y="5453381"/>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5" name="Process 34"/>
            <p:cNvSpPr/>
            <p:nvPr/>
          </p:nvSpPr>
          <p:spPr>
            <a:xfrm>
              <a:off x="4882587" y="5453381"/>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6" name="Process 35"/>
            <p:cNvSpPr/>
            <p:nvPr/>
          </p:nvSpPr>
          <p:spPr>
            <a:xfrm>
              <a:off x="4580140" y="5450126"/>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7" name="Process 36"/>
            <p:cNvSpPr/>
            <p:nvPr/>
          </p:nvSpPr>
          <p:spPr>
            <a:xfrm>
              <a:off x="8091551" y="5450126"/>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8" name="Process 37"/>
            <p:cNvSpPr/>
            <p:nvPr/>
          </p:nvSpPr>
          <p:spPr>
            <a:xfrm>
              <a:off x="7798947" y="5450126"/>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9" name="Process 38"/>
            <p:cNvSpPr/>
            <p:nvPr/>
          </p:nvSpPr>
          <p:spPr>
            <a:xfrm>
              <a:off x="7496500" y="5446871"/>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cxnSp>
          <p:nvCxnSpPr>
            <p:cNvPr id="40" name="Straight Arrow Connector 9"/>
            <p:cNvCxnSpPr>
              <a:endCxn id="36" idx="0"/>
            </p:cNvCxnSpPr>
            <p:nvPr/>
          </p:nvCxnSpPr>
          <p:spPr>
            <a:xfrm flipH="1">
              <a:off x="4697831" y="5286981"/>
              <a:ext cx="302447" cy="163145"/>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1" name="Straight Arrow Connector 9"/>
            <p:cNvCxnSpPr>
              <a:endCxn id="34" idx="0"/>
            </p:cNvCxnSpPr>
            <p:nvPr/>
          </p:nvCxnSpPr>
          <p:spPr>
            <a:xfrm>
              <a:off x="4993765" y="5286981"/>
              <a:ext cx="299117" cy="16640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9"/>
            <p:cNvCxnSpPr>
              <a:endCxn id="39" idx="0"/>
            </p:cNvCxnSpPr>
            <p:nvPr/>
          </p:nvCxnSpPr>
          <p:spPr>
            <a:xfrm flipH="1">
              <a:off x="7614191" y="5286981"/>
              <a:ext cx="307211" cy="15989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3" name="Straight Arrow Connector 9"/>
            <p:cNvCxnSpPr>
              <a:endCxn id="37" idx="0"/>
            </p:cNvCxnSpPr>
            <p:nvPr/>
          </p:nvCxnSpPr>
          <p:spPr>
            <a:xfrm>
              <a:off x="7914889" y="5286981"/>
              <a:ext cx="294353" cy="163145"/>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9"/>
            <p:cNvCxnSpPr>
              <a:stCxn id="6" idx="2"/>
              <a:endCxn id="38" idx="0"/>
            </p:cNvCxnSpPr>
            <p:nvPr/>
          </p:nvCxnSpPr>
          <p:spPr>
            <a:xfrm flipH="1">
              <a:off x="7916638" y="5147838"/>
              <a:ext cx="4762" cy="302288"/>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9"/>
            <p:cNvCxnSpPr>
              <a:stCxn id="38" idx="2"/>
            </p:cNvCxnSpPr>
            <p:nvPr/>
          </p:nvCxnSpPr>
          <p:spPr>
            <a:xfrm>
              <a:off x="7916638" y="5670547"/>
              <a:ext cx="4762" cy="357883"/>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9"/>
            <p:cNvCxnSpPr>
              <a:endCxn id="39" idx="2"/>
            </p:cNvCxnSpPr>
            <p:nvPr/>
          </p:nvCxnSpPr>
          <p:spPr>
            <a:xfrm flipH="1" flipV="1">
              <a:off x="7614191" y="5667292"/>
              <a:ext cx="307211" cy="204826"/>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9"/>
            <p:cNvCxnSpPr>
              <a:stCxn id="37" idx="2"/>
            </p:cNvCxnSpPr>
            <p:nvPr/>
          </p:nvCxnSpPr>
          <p:spPr>
            <a:xfrm flipH="1">
              <a:off x="7914889" y="5670547"/>
              <a:ext cx="294353" cy="201571"/>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8" name="Straight Arrow Connector 9"/>
            <p:cNvCxnSpPr>
              <a:stCxn id="8" idx="2"/>
              <a:endCxn id="35" idx="0"/>
            </p:cNvCxnSpPr>
            <p:nvPr/>
          </p:nvCxnSpPr>
          <p:spPr>
            <a:xfrm flipH="1">
              <a:off x="5000278" y="5147838"/>
              <a:ext cx="4824" cy="305543"/>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9" name="Straight Arrow Connector 9"/>
            <p:cNvCxnSpPr>
              <a:stCxn id="36" idx="2"/>
            </p:cNvCxnSpPr>
            <p:nvPr/>
          </p:nvCxnSpPr>
          <p:spPr>
            <a:xfrm>
              <a:off x="4697831" y="5670547"/>
              <a:ext cx="307271" cy="201571"/>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0" name="Straight Arrow Connector 9"/>
            <p:cNvCxnSpPr>
              <a:stCxn id="34" idx="2"/>
            </p:cNvCxnSpPr>
            <p:nvPr/>
          </p:nvCxnSpPr>
          <p:spPr>
            <a:xfrm flipH="1">
              <a:off x="4993765" y="5673802"/>
              <a:ext cx="299117" cy="198316"/>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pic>
        <p:nvPicPr>
          <p:cNvPr id="2" name="Picture 1" descr="Tony1.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7571" y="1465201"/>
            <a:ext cx="1011312" cy="1330097"/>
          </a:xfrm>
          <a:prstGeom prst="rect">
            <a:avLst/>
          </a:prstGeom>
        </p:spPr>
      </p:pic>
      <p:pic>
        <p:nvPicPr>
          <p:cNvPr id="52" name="Picture 51" descr="Michael.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08955" y="5442395"/>
            <a:ext cx="1070604" cy="1330097"/>
          </a:xfrm>
          <a:prstGeom prst="rect">
            <a:avLst/>
          </a:prstGeom>
        </p:spPr>
      </p:pic>
      <p:pic>
        <p:nvPicPr>
          <p:cNvPr id="53" name="Picture 52" descr="Mario_H.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869" y="5566471"/>
            <a:ext cx="1330095" cy="1081943"/>
          </a:xfrm>
          <a:prstGeom prst="rect">
            <a:avLst/>
          </a:prstGeom>
        </p:spPr>
      </p:pic>
      <p:pic>
        <p:nvPicPr>
          <p:cNvPr id="54" name="Picture 53" descr="Francisco.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46181" y="5758562"/>
            <a:ext cx="1330095" cy="997210"/>
          </a:xfrm>
          <a:prstGeom prst="rect">
            <a:avLst/>
          </a:prstGeom>
        </p:spPr>
      </p:pic>
      <p:pic>
        <p:nvPicPr>
          <p:cNvPr id="55" name="Picture 54" descr="Ryan.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51927" y="4512189"/>
            <a:ext cx="1350267" cy="1143001"/>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90612" y="1062220"/>
            <a:ext cx="3893606" cy="2970581"/>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17319" y="1988950"/>
            <a:ext cx="2180368" cy="2110215"/>
          </a:xfrm>
          <a:prstGeom prst="rect">
            <a:avLst/>
          </a:prstGeom>
        </p:spPr>
      </p:pic>
    </p:spTree>
    <p:extLst>
      <p:ext uri="{BB962C8B-B14F-4D97-AF65-F5344CB8AC3E}">
        <p14:creationId xmlns:p14="http://schemas.microsoft.com/office/powerpoint/2010/main" val="7798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1814</TotalTime>
  <Words>1443</Words>
  <Application>Microsoft Macintosh PowerPoint</Application>
  <PresentationFormat>On-screen Show (4:3)</PresentationFormat>
  <Paragraphs>209</Paragraphs>
  <Slides>28</Slides>
  <Notes>23</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Calibri</vt:lpstr>
      <vt:lpstr>Calibri Light</vt:lpstr>
      <vt:lpstr>ChaletComprime-CologneSixty</vt:lpstr>
      <vt:lpstr>Consolas</vt:lpstr>
      <vt:lpstr>Helvetica Condensed Medium</vt:lpstr>
      <vt:lpstr>Wingdings</vt:lpstr>
      <vt:lpstr>Arial</vt:lpstr>
      <vt:lpstr>Office Theme</vt:lpstr>
      <vt:lpstr>Hydroinformatics and  Cyberinfrastructure:   Innovative Management, Integration, and Visualization for iUTAH's Data Products  and Resources</vt:lpstr>
      <vt:lpstr>Strategic Plan Objectives</vt:lpstr>
      <vt:lpstr>PowerPoint Presentation</vt:lpstr>
      <vt:lpstr>PowerPoint Presentation</vt:lpstr>
      <vt:lpstr>Core Questions</vt:lpstr>
      <vt:lpstr>PowerPoint Presentation</vt:lpstr>
      <vt:lpstr>GAMUT Data Workflow and Software</vt:lpstr>
      <vt:lpstr>Core Questions</vt:lpstr>
      <vt:lpstr>Software for Coupling Environmental Models</vt:lpstr>
      <vt:lpstr>Software for Coupling Environmental Models</vt:lpstr>
      <vt:lpstr>Core Questions</vt:lpstr>
      <vt:lpstr>Visualizing Social Science Survey Results</vt:lpstr>
      <vt:lpstr>Broader Impact</vt:lpstr>
      <vt:lpstr>Data Publication Status</vt:lpstr>
      <vt:lpstr>Broader Impact</vt:lpstr>
      <vt:lpstr>Broader Impact</vt:lpstr>
      <vt:lpstr>Broader Impact</vt:lpstr>
      <vt:lpstr>Broader Impact</vt:lpstr>
      <vt:lpstr>Summary of Accomplishments</vt:lpstr>
      <vt:lpstr>Summary of Accomplishments</vt:lpstr>
      <vt:lpstr>Questions?</vt:lpstr>
      <vt:lpstr>Plans for Year 4</vt:lpstr>
      <vt:lpstr>PowerPoint Presentation</vt:lpstr>
      <vt:lpstr>Project Milestones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Horsburgh</dc:creator>
  <cp:lastModifiedBy>Jeff Horsburgh</cp:lastModifiedBy>
  <cp:revision>26</cp:revision>
  <dcterms:created xsi:type="dcterms:W3CDTF">2016-03-02T23:31:58Z</dcterms:created>
  <dcterms:modified xsi:type="dcterms:W3CDTF">2016-03-07T13:46:29Z</dcterms:modified>
</cp:coreProperties>
</file>