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78" r:id="rId3"/>
    <p:sldId id="279" r:id="rId4"/>
    <p:sldId id="257" r:id="rId5"/>
    <p:sldId id="268" r:id="rId6"/>
    <p:sldId id="280" r:id="rId7"/>
    <p:sldId id="258" r:id="rId8"/>
    <p:sldId id="259" r:id="rId9"/>
    <p:sldId id="285" r:id="rId10"/>
    <p:sldId id="263" r:id="rId11"/>
    <p:sldId id="281" r:id="rId12"/>
    <p:sldId id="282" r:id="rId13"/>
    <p:sldId id="260" r:id="rId14"/>
    <p:sldId id="262" r:id="rId15"/>
    <p:sldId id="261" r:id="rId16"/>
    <p:sldId id="267" r:id="rId17"/>
    <p:sldId id="284" r:id="rId18"/>
    <p:sldId id="270" r:id="rId19"/>
    <p:sldId id="273" r:id="rId20"/>
    <p:sldId id="277"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CFE74E3-213A-5441-B83C-4242908AEE82}">
          <p14:sldIdLst>
            <p14:sldId id="256"/>
            <p14:sldId id="278"/>
            <p14:sldId id="279"/>
            <p14:sldId id="257"/>
            <p14:sldId id="268"/>
            <p14:sldId id="280"/>
            <p14:sldId id="258"/>
            <p14:sldId id="259"/>
            <p14:sldId id="285"/>
            <p14:sldId id="263"/>
            <p14:sldId id="281"/>
            <p14:sldId id="282"/>
            <p14:sldId id="260"/>
            <p14:sldId id="262"/>
            <p14:sldId id="261"/>
            <p14:sldId id="267"/>
            <p14:sldId id="284"/>
            <p14:sldId id="270"/>
            <p14:sldId id="273"/>
            <p14:sldId id="27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146" d="100"/>
          <a:sy n="146" d="100"/>
        </p:scale>
        <p:origin x="-120" y="-216"/>
      </p:cViewPr>
      <p:guideLst>
        <p:guide orient="horz" pos="2160"/>
        <p:guide pos="2880"/>
      </p:guideLst>
    </p:cSldViewPr>
  </p:slideViewPr>
  <p:notesTextViewPr>
    <p:cViewPr>
      <p:scale>
        <a:sx n="100" d="100"/>
        <a:sy n="100" d="100"/>
      </p:scale>
      <p:origin x="0" y="0"/>
    </p:cViewPr>
  </p:notesTextViewPr>
  <p:sorterViewPr>
    <p:cViewPr>
      <p:scale>
        <a:sx n="115" d="100"/>
        <a:sy n="115"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95BC5F-6A7D-D44B-8A75-4D2877002A8D}" type="datetimeFigureOut">
              <a:rPr lang="en-US" smtClean="0"/>
              <a:t>6/29/15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8810E4-465F-7E4A-A288-E661C28B45AE}" type="slidenum">
              <a:rPr lang="en-US" smtClean="0"/>
              <a:t>‹#›</a:t>
            </a:fld>
            <a:endParaRPr lang="en-US"/>
          </a:p>
        </p:txBody>
      </p:sp>
    </p:spTree>
    <p:extLst>
      <p:ext uri="{BB962C8B-B14F-4D97-AF65-F5344CB8AC3E}">
        <p14:creationId xmlns:p14="http://schemas.microsoft.com/office/powerpoint/2010/main" val="31818158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figure show the overall data workflow that we’ve designed and deployed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Management of the GAMUT data is centralized at Utah State University, where the data from all of the remote sites are aggregated, loaded into operational databases, and shared on the Internet via a suite of web applications. Each of the components is described in more</a:t>
            </a:r>
            <a:r>
              <a:rPr lang="en-US" sz="1200" kern="1200" baseline="0" dirty="0" smtClean="0">
                <a:solidFill>
                  <a:schemeClr val="tx1"/>
                </a:solidFill>
                <a:effectLst/>
                <a:latin typeface="+mn-lt"/>
                <a:ea typeface="+mn-ea"/>
                <a:cs typeface="+mn-cs"/>
              </a:rPr>
              <a:t> detail</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SERVERS: workflow is spread across three virtual servers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sz="1200" kern="1200" baseline="0" dirty="0" smtClean="0">
                <a:solidFill>
                  <a:schemeClr val="tx1"/>
                </a:solidFill>
                <a:effectLst/>
                <a:latin typeface="+mn-lt"/>
                <a:ea typeface="+mn-ea"/>
                <a:cs typeface="+mn-cs"/>
              </a:rPr>
              <a:t>R</a:t>
            </a:r>
            <a:r>
              <a:rPr lang="en-US" sz="1200" kern="1200" dirty="0" smtClean="0">
                <a:solidFill>
                  <a:schemeClr val="tx1"/>
                </a:solidFill>
                <a:effectLst/>
                <a:latin typeface="+mn-lt"/>
                <a:ea typeface="+mn-ea"/>
                <a:cs typeface="+mn-cs"/>
              </a:rPr>
              <a:t>uns Campbell Scientific’s </a:t>
            </a:r>
            <a:r>
              <a:rPr lang="en-US" sz="1200" kern="1200" dirty="0" err="1" smtClean="0">
                <a:solidFill>
                  <a:schemeClr val="tx1"/>
                </a:solidFill>
                <a:effectLst/>
                <a:latin typeface="+mn-lt"/>
                <a:ea typeface="+mn-ea"/>
                <a:cs typeface="+mn-cs"/>
              </a:rPr>
              <a:t>Loggernet</a:t>
            </a:r>
            <a:r>
              <a:rPr lang="en-US" sz="1200" kern="1200" dirty="0" smtClean="0">
                <a:solidFill>
                  <a:schemeClr val="tx1"/>
                </a:solidFill>
                <a:effectLst/>
                <a:latin typeface="+mn-lt"/>
                <a:ea typeface="+mn-ea"/>
                <a:cs typeface="+mn-cs"/>
              </a:rPr>
              <a:t> software and manages communication with and download of data from each monitoring site.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Runs Microsoft SQL Server and hosts the operational databases into which the data are loaded.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Hosts web applications for sharing the iUTAH data on the Internet.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Although all of these software programs could be run on a single server, we have chosen to separate them into 3 separate virtual machines for security purposes. The </a:t>
            </a:r>
            <a:r>
              <a:rPr lang="en-US" sz="1200" kern="1200" dirty="0" err="1" smtClean="0">
                <a:solidFill>
                  <a:schemeClr val="tx1"/>
                </a:solidFill>
                <a:effectLst/>
                <a:latin typeface="+mn-lt"/>
                <a:ea typeface="+mn-ea"/>
                <a:cs typeface="+mn-cs"/>
              </a:rPr>
              <a:t>Loggernet</a:t>
            </a:r>
            <a:r>
              <a:rPr lang="en-US" sz="1200" kern="1200" dirty="0" smtClean="0">
                <a:solidFill>
                  <a:schemeClr val="tx1"/>
                </a:solidFill>
                <a:effectLst/>
                <a:latin typeface="+mn-lt"/>
                <a:ea typeface="+mn-ea"/>
                <a:cs typeface="+mn-cs"/>
              </a:rPr>
              <a:t> and database servers can be protected behind firewalls with very little external exposure to the Internet, whereas the web server provides unrestricted access to the data via web application interfaces.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Include</a:t>
            </a:r>
            <a:r>
              <a:rPr lang="en-US" sz="1200" kern="1200" baseline="0" dirty="0" smtClean="0">
                <a:solidFill>
                  <a:schemeClr val="tx1"/>
                </a:solidFill>
                <a:effectLst/>
                <a:latin typeface="+mn-lt"/>
                <a:ea typeface="+mn-ea"/>
                <a:cs typeface="+mn-cs"/>
              </a:rPr>
              <a:t> backups as a separate slide or just discuss here?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7C92758-6148-3E49-84E2-7E02A644A4D0}" type="slidenum">
              <a:rPr lang="en-US" smtClean="0"/>
              <a:t>6</a:t>
            </a:fld>
            <a:endParaRPr lang="en-US"/>
          </a:p>
        </p:txBody>
      </p:sp>
    </p:spTree>
    <p:extLst>
      <p:ext uri="{BB962C8B-B14F-4D97-AF65-F5344CB8AC3E}">
        <p14:creationId xmlns:p14="http://schemas.microsoft.com/office/powerpoint/2010/main" val="621310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using open</a:t>
            </a:r>
            <a:r>
              <a:rPr lang="en-US" baseline="0" dirty="0" smtClean="0"/>
              <a:t> source repositories for all of our development. </a:t>
            </a:r>
          </a:p>
          <a:p>
            <a:r>
              <a:rPr lang="en-US" baseline="0" dirty="0" smtClean="0"/>
              <a:t>This is an important practice because others might want to implement these tools, or contribute or collaborate with us.</a:t>
            </a:r>
            <a:endParaRPr lang="en-US" dirty="0"/>
          </a:p>
        </p:txBody>
      </p:sp>
      <p:sp>
        <p:nvSpPr>
          <p:cNvPr id="4" name="Slide Number Placeholder 3"/>
          <p:cNvSpPr>
            <a:spLocks noGrp="1"/>
          </p:cNvSpPr>
          <p:nvPr>
            <p:ph type="sldNum" sz="quarter" idx="10"/>
          </p:nvPr>
        </p:nvSpPr>
        <p:spPr/>
        <p:txBody>
          <a:bodyPr/>
          <a:lstStyle/>
          <a:p>
            <a:fld id="{4ECC665A-08F7-0A45-962E-BCEC35CAEA3D}" type="slidenum">
              <a:rPr lang="en-US" smtClean="0"/>
              <a:t>18</a:t>
            </a:fld>
            <a:endParaRPr lang="en-US"/>
          </a:p>
        </p:txBody>
      </p:sp>
    </p:spTree>
    <p:extLst>
      <p:ext uri="{BB962C8B-B14F-4D97-AF65-F5344CB8AC3E}">
        <p14:creationId xmlns:p14="http://schemas.microsoft.com/office/powerpoint/2010/main" val="3350752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01754F-FE84-0742-9CA6-2A4B724A8380}" type="datetimeFigureOut">
              <a:rPr lang="en-US" smtClean="0"/>
              <a:t>6/29/15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1A6A25-C34D-E84C-9518-AAB6DD23C31E}" type="slidenum">
              <a:rPr lang="en-US" smtClean="0"/>
              <a:t>‹#›</a:t>
            </a:fld>
            <a:endParaRPr lang="en-US"/>
          </a:p>
        </p:txBody>
      </p:sp>
    </p:spTree>
    <p:extLst>
      <p:ext uri="{BB962C8B-B14F-4D97-AF65-F5344CB8AC3E}">
        <p14:creationId xmlns:p14="http://schemas.microsoft.com/office/powerpoint/2010/main" val="68225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01754F-FE84-0742-9CA6-2A4B724A8380}" type="datetimeFigureOut">
              <a:rPr lang="en-US" smtClean="0"/>
              <a:t>6/29/15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1A6A25-C34D-E84C-9518-AAB6DD23C31E}" type="slidenum">
              <a:rPr lang="en-US" smtClean="0"/>
              <a:t>‹#›</a:t>
            </a:fld>
            <a:endParaRPr lang="en-US"/>
          </a:p>
        </p:txBody>
      </p:sp>
    </p:spTree>
    <p:extLst>
      <p:ext uri="{BB962C8B-B14F-4D97-AF65-F5344CB8AC3E}">
        <p14:creationId xmlns:p14="http://schemas.microsoft.com/office/powerpoint/2010/main" val="983480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01754F-FE84-0742-9CA6-2A4B724A8380}" type="datetimeFigureOut">
              <a:rPr lang="en-US" smtClean="0"/>
              <a:t>6/29/15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1A6A25-C34D-E84C-9518-AAB6DD23C31E}" type="slidenum">
              <a:rPr lang="en-US" smtClean="0"/>
              <a:t>‹#›</a:t>
            </a:fld>
            <a:endParaRPr lang="en-US"/>
          </a:p>
        </p:txBody>
      </p:sp>
    </p:spTree>
    <p:extLst>
      <p:ext uri="{BB962C8B-B14F-4D97-AF65-F5344CB8AC3E}">
        <p14:creationId xmlns:p14="http://schemas.microsoft.com/office/powerpoint/2010/main" val="1143762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01754F-FE84-0742-9CA6-2A4B724A8380}" type="datetimeFigureOut">
              <a:rPr lang="en-US" smtClean="0"/>
              <a:t>6/29/15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1A6A25-C34D-E84C-9518-AAB6DD23C31E}" type="slidenum">
              <a:rPr lang="en-US" smtClean="0"/>
              <a:t>‹#›</a:t>
            </a:fld>
            <a:endParaRPr lang="en-US"/>
          </a:p>
        </p:txBody>
      </p:sp>
    </p:spTree>
    <p:extLst>
      <p:ext uri="{BB962C8B-B14F-4D97-AF65-F5344CB8AC3E}">
        <p14:creationId xmlns:p14="http://schemas.microsoft.com/office/powerpoint/2010/main" val="4064795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01754F-FE84-0742-9CA6-2A4B724A8380}" type="datetimeFigureOut">
              <a:rPr lang="en-US" smtClean="0"/>
              <a:t>6/29/15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1A6A25-C34D-E84C-9518-AAB6DD23C31E}" type="slidenum">
              <a:rPr lang="en-US" smtClean="0"/>
              <a:t>‹#›</a:t>
            </a:fld>
            <a:endParaRPr lang="en-US"/>
          </a:p>
        </p:txBody>
      </p:sp>
    </p:spTree>
    <p:extLst>
      <p:ext uri="{BB962C8B-B14F-4D97-AF65-F5344CB8AC3E}">
        <p14:creationId xmlns:p14="http://schemas.microsoft.com/office/powerpoint/2010/main" val="3093322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01754F-FE84-0742-9CA6-2A4B724A8380}" type="datetimeFigureOut">
              <a:rPr lang="en-US" smtClean="0"/>
              <a:t>6/29/15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1A6A25-C34D-E84C-9518-AAB6DD23C31E}" type="slidenum">
              <a:rPr lang="en-US" smtClean="0"/>
              <a:t>‹#›</a:t>
            </a:fld>
            <a:endParaRPr lang="en-US"/>
          </a:p>
        </p:txBody>
      </p:sp>
    </p:spTree>
    <p:extLst>
      <p:ext uri="{BB962C8B-B14F-4D97-AF65-F5344CB8AC3E}">
        <p14:creationId xmlns:p14="http://schemas.microsoft.com/office/powerpoint/2010/main" val="3117746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01754F-FE84-0742-9CA6-2A4B724A8380}" type="datetimeFigureOut">
              <a:rPr lang="en-US" smtClean="0"/>
              <a:t>6/29/15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1A6A25-C34D-E84C-9518-AAB6DD23C31E}" type="slidenum">
              <a:rPr lang="en-US" smtClean="0"/>
              <a:t>‹#›</a:t>
            </a:fld>
            <a:endParaRPr lang="en-US"/>
          </a:p>
        </p:txBody>
      </p:sp>
    </p:spTree>
    <p:extLst>
      <p:ext uri="{BB962C8B-B14F-4D97-AF65-F5344CB8AC3E}">
        <p14:creationId xmlns:p14="http://schemas.microsoft.com/office/powerpoint/2010/main" val="763248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01754F-FE84-0742-9CA6-2A4B724A8380}" type="datetimeFigureOut">
              <a:rPr lang="en-US" smtClean="0"/>
              <a:t>6/29/15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1A6A25-C34D-E84C-9518-AAB6DD23C31E}" type="slidenum">
              <a:rPr lang="en-US" smtClean="0"/>
              <a:t>‹#›</a:t>
            </a:fld>
            <a:endParaRPr lang="en-US"/>
          </a:p>
        </p:txBody>
      </p:sp>
    </p:spTree>
    <p:extLst>
      <p:ext uri="{BB962C8B-B14F-4D97-AF65-F5344CB8AC3E}">
        <p14:creationId xmlns:p14="http://schemas.microsoft.com/office/powerpoint/2010/main" val="2155812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01754F-FE84-0742-9CA6-2A4B724A8380}" type="datetimeFigureOut">
              <a:rPr lang="en-US" smtClean="0"/>
              <a:t>6/29/15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1A6A25-C34D-E84C-9518-AAB6DD23C31E}" type="slidenum">
              <a:rPr lang="en-US" smtClean="0"/>
              <a:t>‹#›</a:t>
            </a:fld>
            <a:endParaRPr lang="en-US"/>
          </a:p>
        </p:txBody>
      </p:sp>
    </p:spTree>
    <p:extLst>
      <p:ext uri="{BB962C8B-B14F-4D97-AF65-F5344CB8AC3E}">
        <p14:creationId xmlns:p14="http://schemas.microsoft.com/office/powerpoint/2010/main" val="308198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01754F-FE84-0742-9CA6-2A4B724A8380}" type="datetimeFigureOut">
              <a:rPr lang="en-US" smtClean="0"/>
              <a:t>6/29/15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1A6A25-C34D-E84C-9518-AAB6DD23C31E}" type="slidenum">
              <a:rPr lang="en-US" smtClean="0"/>
              <a:t>‹#›</a:t>
            </a:fld>
            <a:endParaRPr lang="en-US"/>
          </a:p>
        </p:txBody>
      </p:sp>
    </p:spTree>
    <p:extLst>
      <p:ext uri="{BB962C8B-B14F-4D97-AF65-F5344CB8AC3E}">
        <p14:creationId xmlns:p14="http://schemas.microsoft.com/office/powerpoint/2010/main" val="2258963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01754F-FE84-0742-9CA6-2A4B724A8380}" type="datetimeFigureOut">
              <a:rPr lang="en-US" smtClean="0"/>
              <a:t>6/29/15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1A6A25-C34D-E84C-9518-AAB6DD23C31E}" type="slidenum">
              <a:rPr lang="en-US" smtClean="0"/>
              <a:t>‹#›</a:t>
            </a:fld>
            <a:endParaRPr lang="en-US"/>
          </a:p>
        </p:txBody>
      </p:sp>
    </p:spTree>
    <p:extLst>
      <p:ext uri="{BB962C8B-B14F-4D97-AF65-F5344CB8AC3E}">
        <p14:creationId xmlns:p14="http://schemas.microsoft.com/office/powerpoint/2010/main" val="21458112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01754F-FE84-0742-9CA6-2A4B724A8380}" type="datetimeFigureOut">
              <a:rPr lang="en-US" smtClean="0"/>
              <a:t>6/29/15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1A6A25-C34D-E84C-9518-AAB6DD23C31E}" type="slidenum">
              <a:rPr lang="en-US" smtClean="0"/>
              <a:t>‹#›</a:t>
            </a:fld>
            <a:endParaRPr lang="en-US"/>
          </a:p>
        </p:txBody>
      </p:sp>
    </p:spTree>
    <p:extLst>
      <p:ext uri="{BB962C8B-B14F-4D97-AF65-F5344CB8AC3E}">
        <p14:creationId xmlns:p14="http://schemas.microsoft.com/office/powerpoint/2010/main" val="3595002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hyperlink" Target="http://data.iutahepscor.org/survey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hyperlink" Target="https://github.com/UCHIC/WEBTSA" TargetMode="External"/><Relationship Id="rId4" Type="http://schemas.openxmlformats.org/officeDocument/2006/relationships/hyperlink" Target="https://github.com/ODM2/ODM2StreamingDataLoader" TargetMode="External"/><Relationship Id="rId5" Type="http://schemas.openxmlformats.org/officeDocument/2006/relationships/hyperlink" Target="https://github.com/UCHIC/ODMToolsPython" TargetMode="External"/><Relationship Id="rId6" Type="http://schemas.openxmlformats.org/officeDocument/2006/relationships/hyperlink" Target="https://github.com/UCHIC/ODM2Sensor" TargetMode="External"/><Relationship Id="rId7" Type="http://schemas.openxmlformats.org/officeDocument/2006/relationships/hyperlink" Target="https://github.com/UCHIC/iUtahUtilities" TargetMode="External"/><Relationship Id="rId8" Type="http://schemas.openxmlformats.org/officeDocument/2006/relationships/hyperlink" Target="https://github.com/UCHIC/SurveyDataViewer" TargetMode="External"/><Relationship Id="rId9" Type="http://schemas.openxmlformats.org/officeDocument/2006/relationships/hyperlink" Target="https://github.com/UCHIC/iUTAHData" TargetMode="External"/><Relationship Id="rId10" Type="http://schemas.openxmlformats.org/officeDocument/2006/relationships/image" Target="../media/image29.png"/><Relationship Id="rId11"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tif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62217"/>
            <a:ext cx="7772400" cy="2138234"/>
          </a:xfrm>
        </p:spPr>
        <p:txBody>
          <a:bodyPr>
            <a:normAutofit/>
          </a:bodyPr>
          <a:lstStyle/>
          <a:p>
            <a:r>
              <a:rPr lang="en-US" sz="6000" dirty="0" smtClean="0"/>
              <a:t>Cyberinfrastructure:</a:t>
            </a:r>
            <a:br>
              <a:rPr lang="en-US" sz="6000" dirty="0" smtClean="0"/>
            </a:br>
            <a:r>
              <a:rPr lang="en-US" sz="6000" dirty="0" smtClean="0"/>
              <a:t>Year 3</a:t>
            </a:r>
            <a:endParaRPr lang="en-US" sz="6000" dirty="0"/>
          </a:p>
        </p:txBody>
      </p:sp>
      <p:sp>
        <p:nvSpPr>
          <p:cNvPr id="3" name="Subtitle 2"/>
          <p:cNvSpPr>
            <a:spLocks noGrp="1"/>
          </p:cNvSpPr>
          <p:nvPr>
            <p:ph type="subTitle" idx="1"/>
          </p:nvPr>
        </p:nvSpPr>
        <p:spPr>
          <a:xfrm>
            <a:off x="1371600" y="3886199"/>
            <a:ext cx="6400800" cy="2601097"/>
          </a:xfrm>
        </p:spPr>
        <p:txBody>
          <a:bodyPr>
            <a:normAutofit fontScale="70000" lnSpcReduction="20000"/>
          </a:bodyPr>
          <a:lstStyle/>
          <a:p>
            <a:r>
              <a:rPr lang="en-US" sz="5100" dirty="0" smtClean="0"/>
              <a:t>Amber Jones</a:t>
            </a:r>
          </a:p>
          <a:p>
            <a:r>
              <a:rPr lang="en-US" sz="5100" dirty="0" smtClean="0"/>
              <a:t>Jeff Horsburgh, Tony </a:t>
            </a:r>
            <a:r>
              <a:rPr lang="en-US" sz="5100" dirty="0" err="1" smtClean="0"/>
              <a:t>Castronova</a:t>
            </a:r>
            <a:r>
              <a:rPr lang="en-US" sz="5100" dirty="0" smtClean="0"/>
              <a:t> and the rest of the CI Team</a:t>
            </a:r>
          </a:p>
          <a:p>
            <a:endParaRPr lang="en-US" dirty="0" smtClean="0"/>
          </a:p>
          <a:p>
            <a:r>
              <a:rPr lang="en-US" sz="1900" dirty="0" smtClean="0"/>
              <a:t>iUTAH External Advisory Board Meeting</a:t>
            </a:r>
          </a:p>
          <a:p>
            <a:r>
              <a:rPr lang="en-US" sz="1900" dirty="0" smtClean="0"/>
              <a:t>July 16, 2015</a:t>
            </a:r>
            <a:endParaRPr lang="en-US" sz="1900" dirty="0"/>
          </a:p>
        </p:txBody>
      </p:sp>
    </p:spTree>
    <p:extLst>
      <p:ext uri="{BB962C8B-B14F-4D97-AF65-F5344CB8AC3E}">
        <p14:creationId xmlns:p14="http://schemas.microsoft.com/office/powerpoint/2010/main" val="1176299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Visualizing Social Science Survey Results</a:t>
            </a:r>
            <a:br>
              <a:rPr lang="en-US" sz="4000" dirty="0" smtClean="0"/>
            </a:br>
            <a:r>
              <a:rPr lang="en-US" sz="2700" dirty="0" smtClean="0">
                <a:hlinkClick r:id="rId2"/>
              </a:rPr>
              <a:t>http://data.iutahepscor.org/surveys/</a:t>
            </a:r>
            <a:r>
              <a:rPr lang="en-US" sz="2700" dirty="0" smtClean="0"/>
              <a:t> </a:t>
            </a:r>
            <a:endParaRPr lang="en-US" dirty="0"/>
          </a:p>
        </p:txBody>
      </p:sp>
      <p:sp>
        <p:nvSpPr>
          <p:cNvPr id="3" name="Content Placeholder 2"/>
          <p:cNvSpPr>
            <a:spLocks noGrp="1"/>
          </p:cNvSpPr>
          <p:nvPr>
            <p:ph idx="1"/>
          </p:nvPr>
        </p:nvSpPr>
        <p:spPr>
          <a:xfrm>
            <a:off x="295190" y="1600200"/>
            <a:ext cx="3494216" cy="4694881"/>
          </a:xfrm>
        </p:spPr>
        <p:txBody>
          <a:bodyPr/>
          <a:lstStyle/>
          <a:p>
            <a:r>
              <a:rPr lang="en-US" dirty="0" smtClean="0"/>
              <a:t>Visualization of public intercept survey results</a:t>
            </a:r>
          </a:p>
          <a:p>
            <a:r>
              <a:rPr lang="en-US" dirty="0" smtClean="0"/>
              <a:t>Generic and reusable survey template</a:t>
            </a:r>
          </a:p>
          <a:p>
            <a:r>
              <a:rPr lang="en-US" dirty="0" smtClean="0"/>
              <a:t>Open source code </a:t>
            </a:r>
            <a:endParaRPr lang="en-US" dirty="0"/>
          </a:p>
        </p:txBody>
      </p:sp>
      <p:pic>
        <p:nvPicPr>
          <p:cNvPr id="5" name="Picture 4"/>
          <p:cNvPicPr>
            <a:picLocks noChangeAspect="1"/>
          </p:cNvPicPr>
          <p:nvPr/>
        </p:nvPicPr>
        <p:blipFill>
          <a:blip r:embed="rId3"/>
          <a:stretch>
            <a:fillRect/>
          </a:stretch>
        </p:blipFill>
        <p:spPr>
          <a:xfrm>
            <a:off x="3850995" y="1600200"/>
            <a:ext cx="4835805" cy="4353010"/>
          </a:xfrm>
          <a:prstGeom prst="rect">
            <a:avLst/>
          </a:prstGeom>
          <a:ln>
            <a:solidFill>
              <a:schemeClr val="tx1"/>
            </a:solidFill>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6890952" y="4832865"/>
            <a:ext cx="2148392" cy="1929026"/>
          </a:xfrm>
          <a:prstGeom prst="rect">
            <a:avLst/>
          </a:prstGeom>
          <a:ln>
            <a:solidFill>
              <a:schemeClr val="tx1"/>
            </a:solidFill>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3246162" y="4736757"/>
            <a:ext cx="2251569" cy="2025134"/>
          </a:xfrm>
          <a:prstGeom prst="rect">
            <a:avLst/>
          </a:prstGeom>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9472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7286400" y="4155176"/>
            <a:ext cx="1269999" cy="982079"/>
          </a:xfrm>
          <a:prstGeom prst="rect">
            <a:avLst/>
          </a:prstGeom>
        </p:spPr>
        <p:style>
          <a:lnRef idx="1">
            <a:schemeClr val="accent6"/>
          </a:lnRef>
          <a:fillRef idx="3">
            <a:schemeClr val="accent6"/>
          </a:fillRef>
          <a:effectRef idx="2">
            <a:schemeClr val="accent6"/>
          </a:effectRef>
          <a:fontRef idx="minor">
            <a:schemeClr val="lt1"/>
          </a:fontRef>
        </p:style>
        <p:txBody>
          <a:bodyPr rtlCol="0" anchor="t"/>
          <a:lstStyle/>
          <a:p>
            <a:pPr>
              <a:lnSpc>
                <a:spcPct val="50000"/>
              </a:lnSpc>
            </a:pPr>
            <a:r>
              <a:rPr lang="en-US" sz="1050" dirty="0" smtClean="0">
                <a:solidFill>
                  <a:srgbClr val="000000"/>
                </a:solidFill>
              </a:rPr>
              <a:t>Wrapper API</a:t>
            </a:r>
            <a:endParaRPr lang="en-US" sz="1050" dirty="0">
              <a:solidFill>
                <a:srgbClr val="000000"/>
              </a:solidFill>
            </a:endParaRPr>
          </a:p>
        </p:txBody>
      </p:sp>
      <p:sp>
        <p:nvSpPr>
          <p:cNvPr id="46" name="Rectangle 45"/>
          <p:cNvSpPr/>
          <p:nvPr/>
        </p:nvSpPr>
        <p:spPr>
          <a:xfrm>
            <a:off x="5950355" y="5526810"/>
            <a:ext cx="1269999" cy="982079"/>
          </a:xfrm>
          <a:prstGeom prst="rect">
            <a:avLst/>
          </a:prstGeom>
        </p:spPr>
        <p:style>
          <a:lnRef idx="1">
            <a:schemeClr val="accent6"/>
          </a:lnRef>
          <a:fillRef idx="3">
            <a:schemeClr val="accent6"/>
          </a:fillRef>
          <a:effectRef idx="2">
            <a:schemeClr val="accent6"/>
          </a:effectRef>
          <a:fontRef idx="minor">
            <a:schemeClr val="lt1"/>
          </a:fontRef>
        </p:style>
        <p:txBody>
          <a:bodyPr rtlCol="0" anchor="t"/>
          <a:lstStyle/>
          <a:p>
            <a:pPr>
              <a:lnSpc>
                <a:spcPct val="50000"/>
              </a:lnSpc>
            </a:pPr>
            <a:r>
              <a:rPr lang="en-US" sz="1050" dirty="0" smtClean="0">
                <a:solidFill>
                  <a:srgbClr val="000000"/>
                </a:solidFill>
              </a:rPr>
              <a:t>Wrapper API</a:t>
            </a:r>
            <a:endParaRPr lang="en-US" sz="1050" dirty="0">
              <a:solidFill>
                <a:srgbClr val="000000"/>
              </a:solidFill>
            </a:endParaRPr>
          </a:p>
        </p:txBody>
      </p:sp>
      <p:sp>
        <p:nvSpPr>
          <p:cNvPr id="44" name="Rectangle 43"/>
          <p:cNvSpPr/>
          <p:nvPr/>
        </p:nvSpPr>
        <p:spPr>
          <a:xfrm>
            <a:off x="4370102" y="4155176"/>
            <a:ext cx="1269999" cy="982079"/>
          </a:xfrm>
          <a:prstGeom prst="rect">
            <a:avLst/>
          </a:prstGeom>
        </p:spPr>
        <p:style>
          <a:lnRef idx="1">
            <a:schemeClr val="accent6"/>
          </a:lnRef>
          <a:fillRef idx="3">
            <a:schemeClr val="accent6"/>
          </a:fillRef>
          <a:effectRef idx="2">
            <a:schemeClr val="accent6"/>
          </a:effectRef>
          <a:fontRef idx="minor">
            <a:schemeClr val="lt1"/>
          </a:fontRef>
        </p:style>
        <p:txBody>
          <a:bodyPr rtlCol="0" anchor="t" anchorCtr="0"/>
          <a:lstStyle/>
          <a:p>
            <a:pPr>
              <a:lnSpc>
                <a:spcPct val="50000"/>
              </a:lnSpc>
            </a:pPr>
            <a:r>
              <a:rPr lang="en-US" sz="1050" dirty="0" smtClean="0">
                <a:solidFill>
                  <a:schemeClr val="tx1"/>
                </a:solidFill>
              </a:rPr>
              <a:t>Wrapper API</a:t>
            </a:r>
            <a:endParaRPr lang="en-US" sz="1050" dirty="0">
              <a:solidFill>
                <a:schemeClr val="tx1"/>
              </a:solidFill>
            </a:endParaRPr>
          </a:p>
        </p:txBody>
      </p:sp>
      <p:sp>
        <p:nvSpPr>
          <p:cNvPr id="2" name="Title 1"/>
          <p:cNvSpPr>
            <a:spLocks noGrp="1"/>
          </p:cNvSpPr>
          <p:nvPr>
            <p:ph type="ctrTitle"/>
          </p:nvPr>
        </p:nvSpPr>
        <p:spPr/>
        <p:txBody>
          <a:bodyPr/>
          <a:lstStyle/>
          <a:p>
            <a:r>
              <a:rPr lang="en-US" dirty="0" smtClean="0"/>
              <a:t>		</a:t>
            </a:r>
            <a:endParaRPr lang="en-US" dirty="0"/>
          </a:p>
        </p:txBody>
      </p:sp>
      <p:sp>
        <p:nvSpPr>
          <p:cNvPr id="7" name="TextBox 6"/>
          <p:cNvSpPr txBox="1"/>
          <p:nvPr/>
        </p:nvSpPr>
        <p:spPr>
          <a:xfrm>
            <a:off x="58615" y="84667"/>
            <a:ext cx="8987693" cy="584776"/>
          </a:xfrm>
          <a:prstGeom prst="rect">
            <a:avLst/>
          </a:prstGeom>
          <a:noFill/>
        </p:spPr>
        <p:txBody>
          <a:bodyPr wrap="square" rtlCol="0">
            <a:spAutoFit/>
          </a:bodyPr>
          <a:lstStyle/>
          <a:p>
            <a:pPr algn="ctr"/>
            <a:r>
              <a:rPr lang="en-US" sz="3200" dirty="0" smtClean="0"/>
              <a:t>Software for Coupling Environmental Models </a:t>
            </a:r>
            <a:endParaRPr lang="en-US" sz="3200" dirty="0"/>
          </a:p>
        </p:txBody>
      </p:sp>
      <p:sp>
        <p:nvSpPr>
          <p:cNvPr id="8" name="TextBox 7"/>
          <p:cNvSpPr txBox="1"/>
          <p:nvPr/>
        </p:nvSpPr>
        <p:spPr>
          <a:xfrm>
            <a:off x="182359" y="1156253"/>
            <a:ext cx="3790462" cy="5047535"/>
          </a:xfrm>
          <a:prstGeom prst="rect">
            <a:avLst/>
          </a:prstGeom>
          <a:noFill/>
        </p:spPr>
        <p:txBody>
          <a:bodyPr wrap="square" rtlCol="0">
            <a:spAutoFit/>
          </a:bodyPr>
          <a:lstStyle/>
          <a:p>
            <a:pPr marL="285750" indent="-285750">
              <a:buFont typeface="Arial"/>
              <a:buChar char="•"/>
            </a:pPr>
            <a:r>
              <a:rPr lang="en-US" sz="1400" dirty="0" smtClean="0"/>
              <a:t>Extend existing coupled modeling architectures to engage a broad audience of modelers</a:t>
            </a:r>
          </a:p>
          <a:p>
            <a:pPr marL="285750" indent="-285750">
              <a:buFont typeface="Arial"/>
              <a:buChar char="•"/>
            </a:pPr>
            <a:endParaRPr lang="en-US" sz="1400" dirty="0" smtClean="0"/>
          </a:p>
          <a:p>
            <a:pPr marL="285750" indent="-285750">
              <a:buFont typeface="Arial"/>
              <a:buChar char="•"/>
            </a:pPr>
            <a:r>
              <a:rPr lang="en-US" sz="1400" dirty="0" smtClean="0"/>
              <a:t>Design software wrappers to facilitate the transfer and ingestion of data between models in a generic manner</a:t>
            </a:r>
          </a:p>
          <a:p>
            <a:pPr marL="285750" indent="-285750">
              <a:buFont typeface="Arial"/>
              <a:buChar char="•"/>
            </a:pPr>
            <a:endParaRPr lang="en-US" sz="1400" dirty="0" smtClean="0"/>
          </a:p>
          <a:p>
            <a:pPr marL="285750" indent="-285750">
              <a:buFont typeface="Arial"/>
              <a:buChar char="•"/>
            </a:pPr>
            <a:r>
              <a:rPr lang="en-US" sz="1400" dirty="0" smtClean="0"/>
              <a:t>Develop code that does not obstruct the functionality of legacy and newly developed software models</a:t>
            </a:r>
          </a:p>
          <a:p>
            <a:pPr marL="285750" indent="-285750">
              <a:buFont typeface="Arial"/>
              <a:buChar char="•"/>
            </a:pPr>
            <a:endParaRPr lang="en-US" sz="1400" dirty="0" smtClean="0"/>
          </a:p>
          <a:p>
            <a:pPr marL="285750" indent="-285750">
              <a:buFont typeface="Arial"/>
              <a:buChar char="•"/>
            </a:pPr>
            <a:r>
              <a:rPr lang="en-US" sz="1400" dirty="0" smtClean="0"/>
              <a:t>Automatic transformation of temporally and  spatially misaligned data between coupled models during simulations</a:t>
            </a:r>
          </a:p>
          <a:p>
            <a:pPr marL="285750" indent="-285750">
              <a:buFont typeface="Arial"/>
              <a:buChar char="•"/>
            </a:pPr>
            <a:endParaRPr lang="en-US" sz="1400" dirty="0" smtClean="0"/>
          </a:p>
          <a:p>
            <a:pPr marL="285750" indent="-285750">
              <a:buFont typeface="Arial"/>
              <a:buChar char="•"/>
            </a:pPr>
            <a:r>
              <a:rPr lang="en-US" sz="1400" dirty="0" smtClean="0"/>
              <a:t>Access to environmental data (e.g. GAMUT) and server-side simulation results (e.g. </a:t>
            </a:r>
            <a:r>
              <a:rPr lang="en-US" sz="1400" dirty="0" err="1" smtClean="0"/>
              <a:t>NetCDF</a:t>
            </a:r>
            <a:r>
              <a:rPr lang="en-US" sz="1400" dirty="0" smtClean="0"/>
              <a:t>)</a:t>
            </a:r>
          </a:p>
          <a:p>
            <a:pPr marL="285750" indent="-285750">
              <a:buFont typeface="Arial"/>
              <a:buChar char="•"/>
            </a:pPr>
            <a:endParaRPr lang="en-US" sz="1400" dirty="0" smtClean="0"/>
          </a:p>
          <a:p>
            <a:pPr marL="285750" indent="-285750">
              <a:buFont typeface="Arial"/>
              <a:buChar char="•"/>
            </a:pPr>
            <a:r>
              <a:rPr lang="en-US" sz="1400" dirty="0" smtClean="0"/>
              <a:t>Maintain platform independent software to appeal to a diverse audience of modelers and models</a:t>
            </a:r>
            <a:endParaRPr lang="en-US" sz="1400" dirty="0"/>
          </a:p>
        </p:txBody>
      </p:sp>
      <p:sp>
        <p:nvSpPr>
          <p:cNvPr id="9" name="Rectangle 8"/>
          <p:cNvSpPr/>
          <p:nvPr/>
        </p:nvSpPr>
        <p:spPr>
          <a:xfrm>
            <a:off x="4252871" y="3562509"/>
            <a:ext cx="4415693" cy="3080563"/>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400" dirty="0" smtClean="0">
                <a:solidFill>
                  <a:schemeClr val="accent1">
                    <a:lumMod val="75000"/>
                  </a:schemeClr>
                </a:solidFill>
              </a:rPr>
              <a:t>Modeling Environment</a:t>
            </a:r>
            <a:endParaRPr lang="en-US" sz="1400" dirty="0">
              <a:solidFill>
                <a:schemeClr val="accent1">
                  <a:lumMod val="75000"/>
                </a:schemeClr>
              </a:solidFill>
            </a:endParaRPr>
          </a:p>
        </p:txBody>
      </p:sp>
      <p:sp>
        <p:nvSpPr>
          <p:cNvPr id="10" name="Rounded Rectangle 9"/>
          <p:cNvSpPr/>
          <p:nvPr/>
        </p:nvSpPr>
        <p:spPr>
          <a:xfrm>
            <a:off x="4573627" y="4306562"/>
            <a:ext cx="840278" cy="649278"/>
          </a:xfrm>
          <a:prstGeom prst="roundRect">
            <a:avLst/>
          </a:prstGeom>
          <a:solidFill>
            <a:schemeClr val="accent3">
              <a:lumMod val="60000"/>
              <a:lumOff val="40000"/>
            </a:scheme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Model1</a:t>
            </a:r>
          </a:p>
        </p:txBody>
      </p:sp>
      <p:sp>
        <p:nvSpPr>
          <p:cNvPr id="11" name="Rounded Rectangle 10"/>
          <p:cNvSpPr/>
          <p:nvPr/>
        </p:nvSpPr>
        <p:spPr>
          <a:xfrm>
            <a:off x="7501261" y="4306561"/>
            <a:ext cx="840278" cy="649278"/>
          </a:xfrm>
          <a:prstGeom prst="roundRect">
            <a:avLst/>
          </a:prstGeom>
          <a:solidFill>
            <a:schemeClr val="accent3">
              <a:lumMod val="60000"/>
              <a:lumOff val="40000"/>
            </a:scheme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solidFill>
                  <a:srgbClr val="000000"/>
                </a:solidFill>
              </a:rPr>
              <a:t>Model2</a:t>
            </a:r>
          </a:p>
        </p:txBody>
      </p:sp>
      <p:sp>
        <p:nvSpPr>
          <p:cNvPr id="12" name="Rounded Rectangle 11"/>
          <p:cNvSpPr/>
          <p:nvPr/>
        </p:nvSpPr>
        <p:spPr>
          <a:xfrm>
            <a:off x="6165216" y="5693211"/>
            <a:ext cx="840278" cy="649278"/>
          </a:xfrm>
          <a:prstGeom prst="roundRect">
            <a:avLst/>
          </a:prstGeom>
          <a:solidFill>
            <a:schemeClr val="accent3">
              <a:lumMod val="60000"/>
              <a:lumOff val="40000"/>
            </a:scheme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solidFill>
                  <a:srgbClr val="000000"/>
                </a:solidFill>
              </a:rPr>
              <a:t>Model3</a:t>
            </a:r>
          </a:p>
        </p:txBody>
      </p:sp>
      <p:cxnSp>
        <p:nvCxnSpPr>
          <p:cNvPr id="13" name="Straight Arrow Connector 12"/>
          <p:cNvCxnSpPr>
            <a:stCxn id="10" idx="3"/>
            <a:endCxn id="48" idx="1"/>
          </p:cNvCxnSpPr>
          <p:nvPr/>
        </p:nvCxnSpPr>
        <p:spPr>
          <a:xfrm flipV="1">
            <a:off x="5413905" y="4306562"/>
            <a:ext cx="536446" cy="324639"/>
          </a:xfrm>
          <a:prstGeom prst="straightConnector1">
            <a:avLst/>
          </a:prstGeom>
          <a:ln w="127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9"/>
          <p:cNvCxnSpPr>
            <a:stCxn id="76" idx="2"/>
            <a:endCxn id="46" idx="1"/>
          </p:cNvCxnSpPr>
          <p:nvPr/>
        </p:nvCxnSpPr>
        <p:spPr>
          <a:xfrm rot="16200000" flipH="1">
            <a:off x="5298001" y="5365495"/>
            <a:ext cx="354631" cy="950077"/>
          </a:xfrm>
          <a:prstGeom prst="bentConnector2">
            <a:avLst/>
          </a:prstGeom>
          <a:ln w="127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1"/>
          <p:cNvCxnSpPr/>
          <p:nvPr/>
        </p:nvCxnSpPr>
        <p:spPr>
          <a:xfrm rot="10800000" flipV="1">
            <a:off x="7220352" y="6017847"/>
            <a:ext cx="701048" cy="2"/>
          </a:xfrm>
          <a:prstGeom prst="bentConnector3">
            <a:avLst>
              <a:gd name="adj1" fmla="val 50000"/>
            </a:avLst>
          </a:prstGeom>
          <a:ln w="127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4252872" y="2683373"/>
            <a:ext cx="4415692" cy="639730"/>
          </a:xfrm>
          <a:prstGeom prst="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D</a:t>
            </a:r>
            <a:r>
              <a:rPr lang="en-US" sz="1600" dirty="0" smtClean="0">
                <a:solidFill>
                  <a:schemeClr val="tx1"/>
                </a:solidFill>
              </a:rPr>
              <a:t>atabase Application Programming Interface</a:t>
            </a:r>
            <a:endParaRPr lang="en-US" sz="1600" dirty="0">
              <a:solidFill>
                <a:schemeClr val="tx1"/>
              </a:solidFill>
            </a:endParaRPr>
          </a:p>
        </p:txBody>
      </p:sp>
      <p:sp>
        <p:nvSpPr>
          <p:cNvPr id="17" name="Magnetic Disk 16"/>
          <p:cNvSpPr/>
          <p:nvPr/>
        </p:nvSpPr>
        <p:spPr>
          <a:xfrm>
            <a:off x="4580140" y="931006"/>
            <a:ext cx="945314" cy="1241267"/>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rPr>
              <a:t>GAMUT</a:t>
            </a:r>
            <a:endParaRPr lang="en-US" sz="1400" dirty="0">
              <a:solidFill>
                <a:srgbClr val="000000"/>
              </a:solidFill>
            </a:endParaRPr>
          </a:p>
        </p:txBody>
      </p:sp>
      <p:sp>
        <p:nvSpPr>
          <p:cNvPr id="18" name="Magnetic Disk 17"/>
          <p:cNvSpPr/>
          <p:nvPr/>
        </p:nvSpPr>
        <p:spPr>
          <a:xfrm>
            <a:off x="7645248" y="931006"/>
            <a:ext cx="945314" cy="1241267"/>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rPr>
              <a:t>National Weather </a:t>
            </a:r>
          </a:p>
          <a:p>
            <a:pPr algn="ctr"/>
            <a:r>
              <a:rPr lang="en-US" sz="1400" dirty="0" smtClean="0">
                <a:solidFill>
                  <a:srgbClr val="000000"/>
                </a:solidFill>
              </a:rPr>
              <a:t>Data</a:t>
            </a:r>
            <a:endParaRPr lang="en-US" sz="1400" dirty="0">
              <a:solidFill>
                <a:srgbClr val="000000"/>
              </a:solidFill>
            </a:endParaRPr>
          </a:p>
        </p:txBody>
      </p:sp>
      <p:cxnSp>
        <p:nvCxnSpPr>
          <p:cNvPr id="19" name="Straight Arrow Connector 23"/>
          <p:cNvCxnSpPr>
            <a:stCxn id="17" idx="4"/>
          </p:cNvCxnSpPr>
          <p:nvPr/>
        </p:nvCxnSpPr>
        <p:spPr>
          <a:xfrm>
            <a:off x="5525454" y="1551640"/>
            <a:ext cx="940920" cy="1131733"/>
          </a:xfrm>
          <a:prstGeom prst="bentConnector2">
            <a:avLst/>
          </a:prstGeom>
          <a:ln w="12700" cmpd="sng">
            <a:solidFill>
              <a:schemeClr val="bg1">
                <a:lumMod val="50000"/>
              </a:schemeClr>
            </a:solidFill>
            <a:prstDash val="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23"/>
          <p:cNvCxnSpPr>
            <a:stCxn id="18" idx="2"/>
          </p:cNvCxnSpPr>
          <p:nvPr/>
        </p:nvCxnSpPr>
        <p:spPr>
          <a:xfrm rot="10800000" flipV="1">
            <a:off x="6737752" y="1551639"/>
            <a:ext cx="907496" cy="1131733"/>
          </a:xfrm>
          <a:prstGeom prst="bentConnector2">
            <a:avLst/>
          </a:prstGeom>
          <a:ln w="12700" cmpd="sng">
            <a:solidFill>
              <a:schemeClr val="bg1">
                <a:lumMod val="50000"/>
              </a:schemeClr>
            </a:solidFill>
            <a:prstDash val="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3"/>
          <p:cNvCxnSpPr>
            <a:endCxn id="44" idx="0"/>
          </p:cNvCxnSpPr>
          <p:nvPr/>
        </p:nvCxnSpPr>
        <p:spPr>
          <a:xfrm rot="10800000" flipV="1">
            <a:off x="5005102" y="3985840"/>
            <a:ext cx="1461272" cy="169335"/>
          </a:xfrm>
          <a:prstGeom prst="bentConnector2">
            <a:avLst/>
          </a:prstGeom>
          <a:ln w="12700" cmpd="sng">
            <a:solidFill>
              <a:schemeClr val="bg1">
                <a:lumMod val="50000"/>
              </a:schemeClr>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3"/>
          <p:cNvCxnSpPr>
            <a:endCxn id="47" idx="0"/>
          </p:cNvCxnSpPr>
          <p:nvPr/>
        </p:nvCxnSpPr>
        <p:spPr>
          <a:xfrm>
            <a:off x="6466374" y="3985841"/>
            <a:ext cx="1455026" cy="169335"/>
          </a:xfrm>
          <a:prstGeom prst="bentConnector2">
            <a:avLst/>
          </a:prstGeom>
          <a:ln w="12700" cmpd="sng">
            <a:solidFill>
              <a:schemeClr val="bg1">
                <a:lumMod val="50000"/>
              </a:schemeClr>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6" idx="2"/>
          </p:cNvCxnSpPr>
          <p:nvPr/>
        </p:nvCxnSpPr>
        <p:spPr>
          <a:xfrm>
            <a:off x="6460718" y="3323103"/>
            <a:ext cx="5657" cy="662737"/>
          </a:xfrm>
          <a:prstGeom prst="straightConnector1">
            <a:avLst/>
          </a:prstGeom>
          <a:ln w="12700" cmpd="sng">
            <a:solidFill>
              <a:schemeClr val="bg1">
                <a:lumMod val="50000"/>
              </a:schemeClr>
            </a:solidFill>
            <a:prstDash val="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181704" y="5137256"/>
            <a:ext cx="184666" cy="369332"/>
          </a:xfrm>
          <a:prstGeom prst="rect">
            <a:avLst/>
          </a:prstGeom>
          <a:noFill/>
        </p:spPr>
        <p:txBody>
          <a:bodyPr wrap="none" rtlCol="0">
            <a:spAutoFit/>
          </a:bodyPr>
          <a:lstStyle/>
          <a:p>
            <a:endParaRPr lang="en-US"/>
          </a:p>
        </p:txBody>
      </p:sp>
      <p:sp>
        <p:nvSpPr>
          <p:cNvPr id="48" name="Process 47"/>
          <p:cNvSpPr/>
          <p:nvPr/>
        </p:nvSpPr>
        <p:spPr>
          <a:xfrm>
            <a:off x="5950351" y="4166863"/>
            <a:ext cx="1101586" cy="279398"/>
          </a:xfrm>
          <a:prstGeom prst="flowChartProcess">
            <a:avLst/>
          </a:prstGeom>
          <a:solidFill>
            <a:schemeClr val="accent3">
              <a:lumMod val="60000"/>
              <a:lumOff val="40000"/>
            </a:schemeClr>
          </a:solidFill>
          <a:ln w="9525" cmpd="sng">
            <a:solidFill>
              <a:srgbClr val="4F6228"/>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800" dirty="0" smtClean="0">
                <a:solidFill>
                  <a:schemeClr val="bg1">
                    <a:lumMod val="50000"/>
                  </a:schemeClr>
                </a:solidFill>
                <a:latin typeface="Consolas"/>
                <a:cs typeface="Consolas"/>
              </a:rPr>
              <a:t>spatial transformation</a:t>
            </a:r>
            <a:endParaRPr lang="en-US" sz="800" dirty="0">
              <a:solidFill>
                <a:schemeClr val="bg1">
                  <a:lumMod val="50000"/>
                </a:schemeClr>
              </a:solidFill>
              <a:latin typeface="Consolas"/>
              <a:cs typeface="Consolas"/>
            </a:endParaRPr>
          </a:p>
        </p:txBody>
      </p:sp>
      <p:sp>
        <p:nvSpPr>
          <p:cNvPr id="49" name="Process 48"/>
          <p:cNvSpPr/>
          <p:nvPr/>
        </p:nvSpPr>
        <p:spPr>
          <a:xfrm>
            <a:off x="5950351" y="4491502"/>
            <a:ext cx="1101586" cy="279398"/>
          </a:xfrm>
          <a:prstGeom prst="flowChartProcess">
            <a:avLst/>
          </a:prstGeom>
          <a:solidFill>
            <a:schemeClr val="accent3">
              <a:lumMod val="60000"/>
              <a:lumOff val="40000"/>
            </a:schemeClr>
          </a:solidFill>
          <a:ln w="9525" cmpd="sng">
            <a:solidFill>
              <a:srgbClr val="4F6228"/>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800" dirty="0" smtClean="0">
                <a:solidFill>
                  <a:schemeClr val="bg1">
                    <a:lumMod val="50000"/>
                  </a:schemeClr>
                </a:solidFill>
                <a:latin typeface="Consolas"/>
                <a:cs typeface="Consolas"/>
              </a:rPr>
              <a:t>temporal</a:t>
            </a:r>
          </a:p>
          <a:p>
            <a:pPr algn="ctr"/>
            <a:r>
              <a:rPr lang="en-US" sz="800" dirty="0" smtClean="0">
                <a:solidFill>
                  <a:schemeClr val="bg1">
                    <a:lumMod val="50000"/>
                  </a:schemeClr>
                </a:solidFill>
                <a:latin typeface="Consolas"/>
                <a:cs typeface="Consolas"/>
              </a:rPr>
              <a:t>transformation</a:t>
            </a:r>
            <a:endParaRPr lang="en-US" sz="800" dirty="0">
              <a:solidFill>
                <a:schemeClr val="bg1">
                  <a:lumMod val="50000"/>
                </a:schemeClr>
              </a:solidFill>
              <a:latin typeface="Consolas"/>
              <a:cs typeface="Consolas"/>
            </a:endParaRPr>
          </a:p>
        </p:txBody>
      </p:sp>
      <p:sp>
        <p:nvSpPr>
          <p:cNvPr id="50" name="Process 49"/>
          <p:cNvSpPr/>
          <p:nvPr/>
        </p:nvSpPr>
        <p:spPr>
          <a:xfrm>
            <a:off x="5950351" y="4804077"/>
            <a:ext cx="1101586" cy="279398"/>
          </a:xfrm>
          <a:prstGeom prst="flowChartProcess">
            <a:avLst/>
          </a:prstGeom>
          <a:solidFill>
            <a:schemeClr val="accent3">
              <a:lumMod val="60000"/>
              <a:lumOff val="40000"/>
            </a:schemeClr>
          </a:solidFill>
          <a:ln w="9525" cmpd="sng">
            <a:solidFill>
              <a:srgbClr val="4F6228"/>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800" dirty="0" smtClean="0">
                <a:solidFill>
                  <a:schemeClr val="bg1">
                    <a:lumMod val="50000"/>
                  </a:schemeClr>
                </a:solidFill>
                <a:latin typeface="Consolas"/>
                <a:cs typeface="Consolas"/>
              </a:rPr>
              <a:t>unit </a:t>
            </a:r>
          </a:p>
          <a:p>
            <a:pPr algn="ctr"/>
            <a:r>
              <a:rPr lang="en-US" sz="800" dirty="0" smtClean="0">
                <a:solidFill>
                  <a:schemeClr val="bg1">
                    <a:lumMod val="50000"/>
                  </a:schemeClr>
                </a:solidFill>
                <a:latin typeface="Consolas"/>
                <a:cs typeface="Consolas"/>
              </a:rPr>
              <a:t>conversion </a:t>
            </a:r>
            <a:endParaRPr lang="en-US" sz="800" dirty="0">
              <a:solidFill>
                <a:schemeClr val="bg1">
                  <a:lumMod val="50000"/>
                </a:schemeClr>
              </a:solidFill>
              <a:latin typeface="Consolas"/>
              <a:cs typeface="Consolas"/>
            </a:endParaRPr>
          </a:p>
        </p:txBody>
      </p:sp>
      <p:cxnSp>
        <p:nvCxnSpPr>
          <p:cNvPr id="55" name="Straight Arrow Connector 54"/>
          <p:cNvCxnSpPr>
            <a:stCxn id="10" idx="3"/>
            <a:endCxn id="49" idx="1"/>
          </p:cNvCxnSpPr>
          <p:nvPr/>
        </p:nvCxnSpPr>
        <p:spPr>
          <a:xfrm>
            <a:off x="5413905" y="4631201"/>
            <a:ext cx="536446" cy="0"/>
          </a:xfrm>
          <a:prstGeom prst="straightConnector1">
            <a:avLst/>
          </a:prstGeom>
          <a:ln w="127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10" idx="3"/>
            <a:endCxn id="50" idx="1"/>
          </p:cNvCxnSpPr>
          <p:nvPr/>
        </p:nvCxnSpPr>
        <p:spPr>
          <a:xfrm>
            <a:off x="5413905" y="4631201"/>
            <a:ext cx="536446" cy="312575"/>
          </a:xfrm>
          <a:prstGeom prst="straightConnector1">
            <a:avLst/>
          </a:prstGeom>
          <a:ln w="127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48" idx="3"/>
          </p:cNvCxnSpPr>
          <p:nvPr/>
        </p:nvCxnSpPr>
        <p:spPr>
          <a:xfrm>
            <a:off x="7051937" y="4306562"/>
            <a:ext cx="449324" cy="184940"/>
          </a:xfrm>
          <a:prstGeom prst="straightConnector1">
            <a:avLst/>
          </a:prstGeom>
          <a:ln w="127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49" idx="3"/>
            <a:endCxn id="11" idx="1"/>
          </p:cNvCxnSpPr>
          <p:nvPr/>
        </p:nvCxnSpPr>
        <p:spPr>
          <a:xfrm flipV="1">
            <a:off x="7051937" y="4631200"/>
            <a:ext cx="449324" cy="1"/>
          </a:xfrm>
          <a:prstGeom prst="straightConnector1">
            <a:avLst/>
          </a:prstGeom>
          <a:ln w="127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50" idx="3"/>
          </p:cNvCxnSpPr>
          <p:nvPr/>
        </p:nvCxnSpPr>
        <p:spPr>
          <a:xfrm flipV="1">
            <a:off x="7051937" y="4770900"/>
            <a:ext cx="449324" cy="172876"/>
          </a:xfrm>
          <a:prstGeom prst="straightConnector1">
            <a:avLst/>
          </a:prstGeom>
          <a:ln w="127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3" name="Process 72"/>
          <p:cNvSpPr/>
          <p:nvPr/>
        </p:nvSpPr>
        <p:spPr>
          <a:xfrm>
            <a:off x="5175191" y="5442798"/>
            <a:ext cx="235382" cy="220421"/>
          </a:xfrm>
          <a:prstGeom prst="flowChartProcess">
            <a:avLst/>
          </a:prstGeom>
          <a:solidFill>
            <a:schemeClr val="accent3">
              <a:lumMod val="60000"/>
              <a:lumOff val="40000"/>
            </a:schemeClr>
          </a:solidFill>
          <a:ln w="9525" cmpd="sng">
            <a:solidFill>
              <a:srgbClr val="4F622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800" dirty="0">
              <a:solidFill>
                <a:schemeClr val="bg1">
                  <a:lumMod val="50000"/>
                </a:schemeClr>
              </a:solidFill>
              <a:latin typeface="Consolas"/>
              <a:cs typeface="Consolas"/>
            </a:endParaRPr>
          </a:p>
        </p:txBody>
      </p:sp>
      <p:sp>
        <p:nvSpPr>
          <p:cNvPr id="76" name="Process 75"/>
          <p:cNvSpPr/>
          <p:nvPr/>
        </p:nvSpPr>
        <p:spPr>
          <a:xfrm>
            <a:off x="4882587" y="5442798"/>
            <a:ext cx="235382" cy="220421"/>
          </a:xfrm>
          <a:prstGeom prst="flowChartProcess">
            <a:avLst/>
          </a:prstGeom>
          <a:solidFill>
            <a:schemeClr val="accent3">
              <a:lumMod val="60000"/>
              <a:lumOff val="40000"/>
            </a:schemeClr>
          </a:solidFill>
          <a:ln w="9525" cmpd="sng">
            <a:solidFill>
              <a:srgbClr val="4F622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800" dirty="0">
              <a:solidFill>
                <a:schemeClr val="bg1">
                  <a:lumMod val="50000"/>
                </a:schemeClr>
              </a:solidFill>
              <a:latin typeface="Consolas"/>
              <a:cs typeface="Consolas"/>
            </a:endParaRPr>
          </a:p>
        </p:txBody>
      </p:sp>
      <p:sp>
        <p:nvSpPr>
          <p:cNvPr id="77" name="Process 76"/>
          <p:cNvSpPr/>
          <p:nvPr/>
        </p:nvSpPr>
        <p:spPr>
          <a:xfrm>
            <a:off x="4580140" y="5439543"/>
            <a:ext cx="235382" cy="220421"/>
          </a:xfrm>
          <a:prstGeom prst="flowChartProcess">
            <a:avLst/>
          </a:prstGeom>
          <a:solidFill>
            <a:schemeClr val="accent3">
              <a:lumMod val="60000"/>
              <a:lumOff val="40000"/>
            </a:schemeClr>
          </a:solidFill>
          <a:ln w="9525" cmpd="sng">
            <a:solidFill>
              <a:srgbClr val="4F622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800" dirty="0">
              <a:solidFill>
                <a:schemeClr val="bg1">
                  <a:lumMod val="50000"/>
                </a:schemeClr>
              </a:solidFill>
              <a:latin typeface="Consolas"/>
              <a:cs typeface="Consolas"/>
            </a:endParaRPr>
          </a:p>
        </p:txBody>
      </p:sp>
      <p:sp>
        <p:nvSpPr>
          <p:cNvPr id="78" name="Process 77"/>
          <p:cNvSpPr/>
          <p:nvPr/>
        </p:nvSpPr>
        <p:spPr>
          <a:xfrm>
            <a:off x="8091551" y="5439543"/>
            <a:ext cx="235382" cy="220421"/>
          </a:xfrm>
          <a:prstGeom prst="flowChartProcess">
            <a:avLst/>
          </a:prstGeom>
          <a:solidFill>
            <a:schemeClr val="accent3">
              <a:lumMod val="60000"/>
              <a:lumOff val="40000"/>
            </a:schemeClr>
          </a:solidFill>
          <a:ln w="9525" cmpd="sng">
            <a:solidFill>
              <a:srgbClr val="4F622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800" dirty="0">
              <a:solidFill>
                <a:schemeClr val="bg1">
                  <a:lumMod val="50000"/>
                </a:schemeClr>
              </a:solidFill>
              <a:latin typeface="Consolas"/>
              <a:cs typeface="Consolas"/>
            </a:endParaRPr>
          </a:p>
        </p:txBody>
      </p:sp>
      <p:sp>
        <p:nvSpPr>
          <p:cNvPr id="79" name="Process 78"/>
          <p:cNvSpPr/>
          <p:nvPr/>
        </p:nvSpPr>
        <p:spPr>
          <a:xfrm>
            <a:off x="7798947" y="5439543"/>
            <a:ext cx="235382" cy="220421"/>
          </a:xfrm>
          <a:prstGeom prst="flowChartProcess">
            <a:avLst/>
          </a:prstGeom>
          <a:solidFill>
            <a:schemeClr val="accent3">
              <a:lumMod val="60000"/>
              <a:lumOff val="40000"/>
            </a:schemeClr>
          </a:solidFill>
          <a:ln w="9525" cmpd="sng">
            <a:solidFill>
              <a:srgbClr val="4F622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800" dirty="0">
              <a:solidFill>
                <a:schemeClr val="bg1">
                  <a:lumMod val="50000"/>
                </a:schemeClr>
              </a:solidFill>
              <a:latin typeface="Consolas"/>
              <a:cs typeface="Consolas"/>
            </a:endParaRPr>
          </a:p>
        </p:txBody>
      </p:sp>
      <p:sp>
        <p:nvSpPr>
          <p:cNvPr id="80" name="Process 79"/>
          <p:cNvSpPr/>
          <p:nvPr/>
        </p:nvSpPr>
        <p:spPr>
          <a:xfrm>
            <a:off x="7496500" y="5436288"/>
            <a:ext cx="235382" cy="220421"/>
          </a:xfrm>
          <a:prstGeom prst="flowChartProcess">
            <a:avLst/>
          </a:prstGeom>
          <a:solidFill>
            <a:schemeClr val="accent3">
              <a:lumMod val="60000"/>
              <a:lumOff val="40000"/>
            </a:schemeClr>
          </a:solidFill>
          <a:ln w="9525" cmpd="sng">
            <a:solidFill>
              <a:srgbClr val="4F622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800" dirty="0">
              <a:solidFill>
                <a:schemeClr val="bg1">
                  <a:lumMod val="50000"/>
                </a:schemeClr>
              </a:solidFill>
              <a:latin typeface="Consolas"/>
              <a:cs typeface="Consolas"/>
            </a:endParaRPr>
          </a:p>
        </p:txBody>
      </p:sp>
      <p:cxnSp>
        <p:nvCxnSpPr>
          <p:cNvPr id="81" name="Straight Arrow Connector 9"/>
          <p:cNvCxnSpPr>
            <a:endCxn id="77" idx="0"/>
          </p:cNvCxnSpPr>
          <p:nvPr/>
        </p:nvCxnSpPr>
        <p:spPr>
          <a:xfrm flipH="1">
            <a:off x="4697831" y="5276398"/>
            <a:ext cx="302447" cy="163145"/>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84" name="Straight Arrow Connector 9"/>
          <p:cNvCxnSpPr>
            <a:endCxn id="73" idx="0"/>
          </p:cNvCxnSpPr>
          <p:nvPr/>
        </p:nvCxnSpPr>
        <p:spPr>
          <a:xfrm>
            <a:off x="4993765" y="5276398"/>
            <a:ext cx="299117" cy="16640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87" name="Straight Arrow Connector 9"/>
          <p:cNvCxnSpPr>
            <a:endCxn id="80" idx="0"/>
          </p:cNvCxnSpPr>
          <p:nvPr/>
        </p:nvCxnSpPr>
        <p:spPr>
          <a:xfrm flipH="1">
            <a:off x="7614191" y="5276398"/>
            <a:ext cx="307211" cy="15989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90" name="Straight Arrow Connector 9"/>
          <p:cNvCxnSpPr>
            <a:endCxn id="78" idx="0"/>
          </p:cNvCxnSpPr>
          <p:nvPr/>
        </p:nvCxnSpPr>
        <p:spPr>
          <a:xfrm>
            <a:off x="7914889" y="5276398"/>
            <a:ext cx="294353" cy="163145"/>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96" name="Straight Arrow Connector 9"/>
          <p:cNvCxnSpPr>
            <a:stCxn id="47" idx="2"/>
            <a:endCxn id="79" idx="0"/>
          </p:cNvCxnSpPr>
          <p:nvPr/>
        </p:nvCxnSpPr>
        <p:spPr>
          <a:xfrm flipH="1">
            <a:off x="7916638" y="5137255"/>
            <a:ext cx="4762" cy="302288"/>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99" name="Straight Arrow Connector 9"/>
          <p:cNvCxnSpPr>
            <a:stCxn id="79" idx="2"/>
          </p:cNvCxnSpPr>
          <p:nvPr/>
        </p:nvCxnSpPr>
        <p:spPr>
          <a:xfrm>
            <a:off x="7916638" y="5659964"/>
            <a:ext cx="4762" cy="357883"/>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02" name="Straight Arrow Connector 9"/>
          <p:cNvCxnSpPr>
            <a:endCxn id="80" idx="2"/>
          </p:cNvCxnSpPr>
          <p:nvPr/>
        </p:nvCxnSpPr>
        <p:spPr>
          <a:xfrm flipH="1" flipV="1">
            <a:off x="7614191" y="5656709"/>
            <a:ext cx="307211" cy="204826"/>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05" name="Straight Arrow Connector 9"/>
          <p:cNvCxnSpPr>
            <a:stCxn id="78" idx="2"/>
          </p:cNvCxnSpPr>
          <p:nvPr/>
        </p:nvCxnSpPr>
        <p:spPr>
          <a:xfrm flipH="1">
            <a:off x="7914889" y="5659964"/>
            <a:ext cx="294353" cy="201571"/>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15" name="Straight Arrow Connector 9"/>
          <p:cNvCxnSpPr>
            <a:stCxn id="44" idx="2"/>
            <a:endCxn id="76" idx="0"/>
          </p:cNvCxnSpPr>
          <p:nvPr/>
        </p:nvCxnSpPr>
        <p:spPr>
          <a:xfrm flipH="1">
            <a:off x="5000278" y="5137255"/>
            <a:ext cx="4824" cy="305543"/>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21" name="Straight Arrow Connector 9"/>
          <p:cNvCxnSpPr>
            <a:stCxn id="77" idx="2"/>
          </p:cNvCxnSpPr>
          <p:nvPr/>
        </p:nvCxnSpPr>
        <p:spPr>
          <a:xfrm>
            <a:off x="4697831" y="5659964"/>
            <a:ext cx="307271" cy="201571"/>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24" name="Straight Arrow Connector 9"/>
          <p:cNvCxnSpPr>
            <a:stCxn id="73" idx="2"/>
          </p:cNvCxnSpPr>
          <p:nvPr/>
        </p:nvCxnSpPr>
        <p:spPr>
          <a:xfrm flipH="1">
            <a:off x="4993765" y="5663219"/>
            <a:ext cx="299117" cy="198316"/>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6675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91179" y="5201920"/>
            <a:ext cx="3158718" cy="160043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400" b="1" dirty="0" smtClean="0"/>
              <a:t>Key Features</a:t>
            </a:r>
          </a:p>
          <a:p>
            <a:pPr marL="285750" indent="-285750">
              <a:buFont typeface="Arial"/>
              <a:buChar char="•"/>
            </a:pPr>
            <a:r>
              <a:rPr lang="en-US" sz="1200" dirty="0" smtClean="0"/>
              <a:t>Graphical workflow builder</a:t>
            </a:r>
          </a:p>
          <a:p>
            <a:pPr marL="285750" indent="-285750">
              <a:buFont typeface="Arial"/>
              <a:buChar char="•"/>
            </a:pPr>
            <a:r>
              <a:rPr lang="en-US" sz="1200" dirty="0" smtClean="0"/>
              <a:t>Database integration provides easy access to environmental sensor data</a:t>
            </a:r>
          </a:p>
          <a:p>
            <a:pPr marL="285750" indent="-285750">
              <a:buFont typeface="Arial"/>
              <a:buChar char="•"/>
            </a:pPr>
            <a:r>
              <a:rPr lang="en-US" sz="1200" dirty="0" smtClean="0"/>
              <a:t>Simulation result storage in server-side databases to provide archival and sharing</a:t>
            </a:r>
          </a:p>
          <a:p>
            <a:pPr marL="285750" indent="-285750">
              <a:buFont typeface="Arial"/>
              <a:buChar char="•"/>
            </a:pPr>
            <a:r>
              <a:rPr lang="en-US" sz="1200" dirty="0" smtClean="0"/>
              <a:t>Spatial and temporal results visualization</a:t>
            </a:r>
          </a:p>
          <a:p>
            <a:pPr marL="285750" indent="-285750">
              <a:buFont typeface="Arial"/>
              <a:buChar char="•"/>
            </a:pPr>
            <a:r>
              <a:rPr lang="en-US" sz="1200" dirty="0" smtClean="0"/>
              <a:t>Metadata display and edit capabilities </a:t>
            </a:r>
          </a:p>
        </p:txBody>
      </p:sp>
      <p:pic>
        <p:nvPicPr>
          <p:cNvPr id="15" name="Picture 14"/>
          <p:cNvPicPr>
            <a:picLocks noChangeAspect="1"/>
          </p:cNvPicPr>
          <p:nvPr/>
        </p:nvPicPr>
        <p:blipFill>
          <a:blip r:embed="rId2"/>
          <a:stretch>
            <a:fillRect/>
          </a:stretch>
        </p:blipFill>
        <p:spPr>
          <a:xfrm>
            <a:off x="2436797" y="624486"/>
            <a:ext cx="6880417" cy="5249333"/>
          </a:xfrm>
          <a:prstGeom prst="rect">
            <a:avLst/>
          </a:prstGeom>
        </p:spPr>
      </p:pic>
      <p:pic>
        <p:nvPicPr>
          <p:cNvPr id="8" name="Picture 7"/>
          <p:cNvPicPr>
            <a:picLocks noChangeAspect="1"/>
          </p:cNvPicPr>
          <p:nvPr/>
        </p:nvPicPr>
        <p:blipFill>
          <a:blip r:embed="rId3"/>
          <a:stretch>
            <a:fillRect/>
          </a:stretch>
        </p:blipFill>
        <p:spPr>
          <a:xfrm>
            <a:off x="4226902" y="4231509"/>
            <a:ext cx="3514945" cy="3401852"/>
          </a:xfrm>
          <a:prstGeom prst="rect">
            <a:avLst/>
          </a:prstGeom>
        </p:spPr>
      </p:pic>
      <p:pic>
        <p:nvPicPr>
          <p:cNvPr id="11" name="Picture 10"/>
          <p:cNvPicPr>
            <a:picLocks noChangeAspect="1"/>
          </p:cNvPicPr>
          <p:nvPr/>
        </p:nvPicPr>
        <p:blipFill>
          <a:blip r:embed="rId4"/>
          <a:stretch>
            <a:fillRect/>
          </a:stretch>
        </p:blipFill>
        <p:spPr>
          <a:xfrm>
            <a:off x="5881273" y="4653648"/>
            <a:ext cx="3314298" cy="3207661"/>
          </a:xfrm>
          <a:prstGeom prst="rect">
            <a:avLst/>
          </a:prstGeom>
        </p:spPr>
      </p:pic>
      <p:sp>
        <p:nvSpPr>
          <p:cNvPr id="14" name="TextBox 13"/>
          <p:cNvSpPr txBox="1"/>
          <p:nvPr/>
        </p:nvSpPr>
        <p:spPr>
          <a:xfrm>
            <a:off x="0" y="162821"/>
            <a:ext cx="9144000" cy="584776"/>
          </a:xfrm>
          <a:prstGeom prst="rect">
            <a:avLst/>
          </a:prstGeom>
          <a:noFill/>
        </p:spPr>
        <p:txBody>
          <a:bodyPr wrap="square" rtlCol="0">
            <a:spAutoFit/>
          </a:bodyPr>
          <a:lstStyle/>
          <a:p>
            <a:pPr algn="ctr"/>
            <a:r>
              <a:rPr lang="en-US" sz="3200" dirty="0" smtClean="0"/>
              <a:t>Software to Facilitate Model Coupling</a:t>
            </a:r>
            <a:endParaRPr lang="en-US" sz="3200" dirty="0"/>
          </a:p>
        </p:txBody>
      </p:sp>
      <p:sp>
        <p:nvSpPr>
          <p:cNvPr id="16" name="TextBox 15"/>
          <p:cNvSpPr txBox="1"/>
          <p:nvPr/>
        </p:nvSpPr>
        <p:spPr>
          <a:xfrm>
            <a:off x="91179" y="1338622"/>
            <a:ext cx="2611642" cy="3539431"/>
          </a:xfrm>
          <a:prstGeom prst="rect">
            <a:avLst/>
          </a:prstGeom>
          <a:noFill/>
        </p:spPr>
        <p:txBody>
          <a:bodyPr wrap="square" rtlCol="0">
            <a:spAutoFit/>
          </a:bodyPr>
          <a:lstStyle/>
          <a:p>
            <a:pPr marL="285750" indent="-285750">
              <a:buFont typeface="Arial"/>
              <a:buChar char="•"/>
            </a:pPr>
            <a:r>
              <a:rPr lang="en-US" sz="1400" dirty="0" smtClean="0"/>
              <a:t>Provide a intuitive entry point to the coupled modeling API to facilitate model coupling and sharing</a:t>
            </a:r>
          </a:p>
          <a:p>
            <a:endParaRPr lang="en-US" sz="1400" dirty="0" smtClean="0"/>
          </a:p>
          <a:p>
            <a:endParaRPr lang="en-US" sz="1400" dirty="0" smtClean="0"/>
          </a:p>
          <a:p>
            <a:pPr marL="285750" indent="-285750">
              <a:buFont typeface="Arial"/>
              <a:buChar char="•"/>
            </a:pPr>
            <a:r>
              <a:rPr lang="en-US" sz="1400" dirty="0" smtClean="0"/>
              <a:t>Provide tools to lower the learning curve for creating coupled modeling workflows</a:t>
            </a:r>
          </a:p>
          <a:p>
            <a:endParaRPr lang="en-US" sz="1400" dirty="0" smtClean="0"/>
          </a:p>
          <a:p>
            <a:endParaRPr lang="en-US" sz="1400" dirty="0" smtClean="0"/>
          </a:p>
          <a:p>
            <a:pPr marL="285750" indent="-285750">
              <a:buFont typeface="Arial"/>
              <a:buChar char="•"/>
            </a:pPr>
            <a:r>
              <a:rPr lang="en-US" sz="1400" dirty="0" smtClean="0"/>
              <a:t>Engage </a:t>
            </a:r>
            <a:r>
              <a:rPr lang="en-US" sz="1400" dirty="0" err="1" smtClean="0"/>
              <a:t>iUTAH</a:t>
            </a:r>
            <a:r>
              <a:rPr lang="en-US" sz="1400" dirty="0" smtClean="0"/>
              <a:t> scientists to collaboratively develop the next generation of coupled environmental models</a:t>
            </a:r>
          </a:p>
          <a:p>
            <a:endParaRPr lang="en-US" sz="1400" dirty="0"/>
          </a:p>
        </p:txBody>
      </p:sp>
      <p:pic>
        <p:nvPicPr>
          <p:cNvPr id="17" name="Picture 16"/>
          <p:cNvPicPr>
            <a:picLocks noChangeAspect="1"/>
          </p:cNvPicPr>
          <p:nvPr/>
        </p:nvPicPr>
        <p:blipFill>
          <a:blip r:embed="rId5"/>
          <a:stretch>
            <a:fillRect/>
          </a:stretch>
        </p:blipFill>
        <p:spPr>
          <a:xfrm>
            <a:off x="5573503" y="1522176"/>
            <a:ext cx="3480978" cy="2709333"/>
          </a:xfrm>
          <a:prstGeom prst="rect">
            <a:avLst/>
          </a:prstGeom>
        </p:spPr>
      </p:pic>
    </p:spTree>
    <p:extLst>
      <p:ext uri="{BB962C8B-B14F-4D97-AF65-F5344CB8AC3E}">
        <p14:creationId xmlns:p14="http://schemas.microsoft.com/office/powerpoint/2010/main" val="55942403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Impacts</a:t>
            </a:r>
            <a:br>
              <a:rPr lang="en-US" dirty="0" smtClean="0"/>
            </a:br>
            <a:r>
              <a:rPr lang="en-US" sz="3600" dirty="0" smtClean="0"/>
              <a:t>GAMUT Data Workflow</a:t>
            </a:r>
            <a:endParaRPr lang="en-US" sz="3600" dirty="0"/>
          </a:p>
        </p:txBody>
      </p:sp>
      <p:sp>
        <p:nvSpPr>
          <p:cNvPr id="3" name="Content Placeholder 2"/>
          <p:cNvSpPr>
            <a:spLocks noGrp="1"/>
          </p:cNvSpPr>
          <p:nvPr>
            <p:ph idx="1"/>
          </p:nvPr>
        </p:nvSpPr>
        <p:spPr>
          <a:xfrm>
            <a:off x="457200" y="1600200"/>
            <a:ext cx="4121665" cy="4525963"/>
          </a:xfrm>
        </p:spPr>
        <p:txBody>
          <a:bodyPr>
            <a:normAutofit fontScale="92500"/>
          </a:bodyPr>
          <a:lstStyle/>
          <a:p>
            <a:r>
              <a:rPr lang="en-US" dirty="0" smtClean="0"/>
              <a:t>Hardware and software cyberinfrastructure workflow used for managing GAMUT data</a:t>
            </a:r>
          </a:p>
          <a:p>
            <a:r>
              <a:rPr lang="en-US" dirty="0" smtClean="0"/>
              <a:t>Focused on describing how others could implement</a:t>
            </a:r>
            <a:endParaRPr lang="en-US" dirty="0"/>
          </a:p>
        </p:txBody>
      </p:sp>
      <p:pic>
        <p:nvPicPr>
          <p:cNvPr id="4" name="Picture 3"/>
          <p:cNvPicPr>
            <a:picLocks noChangeAspect="1"/>
          </p:cNvPicPr>
          <p:nvPr/>
        </p:nvPicPr>
        <p:blipFill>
          <a:blip r:embed="rId2"/>
          <a:stretch>
            <a:fillRect/>
          </a:stretch>
        </p:blipFill>
        <p:spPr>
          <a:xfrm>
            <a:off x="5025080" y="1600200"/>
            <a:ext cx="3222368" cy="4348887"/>
          </a:xfrm>
          <a:prstGeom prst="rect">
            <a:avLst/>
          </a:prstGeom>
          <a:ln>
            <a:solidFill>
              <a:schemeClr val="tx1"/>
            </a:solidFill>
          </a:ln>
          <a:effectLst>
            <a:outerShdw blurRad="50800" dist="38100" dir="2700000" algn="tl" rotWithShape="0">
              <a:srgbClr val="000000">
                <a:alpha val="43000"/>
              </a:srgbClr>
            </a:outerShdw>
          </a:effectLst>
        </p:spPr>
      </p:pic>
      <p:sp>
        <p:nvSpPr>
          <p:cNvPr id="5" name="TextBox 4"/>
          <p:cNvSpPr txBox="1"/>
          <p:nvPr/>
        </p:nvSpPr>
        <p:spPr>
          <a:xfrm>
            <a:off x="560866" y="6118403"/>
            <a:ext cx="7981499" cy="646331"/>
          </a:xfrm>
          <a:prstGeom prst="rect">
            <a:avLst/>
          </a:prstGeom>
          <a:noFill/>
        </p:spPr>
        <p:txBody>
          <a:bodyPr wrap="square" rtlCol="0">
            <a:spAutoFit/>
          </a:bodyPr>
          <a:lstStyle/>
          <a:p>
            <a:pPr marL="225425" indent="-225425"/>
            <a:r>
              <a:rPr lang="en-US" sz="1200" dirty="0" smtClean="0">
                <a:effectLst/>
              </a:rPr>
              <a:t>Jones, A.S., J.S. Horsburgh, S.L. Reeder, M. Ramirez, J. </a:t>
            </a:r>
            <a:r>
              <a:rPr lang="en-US" sz="1200" dirty="0" err="1" smtClean="0">
                <a:effectLst/>
              </a:rPr>
              <a:t>Caraballo</a:t>
            </a:r>
            <a:r>
              <a:rPr lang="en-US" sz="1200" dirty="0" smtClean="0">
                <a:effectLst/>
              </a:rPr>
              <a:t> (2015). A data management and publication workflow for a large-scale, heterogeneous sensor network, </a:t>
            </a:r>
            <a:r>
              <a:rPr lang="en-US" sz="1200" i="1" dirty="0" smtClean="0">
                <a:effectLst/>
              </a:rPr>
              <a:t>Environmental Monitoring and Assessment</a:t>
            </a:r>
            <a:r>
              <a:rPr lang="en-US" sz="1200" dirty="0" smtClean="0">
                <a:effectLst/>
              </a:rPr>
              <a:t>, 187:348, doi:10.1007/s10661-015-4594-3.</a:t>
            </a:r>
          </a:p>
        </p:txBody>
      </p:sp>
    </p:spTree>
    <p:extLst>
      <p:ext uri="{BB962C8B-B14F-4D97-AF65-F5344CB8AC3E}">
        <p14:creationId xmlns:p14="http://schemas.microsoft.com/office/powerpoint/2010/main" val="889452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Impacts</a:t>
            </a:r>
            <a:br>
              <a:rPr lang="en-US" dirty="0" smtClean="0"/>
            </a:br>
            <a:r>
              <a:rPr lang="en-US" sz="3600" dirty="0" smtClean="0"/>
              <a:t>GAMUT Data Quality Control Training</a:t>
            </a:r>
            <a:endParaRPr lang="en-US" sz="3600" dirty="0"/>
          </a:p>
        </p:txBody>
      </p:sp>
      <p:sp>
        <p:nvSpPr>
          <p:cNvPr id="3" name="Content Placeholder 2"/>
          <p:cNvSpPr>
            <a:spLocks noGrp="1"/>
          </p:cNvSpPr>
          <p:nvPr>
            <p:ph idx="1"/>
          </p:nvPr>
        </p:nvSpPr>
        <p:spPr>
          <a:xfrm>
            <a:off x="457200" y="1600200"/>
            <a:ext cx="4252097" cy="4525963"/>
          </a:xfrm>
        </p:spPr>
        <p:txBody>
          <a:bodyPr>
            <a:normAutofit fontScale="77500" lnSpcReduction="20000"/>
          </a:bodyPr>
          <a:lstStyle/>
          <a:p>
            <a:r>
              <a:rPr lang="en-US" dirty="0" smtClean="0">
                <a:solidFill>
                  <a:srgbClr val="000000"/>
                </a:solidFill>
              </a:rPr>
              <a:t>Conducted training for 25 </a:t>
            </a:r>
            <a:r>
              <a:rPr lang="en-US" dirty="0">
                <a:solidFill>
                  <a:srgbClr val="000000"/>
                </a:solidFill>
              </a:rPr>
              <a:t>a</a:t>
            </a:r>
            <a:r>
              <a:rPr lang="en-US" dirty="0" smtClean="0">
                <a:solidFill>
                  <a:srgbClr val="000000"/>
                </a:solidFill>
              </a:rPr>
              <a:t>ttendees</a:t>
            </a:r>
          </a:p>
          <a:p>
            <a:r>
              <a:rPr lang="en-US" dirty="0" smtClean="0"/>
              <a:t>Training included:</a:t>
            </a:r>
          </a:p>
          <a:p>
            <a:pPr lvl="1"/>
            <a:r>
              <a:rPr lang="en-US" dirty="0" smtClean="0"/>
              <a:t>Visualizing sensor data streams</a:t>
            </a:r>
          </a:p>
          <a:p>
            <a:pPr lvl="1"/>
            <a:r>
              <a:rPr lang="en-US" dirty="0" smtClean="0"/>
              <a:t>Scripted and reproducible quality control of sensor data streams</a:t>
            </a:r>
          </a:p>
          <a:p>
            <a:pPr lvl="1"/>
            <a:r>
              <a:rPr lang="en-US" dirty="0" smtClean="0"/>
              <a:t>Quality control workflow </a:t>
            </a:r>
          </a:p>
          <a:p>
            <a:r>
              <a:rPr lang="en-US" dirty="0" smtClean="0"/>
              <a:t>Continued software development to meet watershed technicians’ needs</a:t>
            </a:r>
            <a:endParaRPr lang="en-US" dirty="0"/>
          </a:p>
        </p:txBody>
      </p:sp>
      <p:pic>
        <p:nvPicPr>
          <p:cNvPr id="4" name="Picture 3"/>
          <p:cNvPicPr>
            <a:picLocks noChangeAspect="1"/>
          </p:cNvPicPr>
          <p:nvPr/>
        </p:nvPicPr>
        <p:blipFill>
          <a:blip r:embed="rId2"/>
          <a:stretch>
            <a:fillRect/>
          </a:stretch>
        </p:blipFill>
        <p:spPr>
          <a:xfrm>
            <a:off x="4408046" y="1417638"/>
            <a:ext cx="4375277" cy="2698222"/>
          </a:xfrm>
          <a:prstGeom prst="rect">
            <a:avLst/>
          </a:prstGeom>
        </p:spPr>
      </p:pic>
      <p:pic>
        <p:nvPicPr>
          <p:cNvPr id="5" name="Picture 4"/>
          <p:cNvPicPr>
            <a:picLocks noChangeAspect="1"/>
          </p:cNvPicPr>
          <p:nvPr/>
        </p:nvPicPr>
        <p:blipFill>
          <a:blip r:embed="rId3"/>
          <a:stretch>
            <a:fillRect/>
          </a:stretch>
        </p:blipFill>
        <p:spPr>
          <a:xfrm>
            <a:off x="4524749" y="3542270"/>
            <a:ext cx="4375277" cy="2989950"/>
          </a:xfrm>
          <a:prstGeom prst="rect">
            <a:avLst/>
          </a:prstGeom>
        </p:spPr>
      </p:pic>
    </p:spTree>
    <p:extLst>
      <p:ext uri="{BB962C8B-B14F-4D97-AF65-F5344CB8AC3E}">
        <p14:creationId xmlns:p14="http://schemas.microsoft.com/office/powerpoint/2010/main" val="3648325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5081"/>
          </a:xfrm>
        </p:spPr>
        <p:txBody>
          <a:bodyPr>
            <a:normAutofit fontScale="90000"/>
          </a:bodyPr>
          <a:lstStyle/>
          <a:p>
            <a:r>
              <a:rPr lang="en-US" dirty="0" smtClean="0"/>
              <a:t>Impacts</a:t>
            </a:r>
            <a:br>
              <a:rPr lang="en-US" dirty="0" smtClean="0"/>
            </a:br>
            <a:r>
              <a:rPr lang="en-US" sz="3100" dirty="0" smtClean="0"/>
              <a:t>Software for Sensor Data Management</a:t>
            </a:r>
            <a:endParaRPr lang="en-US" sz="3100" dirty="0"/>
          </a:p>
        </p:txBody>
      </p:sp>
      <p:sp>
        <p:nvSpPr>
          <p:cNvPr id="3" name="Content Placeholder 2"/>
          <p:cNvSpPr>
            <a:spLocks noGrp="1"/>
          </p:cNvSpPr>
          <p:nvPr>
            <p:ph idx="1"/>
          </p:nvPr>
        </p:nvSpPr>
        <p:spPr>
          <a:xfrm>
            <a:off x="457200" y="1428575"/>
            <a:ext cx="4121665" cy="4525963"/>
          </a:xfrm>
        </p:spPr>
        <p:txBody>
          <a:bodyPr/>
          <a:lstStyle/>
          <a:p>
            <a:r>
              <a:rPr lang="en-US" dirty="0" smtClean="0"/>
              <a:t>Scripted and reproducible QC of sensor data streams</a:t>
            </a:r>
          </a:p>
          <a:p>
            <a:r>
              <a:rPr lang="en-US" dirty="0" smtClean="0"/>
              <a:t>Integrated with CUAHSI HIS</a:t>
            </a:r>
          </a:p>
          <a:p>
            <a:r>
              <a:rPr lang="en-US" dirty="0" smtClean="0"/>
              <a:t>Open source </a:t>
            </a:r>
          </a:p>
          <a:p>
            <a:r>
              <a:rPr lang="en-US" dirty="0" smtClean="0"/>
              <a:t>Cross platform</a:t>
            </a:r>
          </a:p>
          <a:p>
            <a:endParaRPr lang="en-US" dirty="0"/>
          </a:p>
        </p:txBody>
      </p:sp>
      <p:pic>
        <p:nvPicPr>
          <p:cNvPr id="4" name="Picture 3"/>
          <p:cNvPicPr>
            <a:picLocks noChangeAspect="1"/>
          </p:cNvPicPr>
          <p:nvPr/>
        </p:nvPicPr>
        <p:blipFill>
          <a:blip r:embed="rId2"/>
          <a:stretch>
            <a:fillRect/>
          </a:stretch>
        </p:blipFill>
        <p:spPr>
          <a:xfrm>
            <a:off x="4771081" y="1414848"/>
            <a:ext cx="3342639" cy="4462259"/>
          </a:xfrm>
          <a:prstGeom prst="rect">
            <a:avLst/>
          </a:prstGeom>
          <a:ln>
            <a:solidFill>
              <a:schemeClr val="tx1"/>
            </a:solidFill>
          </a:ln>
          <a:effectLst>
            <a:outerShdw blurRad="50800" dist="38100" dir="2700000" algn="tl" rotWithShape="0">
              <a:srgbClr val="000000">
                <a:alpha val="43000"/>
              </a:srgbClr>
            </a:outerShdw>
          </a:effectLst>
        </p:spPr>
      </p:pic>
      <p:sp>
        <p:nvSpPr>
          <p:cNvPr id="5" name="TextBox 4"/>
          <p:cNvSpPr txBox="1"/>
          <p:nvPr/>
        </p:nvSpPr>
        <p:spPr>
          <a:xfrm>
            <a:off x="560866" y="6126163"/>
            <a:ext cx="7981499" cy="646331"/>
          </a:xfrm>
          <a:prstGeom prst="rect">
            <a:avLst/>
          </a:prstGeom>
          <a:noFill/>
        </p:spPr>
        <p:txBody>
          <a:bodyPr wrap="square" rtlCol="0">
            <a:spAutoFit/>
          </a:bodyPr>
          <a:lstStyle/>
          <a:p>
            <a:pPr marL="225425" indent="-225425"/>
            <a:r>
              <a:rPr lang="en-US" sz="1200" dirty="0" smtClean="0"/>
              <a:t>Horsburgh</a:t>
            </a:r>
            <a:r>
              <a:rPr lang="en-US" sz="1200" dirty="0"/>
              <a:t>, J. S., S. L. Reeder, A. </a:t>
            </a:r>
            <a:r>
              <a:rPr lang="en-US" sz="1200" dirty="0" err="1"/>
              <a:t>Spackman</a:t>
            </a:r>
            <a:r>
              <a:rPr lang="en-US" sz="1200" dirty="0"/>
              <a:t> Jones, J. </a:t>
            </a:r>
            <a:r>
              <a:rPr lang="en-US" sz="1200" dirty="0" err="1"/>
              <a:t>Meline</a:t>
            </a:r>
            <a:r>
              <a:rPr lang="en-US" sz="1200" dirty="0"/>
              <a:t> (2015). Open source software for visualization and quality control of continuous hydrologic and water quality sensor data, </a:t>
            </a:r>
            <a:r>
              <a:rPr lang="en-US" sz="1200" i="1" dirty="0"/>
              <a:t>Environmental </a:t>
            </a:r>
            <a:r>
              <a:rPr lang="en-US" sz="1200" i="1" dirty="0" err="1"/>
              <a:t>Modelling</a:t>
            </a:r>
            <a:r>
              <a:rPr lang="en-US" sz="1200" i="1" dirty="0"/>
              <a:t> &amp; Software</a:t>
            </a:r>
            <a:r>
              <a:rPr lang="en-US" sz="1200" dirty="0"/>
              <a:t>, 70, 32-44, doi:10.1016/j.envsoft.2015.04.002.</a:t>
            </a:r>
            <a:r>
              <a:rPr lang="en-US" sz="1200" dirty="0" smtClean="0">
                <a:effectLst/>
              </a:rPr>
              <a:t> </a:t>
            </a:r>
          </a:p>
        </p:txBody>
      </p:sp>
    </p:spTree>
    <p:extLst>
      <p:ext uri="{BB962C8B-B14F-4D97-AF65-F5344CB8AC3E}">
        <p14:creationId xmlns:p14="http://schemas.microsoft.com/office/powerpoint/2010/main" val="4064556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Impacts</a:t>
            </a:r>
            <a:br>
              <a:rPr lang="en-US" dirty="0" smtClean="0"/>
            </a:br>
            <a:r>
              <a:rPr lang="en-US" sz="3600" dirty="0" smtClean="0"/>
              <a:t>Computational Challenges of Coupled Modeling</a:t>
            </a:r>
            <a:endParaRPr lang="en-US" sz="3600" dirty="0"/>
          </a:p>
        </p:txBody>
      </p:sp>
      <p:sp>
        <p:nvSpPr>
          <p:cNvPr id="3" name="Content Placeholder 2"/>
          <p:cNvSpPr>
            <a:spLocks noGrp="1"/>
          </p:cNvSpPr>
          <p:nvPr>
            <p:ph idx="1"/>
          </p:nvPr>
        </p:nvSpPr>
        <p:spPr>
          <a:xfrm>
            <a:off x="457200" y="1805459"/>
            <a:ext cx="4149124" cy="4320704"/>
          </a:xfrm>
        </p:spPr>
        <p:txBody>
          <a:bodyPr>
            <a:normAutofit fontScale="92500" lnSpcReduction="20000"/>
          </a:bodyPr>
          <a:lstStyle/>
          <a:p>
            <a:r>
              <a:rPr lang="en-US" dirty="0" smtClean="0"/>
              <a:t>What are the computational challenges in coupling hydrologic models?</a:t>
            </a:r>
          </a:p>
          <a:p>
            <a:pPr lvl="1"/>
            <a:r>
              <a:rPr lang="en-US" dirty="0" smtClean="0"/>
              <a:t>Mass balance errors</a:t>
            </a:r>
          </a:p>
          <a:p>
            <a:pPr lvl="1"/>
            <a:r>
              <a:rPr lang="en-US" dirty="0" smtClean="0"/>
              <a:t>Simulation time</a:t>
            </a:r>
          </a:p>
          <a:p>
            <a:r>
              <a:rPr lang="en-US" dirty="0" smtClean="0"/>
              <a:t>How can they be overcome?</a:t>
            </a:r>
          </a:p>
          <a:p>
            <a:r>
              <a:rPr lang="en-US" dirty="0" smtClean="0"/>
              <a:t>Paper resubmitted after revision</a:t>
            </a:r>
          </a:p>
        </p:txBody>
      </p:sp>
      <p:pic>
        <p:nvPicPr>
          <p:cNvPr id="5" name="Picture 4"/>
          <p:cNvPicPr>
            <a:picLocks noChangeAspect="1"/>
          </p:cNvPicPr>
          <p:nvPr/>
        </p:nvPicPr>
        <p:blipFill>
          <a:blip r:embed="rId2"/>
          <a:stretch>
            <a:fillRect/>
          </a:stretch>
        </p:blipFill>
        <p:spPr>
          <a:xfrm>
            <a:off x="4804655" y="1805459"/>
            <a:ext cx="3639129" cy="4706547"/>
          </a:xfrm>
          <a:prstGeom prst="rect">
            <a:avLst/>
          </a:prstGeom>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18669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Impacts</a:t>
            </a:r>
            <a:br>
              <a:rPr lang="en-US" dirty="0" smtClean="0"/>
            </a:br>
            <a:r>
              <a:rPr lang="en-US" sz="3600" dirty="0" smtClean="0"/>
              <a:t>Published Datasets</a:t>
            </a:r>
            <a:endParaRPr lang="en-US" sz="3600" dirty="0"/>
          </a:p>
        </p:txBody>
      </p:sp>
      <p:sp>
        <p:nvSpPr>
          <p:cNvPr id="3" name="Content Placeholder 2"/>
          <p:cNvSpPr>
            <a:spLocks noGrp="1"/>
          </p:cNvSpPr>
          <p:nvPr>
            <p:ph idx="1"/>
          </p:nvPr>
        </p:nvSpPr>
        <p:spPr>
          <a:xfrm>
            <a:off x="457200" y="1600200"/>
            <a:ext cx="4105798" cy="4525963"/>
          </a:xfrm>
        </p:spPr>
        <p:txBody>
          <a:bodyPr/>
          <a:lstStyle/>
          <a:p>
            <a:r>
              <a:rPr lang="en-US" dirty="0" smtClean="0"/>
              <a:t>iUTAH datasets published online</a:t>
            </a:r>
          </a:p>
          <a:p>
            <a:r>
              <a:rPr lang="en-US" dirty="0" smtClean="0"/>
              <a:t>Individual dataset landing pages</a:t>
            </a:r>
          </a:p>
          <a:p>
            <a:r>
              <a:rPr lang="en-US" dirty="0" err="1" smtClean="0"/>
              <a:t>Browseable</a:t>
            </a:r>
            <a:r>
              <a:rPr lang="en-US" dirty="0" smtClean="0"/>
              <a:t> and searchable</a:t>
            </a:r>
          </a:p>
          <a:p>
            <a:r>
              <a:rPr lang="en-US" dirty="0" smtClean="0"/>
              <a:t>Publicly available</a:t>
            </a:r>
          </a:p>
          <a:p>
            <a:r>
              <a:rPr lang="en-US" dirty="0" smtClean="0"/>
              <a:t>Citable</a:t>
            </a:r>
          </a:p>
          <a:p>
            <a:endParaRPr lang="en-US" dirty="0"/>
          </a:p>
        </p:txBody>
      </p:sp>
      <p:pic>
        <p:nvPicPr>
          <p:cNvPr id="4" name="Picture 3"/>
          <p:cNvPicPr>
            <a:picLocks noChangeAspect="1"/>
          </p:cNvPicPr>
          <p:nvPr/>
        </p:nvPicPr>
        <p:blipFill>
          <a:blip r:embed="rId2"/>
          <a:stretch>
            <a:fillRect/>
          </a:stretch>
        </p:blipFill>
        <p:spPr>
          <a:xfrm>
            <a:off x="4641557" y="1600200"/>
            <a:ext cx="3862510" cy="5074744"/>
          </a:xfrm>
          <a:prstGeom prst="rect">
            <a:avLst/>
          </a:prstGeom>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6359875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cap="none" dirty="0" smtClean="0"/>
              <a:t>Impacts</a:t>
            </a:r>
            <a:br>
              <a:rPr lang="en-US" cap="none" dirty="0" smtClean="0"/>
            </a:br>
            <a:r>
              <a:rPr lang="en-US" sz="3600" cap="none" dirty="0" smtClean="0"/>
              <a:t>Open Source Code Repositories</a:t>
            </a:r>
            <a:endParaRPr lang="en-US" sz="3600" cap="none" dirty="0"/>
          </a:p>
        </p:txBody>
      </p:sp>
      <p:sp>
        <p:nvSpPr>
          <p:cNvPr id="3" name="Content Placeholder 2"/>
          <p:cNvSpPr>
            <a:spLocks noGrp="1"/>
          </p:cNvSpPr>
          <p:nvPr>
            <p:ph idx="1"/>
          </p:nvPr>
        </p:nvSpPr>
        <p:spPr>
          <a:xfrm>
            <a:off x="381001" y="1573947"/>
            <a:ext cx="8121830" cy="4745511"/>
          </a:xfrm>
        </p:spPr>
        <p:txBody>
          <a:bodyPr>
            <a:normAutofit fontScale="70000" lnSpcReduction="20000"/>
          </a:bodyPr>
          <a:lstStyle/>
          <a:p>
            <a:r>
              <a:rPr lang="en-US" sz="2900" b="1" dirty="0" smtClean="0"/>
              <a:t>WEBTSA</a:t>
            </a:r>
            <a:r>
              <a:rPr lang="en-US" sz="2900" dirty="0" smtClean="0"/>
              <a:t> </a:t>
            </a:r>
            <a:r>
              <a:rPr lang="en-US" sz="2900" dirty="0"/>
              <a:t>– </a:t>
            </a:r>
            <a:r>
              <a:rPr lang="en-US" sz="2900" dirty="0" smtClean="0"/>
              <a:t>GAMUT time </a:t>
            </a:r>
            <a:r>
              <a:rPr lang="en-US" sz="2900" dirty="0"/>
              <a:t>s</a:t>
            </a:r>
            <a:r>
              <a:rPr lang="en-US" sz="2900" dirty="0" smtClean="0"/>
              <a:t>eries </a:t>
            </a:r>
            <a:r>
              <a:rPr lang="en-US" sz="2900" dirty="0"/>
              <a:t>d</a:t>
            </a:r>
            <a:r>
              <a:rPr lang="en-US" sz="2900" dirty="0" smtClean="0"/>
              <a:t>ata </a:t>
            </a:r>
            <a:r>
              <a:rPr lang="en-US" sz="2900" dirty="0"/>
              <a:t>v</a:t>
            </a:r>
            <a:r>
              <a:rPr lang="en-US" sz="2900" dirty="0" smtClean="0"/>
              <a:t>isualization</a:t>
            </a:r>
            <a:endParaRPr lang="en-US" sz="2900" dirty="0"/>
          </a:p>
          <a:p>
            <a:pPr lvl="1"/>
            <a:r>
              <a:rPr lang="en-US" sz="2900" dirty="0">
                <a:cs typeface="Calibri Light"/>
                <a:hlinkClick r:id="rId3"/>
              </a:rPr>
              <a:t>https://github.com/UCHIC/WEBTSA</a:t>
            </a:r>
            <a:r>
              <a:rPr lang="en-US" sz="2900" dirty="0"/>
              <a:t> </a:t>
            </a:r>
          </a:p>
          <a:p>
            <a:r>
              <a:rPr lang="en-US" sz="2900" b="1" dirty="0"/>
              <a:t>ODM Streaming Data Loader</a:t>
            </a:r>
          </a:p>
          <a:p>
            <a:pPr lvl="1"/>
            <a:r>
              <a:rPr lang="en-US" sz="2900" dirty="0" smtClean="0">
                <a:cs typeface="Calibri Light"/>
                <a:hlinkClick r:id="rId4"/>
              </a:rPr>
              <a:t>https://github.com/ODM2/ODM2StreamingDataLoader</a:t>
            </a:r>
            <a:r>
              <a:rPr lang="en-US" sz="2900" dirty="0" smtClean="0">
                <a:cs typeface="Calibri Light"/>
              </a:rPr>
              <a:t>  </a:t>
            </a:r>
          </a:p>
          <a:p>
            <a:r>
              <a:rPr lang="en-US" sz="2900" b="1" dirty="0" smtClean="0"/>
              <a:t>ODM Tools Python </a:t>
            </a:r>
            <a:r>
              <a:rPr lang="en-US" sz="2900" dirty="0" smtClean="0"/>
              <a:t>– Sensor data </a:t>
            </a:r>
            <a:r>
              <a:rPr lang="en-US" sz="2900" dirty="0"/>
              <a:t>m</a:t>
            </a:r>
            <a:r>
              <a:rPr lang="en-US" sz="2900" dirty="0" smtClean="0"/>
              <a:t>anagement and QC</a:t>
            </a:r>
          </a:p>
          <a:p>
            <a:pPr lvl="1"/>
            <a:r>
              <a:rPr lang="en-US" sz="2900" dirty="0">
                <a:cs typeface="Calibri Light"/>
                <a:hlinkClick r:id="rId5"/>
              </a:rPr>
              <a:t>https://github.com/UCHIC/</a:t>
            </a:r>
            <a:r>
              <a:rPr lang="en-US" sz="2900" dirty="0" smtClean="0">
                <a:cs typeface="Calibri Light"/>
                <a:hlinkClick r:id="rId5"/>
              </a:rPr>
              <a:t>ODMToolsPython</a:t>
            </a:r>
            <a:endParaRPr lang="en-US" sz="2900" dirty="0" smtClean="0">
              <a:cs typeface="Calibri Light"/>
            </a:endParaRPr>
          </a:p>
          <a:p>
            <a:r>
              <a:rPr lang="en-US" sz="2900" b="1" dirty="0" smtClean="0"/>
              <a:t>ODM2 Sensor </a:t>
            </a:r>
            <a:r>
              <a:rPr lang="en-US" sz="2900" dirty="0" smtClean="0"/>
              <a:t>– Sensor equipment management</a:t>
            </a:r>
          </a:p>
          <a:p>
            <a:pPr lvl="1"/>
            <a:r>
              <a:rPr lang="en-US" sz="2900" dirty="0">
                <a:cs typeface="Calibri Light"/>
                <a:hlinkClick r:id="rId6"/>
              </a:rPr>
              <a:t>https://github.com/UCHIC/</a:t>
            </a:r>
            <a:r>
              <a:rPr lang="en-US" sz="2900" dirty="0" smtClean="0">
                <a:cs typeface="Calibri Light"/>
                <a:hlinkClick r:id="rId6"/>
              </a:rPr>
              <a:t>ODM2Sensor</a:t>
            </a:r>
            <a:endParaRPr lang="en-US" sz="2900" dirty="0" smtClean="0">
              <a:cs typeface="Calibri Light"/>
            </a:endParaRPr>
          </a:p>
          <a:p>
            <a:r>
              <a:rPr lang="en-US" sz="2900" b="1" dirty="0" smtClean="0">
                <a:cs typeface="Calibri Light"/>
              </a:rPr>
              <a:t>iUTAH Utilities </a:t>
            </a:r>
            <a:r>
              <a:rPr lang="en-US" sz="2900" dirty="0" smtClean="0">
                <a:cs typeface="Calibri Light"/>
              </a:rPr>
              <a:t>– Automated alerts, etc.</a:t>
            </a:r>
          </a:p>
          <a:p>
            <a:pPr lvl="1"/>
            <a:r>
              <a:rPr lang="en-US" sz="2900" dirty="0">
                <a:cs typeface="Calibri Light"/>
                <a:hlinkClick r:id="rId7"/>
              </a:rPr>
              <a:t>https://github.com/UCHIC/</a:t>
            </a:r>
            <a:r>
              <a:rPr lang="en-US" sz="2900" dirty="0" smtClean="0">
                <a:cs typeface="Calibri Light"/>
                <a:hlinkClick r:id="rId7"/>
              </a:rPr>
              <a:t>iUtahUtilities</a:t>
            </a:r>
            <a:endParaRPr lang="en-US" sz="2900" dirty="0" smtClean="0">
              <a:cs typeface="Calibri Light"/>
            </a:endParaRPr>
          </a:p>
          <a:p>
            <a:r>
              <a:rPr lang="en-US" sz="3300" dirty="0" smtClean="0">
                <a:cs typeface="Calibri Light"/>
              </a:rPr>
              <a:t>iUTAH Survey Data Viewer – Visualization of survey data</a:t>
            </a:r>
          </a:p>
          <a:p>
            <a:pPr lvl="1"/>
            <a:r>
              <a:rPr lang="en-US" sz="2900" dirty="0" smtClean="0">
                <a:cs typeface="Calibri Light"/>
                <a:hlinkClick r:id="rId8"/>
              </a:rPr>
              <a:t>https://github.com/UCHIC/SurveyDataViewer</a:t>
            </a:r>
            <a:r>
              <a:rPr lang="en-US" sz="2900" dirty="0" smtClean="0">
                <a:cs typeface="Calibri Light"/>
              </a:rPr>
              <a:t> </a:t>
            </a:r>
          </a:p>
          <a:p>
            <a:r>
              <a:rPr lang="en-US" sz="2900" b="1" dirty="0" smtClean="0">
                <a:cs typeface="Calibri Light"/>
              </a:rPr>
              <a:t>iUTAH Data </a:t>
            </a:r>
            <a:r>
              <a:rPr lang="en-US" sz="2900" dirty="0" smtClean="0">
                <a:cs typeface="Calibri Light"/>
              </a:rPr>
              <a:t>– Modeling and Data Federation Website</a:t>
            </a:r>
          </a:p>
          <a:p>
            <a:pPr lvl="1"/>
            <a:r>
              <a:rPr lang="en-US" sz="2900" dirty="0" smtClean="0">
                <a:cs typeface="Calibri Light"/>
                <a:hlinkClick r:id="rId9"/>
              </a:rPr>
              <a:t>https://github.com/UCHIC/iUTAHData</a:t>
            </a:r>
            <a:endParaRPr lang="en-US" sz="2900" dirty="0" smtClean="0">
              <a:cs typeface="Calibri Light"/>
            </a:endParaRPr>
          </a:p>
          <a:p>
            <a:pPr marL="0" indent="0">
              <a:buNone/>
            </a:pPr>
            <a:endParaRPr lang="en-US" dirty="0">
              <a:latin typeface="Calibri Light"/>
              <a:cs typeface="Calibri Light"/>
            </a:endParaRPr>
          </a:p>
          <a:p>
            <a:endParaRPr lang="en-US" dirty="0" smtClean="0">
              <a:latin typeface="Calibri Light"/>
              <a:cs typeface="Calibri Light"/>
            </a:endParaRPr>
          </a:p>
        </p:txBody>
      </p:sp>
      <p:pic>
        <p:nvPicPr>
          <p:cNvPr id="4" name="Picture 3" descr="Octocat.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202573" y="5229097"/>
            <a:ext cx="1723591" cy="1432735"/>
          </a:xfrm>
          <a:prstGeom prst="rect">
            <a:avLst/>
          </a:prstGeom>
        </p:spPr>
      </p:pic>
      <p:pic>
        <p:nvPicPr>
          <p:cNvPr id="5" name="Picture 4"/>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12187" y="6109946"/>
            <a:ext cx="1564112" cy="419023"/>
          </a:xfrm>
          <a:prstGeom prst="rect">
            <a:avLst/>
          </a:prstGeom>
        </p:spPr>
      </p:pic>
    </p:spTree>
    <p:extLst>
      <p:ext uri="{BB962C8B-B14F-4D97-AF65-F5344CB8AC3E}">
        <p14:creationId xmlns:p14="http://schemas.microsoft.com/office/powerpoint/2010/main" val="354370436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Impacts</a:t>
            </a:r>
            <a:br>
              <a:rPr lang="en-US" dirty="0" smtClean="0"/>
            </a:br>
            <a:r>
              <a:rPr lang="en-US" sz="3600" dirty="0" smtClean="0"/>
              <a:t>Hydroinformatics Course</a:t>
            </a:r>
            <a:endParaRPr lang="en-US" sz="2200" dirty="0">
              <a:solidFill>
                <a:srgbClr val="FF0000"/>
              </a:solidFill>
            </a:endParaRPr>
          </a:p>
        </p:txBody>
      </p:sp>
      <p:sp>
        <p:nvSpPr>
          <p:cNvPr id="5" name="Content Placeholder 4"/>
          <p:cNvSpPr>
            <a:spLocks noGrp="1"/>
          </p:cNvSpPr>
          <p:nvPr>
            <p:ph idx="1"/>
          </p:nvPr>
        </p:nvSpPr>
        <p:spPr>
          <a:xfrm>
            <a:off x="457200" y="1600200"/>
            <a:ext cx="4197178" cy="4525963"/>
          </a:xfrm>
        </p:spPr>
        <p:txBody>
          <a:bodyPr/>
          <a:lstStyle/>
          <a:p>
            <a:r>
              <a:rPr lang="en-US" dirty="0" smtClean="0"/>
              <a:t>Expanded in 2014 to 5 partner universities</a:t>
            </a:r>
          </a:p>
          <a:p>
            <a:r>
              <a:rPr lang="en-US" dirty="0" smtClean="0"/>
              <a:t>45 </a:t>
            </a:r>
            <a:r>
              <a:rPr lang="en-US" dirty="0"/>
              <a:t>s</a:t>
            </a:r>
            <a:r>
              <a:rPr lang="en-US" dirty="0" smtClean="0"/>
              <a:t>tudents total across the campuses</a:t>
            </a:r>
          </a:p>
          <a:p>
            <a:r>
              <a:rPr lang="en-US" dirty="0" smtClean="0"/>
              <a:t>Will be offered at USU, BYU, and </a:t>
            </a:r>
            <a:r>
              <a:rPr lang="en-US" dirty="0" err="1" smtClean="0"/>
              <a:t>UofU</a:t>
            </a:r>
            <a:r>
              <a:rPr lang="en-US" dirty="0" smtClean="0"/>
              <a:t> again this fall</a:t>
            </a:r>
            <a:endParaRPr lang="en-US" dirty="0"/>
          </a:p>
        </p:txBody>
      </p:sp>
      <p:sp>
        <p:nvSpPr>
          <p:cNvPr id="18" name="TextBox 17"/>
          <p:cNvSpPr txBox="1"/>
          <p:nvPr/>
        </p:nvSpPr>
        <p:spPr>
          <a:xfrm>
            <a:off x="4825999" y="3844324"/>
            <a:ext cx="3720757" cy="1569660"/>
          </a:xfrm>
          <a:prstGeom prst="rect">
            <a:avLst/>
          </a:prstGeom>
          <a:noFill/>
        </p:spPr>
        <p:txBody>
          <a:bodyPr wrap="square" rtlCol="0">
            <a:spAutoFit/>
          </a:bodyPr>
          <a:lstStyle/>
          <a:p>
            <a:r>
              <a:rPr lang="en-US" sz="1600" i="1" dirty="0" smtClean="0">
                <a:solidFill>
                  <a:srgbClr val="3366FF"/>
                </a:solidFill>
              </a:rPr>
              <a:t>“My team used basic concepts from almost every class period and topic section in our term project. It was cool to see how all the individual skills added up to help us create and maintain hydrologic information.”</a:t>
            </a:r>
            <a:endParaRPr lang="en-US" sz="1600" i="1" dirty="0">
              <a:solidFill>
                <a:srgbClr val="3366FF"/>
              </a:solidFill>
            </a:endParaRPr>
          </a:p>
        </p:txBody>
      </p:sp>
      <p:sp>
        <p:nvSpPr>
          <p:cNvPr id="19" name="TextBox 18"/>
          <p:cNvSpPr txBox="1"/>
          <p:nvPr/>
        </p:nvSpPr>
        <p:spPr>
          <a:xfrm>
            <a:off x="4736757" y="1600200"/>
            <a:ext cx="3950043" cy="2062103"/>
          </a:xfrm>
          <a:prstGeom prst="rect">
            <a:avLst/>
          </a:prstGeom>
          <a:noFill/>
        </p:spPr>
        <p:txBody>
          <a:bodyPr wrap="square" rtlCol="0">
            <a:spAutoFit/>
          </a:bodyPr>
          <a:lstStyle/>
          <a:p>
            <a:r>
              <a:rPr lang="en-US" sz="1600" i="1" dirty="0" smtClean="0">
                <a:solidFill>
                  <a:srgbClr val="FF6600"/>
                </a:solidFill>
              </a:rPr>
              <a:t>“I'm learning so many new techniques that will be incredibly helpful in my research. I never knew about data management plans and while they are tedious, they are so helpful once they're implemented. I also have only ever dabbled in SQL up to this point and now I find myself using it more often than not.”</a:t>
            </a:r>
            <a:endParaRPr lang="en-US" sz="1600" i="1" dirty="0">
              <a:solidFill>
                <a:srgbClr val="FF6600"/>
              </a:solidFill>
            </a:endParaRPr>
          </a:p>
        </p:txBody>
      </p:sp>
      <p:sp>
        <p:nvSpPr>
          <p:cNvPr id="20" name="TextBox 19"/>
          <p:cNvSpPr txBox="1"/>
          <p:nvPr/>
        </p:nvSpPr>
        <p:spPr>
          <a:xfrm>
            <a:off x="4942703" y="5690973"/>
            <a:ext cx="3665838" cy="830997"/>
          </a:xfrm>
          <a:prstGeom prst="rect">
            <a:avLst/>
          </a:prstGeom>
          <a:noFill/>
        </p:spPr>
        <p:txBody>
          <a:bodyPr wrap="square" rtlCol="0">
            <a:spAutoFit/>
          </a:bodyPr>
          <a:lstStyle/>
          <a:p>
            <a:r>
              <a:rPr lang="en-US" sz="1600" i="1" dirty="0" smtClean="0">
                <a:solidFill>
                  <a:srgbClr val="008000"/>
                </a:solidFill>
              </a:rPr>
              <a:t>“I have enjoyed the distance learning with multiple professors and input from other students.”</a:t>
            </a:r>
            <a:endParaRPr lang="en-US" sz="1600" i="1" dirty="0">
              <a:solidFill>
                <a:srgbClr val="008000"/>
              </a:solidFill>
            </a:endParaRPr>
          </a:p>
        </p:txBody>
      </p:sp>
      <p:sp>
        <p:nvSpPr>
          <p:cNvPr id="22" name="TextBox 21"/>
          <p:cNvSpPr txBox="1"/>
          <p:nvPr/>
        </p:nvSpPr>
        <p:spPr>
          <a:xfrm>
            <a:off x="116702" y="5340865"/>
            <a:ext cx="4345460" cy="1815882"/>
          </a:xfrm>
          <a:prstGeom prst="rect">
            <a:avLst/>
          </a:prstGeom>
          <a:noFill/>
        </p:spPr>
        <p:txBody>
          <a:bodyPr wrap="square" rtlCol="0">
            <a:spAutoFit/>
          </a:bodyPr>
          <a:lstStyle/>
          <a:p>
            <a:r>
              <a:rPr lang="en-US" sz="2800" dirty="0" smtClean="0">
                <a:solidFill>
                  <a:srgbClr val="FF0000"/>
                </a:solidFill>
              </a:rPr>
              <a:t>Creating the Next Generation of “Cyber-Savvy” Engineers and Scientists</a:t>
            </a:r>
            <a:br>
              <a:rPr lang="en-US" sz="2800" dirty="0" smtClean="0">
                <a:solidFill>
                  <a:srgbClr val="FF0000"/>
                </a:solidFill>
              </a:rPr>
            </a:br>
            <a:endParaRPr lang="en-US" sz="2800" dirty="0"/>
          </a:p>
        </p:txBody>
      </p:sp>
    </p:spTree>
    <p:extLst>
      <p:ext uri="{BB962C8B-B14F-4D97-AF65-F5344CB8AC3E}">
        <p14:creationId xmlns:p14="http://schemas.microsoft.com/office/powerpoint/2010/main" val="363715325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and Objectives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Goals</a:t>
            </a:r>
          </a:p>
          <a:p>
            <a:pPr lvl="1"/>
            <a:r>
              <a:rPr lang="en-US" dirty="0" smtClean="0"/>
              <a:t>Increase capacity for data collection, organization, management, sharing, and synthesis to higher-level products and increase capacity for integration of data and models</a:t>
            </a:r>
          </a:p>
          <a:p>
            <a:r>
              <a:rPr lang="en-US" dirty="0" smtClean="0"/>
              <a:t>Objectives</a:t>
            </a:r>
          </a:p>
          <a:p>
            <a:pPr lvl="1"/>
            <a:r>
              <a:rPr lang="en-US" dirty="0" smtClean="0"/>
              <a:t>Develop infrastructure to support data collection and management activities of iUTAH facilities and researchers</a:t>
            </a:r>
          </a:p>
          <a:p>
            <a:pPr lvl="1"/>
            <a:r>
              <a:rPr lang="en-US" dirty="0" smtClean="0"/>
              <a:t>Identify, prioritize, and facilitate access to external datasets needed by iUTAH researchers</a:t>
            </a:r>
          </a:p>
          <a:p>
            <a:pPr lvl="1"/>
            <a:r>
              <a:rPr lang="en-US" dirty="0" smtClean="0"/>
              <a:t>Enable iUTAH researchers to share and access data using standard formats, protocols, and services</a:t>
            </a:r>
          </a:p>
          <a:p>
            <a:pPr lvl="1"/>
            <a:r>
              <a:rPr lang="en-US" dirty="0" smtClean="0"/>
              <a:t>Support iUTAH participants in discovering and accessing iUTAH and relevant external data</a:t>
            </a:r>
          </a:p>
          <a:p>
            <a:pPr lvl="1"/>
            <a:r>
              <a:rPr lang="en-US" dirty="0" smtClean="0"/>
              <a:t>Support iUTAH researchers in identifying and prioritizing modeling needs, models to be used, and access to computational resources</a:t>
            </a:r>
          </a:p>
          <a:p>
            <a:pPr lvl="1"/>
            <a:r>
              <a:rPr lang="en-US" dirty="0" smtClean="0"/>
              <a:t>Provide online resources for citizens, K-12, undergraduate, and graduate students throughout Utah</a:t>
            </a:r>
            <a:endParaRPr lang="en-US" dirty="0"/>
          </a:p>
        </p:txBody>
      </p:sp>
    </p:spTree>
    <p:extLst>
      <p:ext uri="{BB962C8B-B14F-4D97-AF65-F5344CB8AC3E}">
        <p14:creationId xmlns:p14="http://schemas.microsoft.com/office/powerpoint/2010/main" val="3464825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450043"/>
            <a:ext cx="7772400" cy="1470025"/>
          </a:xfrm>
        </p:spPr>
        <p:txBody>
          <a:bodyPr>
            <a:normAutofit/>
          </a:bodyPr>
          <a:lstStyle/>
          <a:p>
            <a:r>
              <a:rPr lang="en-US" sz="6600" dirty="0" smtClean="0"/>
              <a:t>Questions?</a:t>
            </a:r>
            <a:endParaRPr lang="en-US" sz="6600" dirty="0"/>
          </a:p>
        </p:txBody>
      </p:sp>
      <p:sp>
        <p:nvSpPr>
          <p:cNvPr id="5" name="Subtitle 4"/>
          <p:cNvSpPr>
            <a:spLocks noGrp="1"/>
          </p:cNvSpPr>
          <p:nvPr>
            <p:ph type="subTitle" idx="1"/>
          </p:nvPr>
        </p:nvSpPr>
        <p:spPr>
          <a:xfrm>
            <a:off x="0" y="5223140"/>
            <a:ext cx="4254830" cy="1336940"/>
          </a:xfrm>
        </p:spPr>
        <p:txBody>
          <a:bodyPr>
            <a:normAutofit/>
          </a:bodyPr>
          <a:lstStyle/>
          <a:p>
            <a:r>
              <a:rPr lang="en-US" sz="2800" dirty="0" smtClean="0">
                <a:solidFill>
                  <a:schemeClr val="tx1"/>
                </a:solidFill>
              </a:rPr>
              <a:t>Jeff Horsburgh</a:t>
            </a:r>
          </a:p>
          <a:p>
            <a:r>
              <a:rPr lang="en-US" sz="2800" dirty="0" err="1">
                <a:solidFill>
                  <a:schemeClr val="tx1"/>
                </a:solidFill>
              </a:rPr>
              <a:t>j</a:t>
            </a:r>
            <a:r>
              <a:rPr lang="en-US" sz="2800" dirty="0" err="1" smtClean="0">
                <a:solidFill>
                  <a:schemeClr val="tx1"/>
                </a:solidFill>
              </a:rPr>
              <a:t>eff.horsburgh@usu.edu</a:t>
            </a:r>
            <a:r>
              <a:rPr lang="en-US" sz="2800" dirty="0" smtClean="0">
                <a:solidFill>
                  <a:schemeClr val="tx1"/>
                </a:solidFill>
              </a:rPr>
              <a:t> </a:t>
            </a:r>
            <a:endParaRPr lang="en-US" sz="2800" dirty="0">
              <a:solidFill>
                <a:schemeClr val="tx1"/>
              </a:solidFill>
            </a:endParaRPr>
          </a:p>
        </p:txBody>
      </p:sp>
      <p:sp>
        <p:nvSpPr>
          <p:cNvPr id="7" name="Subtitle 4"/>
          <p:cNvSpPr txBox="1">
            <a:spLocks/>
          </p:cNvSpPr>
          <p:nvPr/>
        </p:nvSpPr>
        <p:spPr>
          <a:xfrm>
            <a:off x="4889170" y="5223140"/>
            <a:ext cx="4254830" cy="133694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800" dirty="0" smtClean="0">
                <a:solidFill>
                  <a:schemeClr val="tx1"/>
                </a:solidFill>
              </a:rPr>
              <a:t>Amber Jones</a:t>
            </a:r>
          </a:p>
          <a:p>
            <a:r>
              <a:rPr lang="en-US" sz="2800" dirty="0" err="1">
                <a:solidFill>
                  <a:schemeClr val="tx1"/>
                </a:solidFill>
              </a:rPr>
              <a:t>a</a:t>
            </a:r>
            <a:r>
              <a:rPr lang="en-US" sz="2800" dirty="0" err="1" smtClean="0">
                <a:solidFill>
                  <a:schemeClr val="tx1"/>
                </a:solidFill>
              </a:rPr>
              <a:t>mber.jones@usu.edu</a:t>
            </a:r>
            <a:endParaRPr lang="en-US" sz="2800" dirty="0">
              <a:solidFill>
                <a:schemeClr val="tx1"/>
              </a:solidFill>
            </a:endParaRPr>
          </a:p>
        </p:txBody>
      </p:sp>
    </p:spTree>
    <p:extLst>
      <p:ext uri="{BB962C8B-B14F-4D97-AF65-F5344CB8AC3E}">
        <p14:creationId xmlns:p14="http://schemas.microsoft.com/office/powerpoint/2010/main" val="409486273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Results, Outcomes, and Accomplishments Summary</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General</a:t>
            </a:r>
          </a:p>
          <a:p>
            <a:pPr lvl="1"/>
            <a:r>
              <a:rPr lang="en-US" dirty="0" smtClean="0"/>
              <a:t>Three journal publications – 2 published, one in revision</a:t>
            </a:r>
          </a:p>
          <a:p>
            <a:pPr lvl="1"/>
            <a:r>
              <a:rPr lang="en-US" dirty="0" smtClean="0"/>
              <a:t>Added additional hardware capacity to iUTAH virtualization infrastructure</a:t>
            </a:r>
          </a:p>
          <a:p>
            <a:pPr lvl="1"/>
            <a:r>
              <a:rPr lang="en-US" dirty="0" smtClean="0"/>
              <a:t>Data policy implemented and data publication system running</a:t>
            </a:r>
          </a:p>
          <a:p>
            <a:pPr lvl="1"/>
            <a:r>
              <a:rPr lang="en-US" dirty="0" smtClean="0"/>
              <a:t>Continued offering of cross-campus Hydroinformatics course</a:t>
            </a:r>
          </a:p>
          <a:p>
            <a:r>
              <a:rPr lang="en-US" dirty="0" smtClean="0"/>
              <a:t>RFA1</a:t>
            </a:r>
          </a:p>
          <a:p>
            <a:pPr lvl="1"/>
            <a:r>
              <a:rPr lang="en-US" dirty="0" smtClean="0"/>
              <a:t>Formalized GAMUT data workflow</a:t>
            </a:r>
          </a:p>
          <a:p>
            <a:pPr lvl="1"/>
            <a:r>
              <a:rPr lang="en-US" dirty="0" smtClean="0"/>
              <a:t>Published CUAHSI HIS web services for GAMUT datasets</a:t>
            </a:r>
          </a:p>
          <a:p>
            <a:pPr lvl="1"/>
            <a:r>
              <a:rPr lang="en-US" dirty="0" smtClean="0"/>
              <a:t>Automated archival of raw GAMUT data in iUTAH Data Repository</a:t>
            </a:r>
          </a:p>
          <a:p>
            <a:pPr lvl="1"/>
            <a:r>
              <a:rPr lang="en-US" dirty="0" smtClean="0"/>
              <a:t>Software and training for quality control of GAMUT sensor data</a:t>
            </a:r>
          </a:p>
          <a:p>
            <a:r>
              <a:rPr lang="en-US" dirty="0" smtClean="0"/>
              <a:t>RFA2</a:t>
            </a:r>
          </a:p>
          <a:p>
            <a:pPr lvl="1"/>
            <a:r>
              <a:rPr lang="en-US" dirty="0" smtClean="0"/>
              <a:t>Development of new visualization capabilities for social science survey datasets</a:t>
            </a:r>
          </a:p>
          <a:p>
            <a:pPr lvl="1"/>
            <a:r>
              <a:rPr lang="en-US" dirty="0" smtClean="0"/>
              <a:t>Added support for additional storm drain monitoring sites</a:t>
            </a:r>
          </a:p>
          <a:p>
            <a:r>
              <a:rPr lang="en-US" dirty="0" smtClean="0"/>
              <a:t>RFA3</a:t>
            </a:r>
          </a:p>
          <a:p>
            <a:pPr lvl="1"/>
            <a:r>
              <a:rPr lang="en-US" dirty="0" smtClean="0"/>
              <a:t>Software interface for coupled modeling</a:t>
            </a:r>
          </a:p>
          <a:p>
            <a:pPr lvl="1"/>
            <a:r>
              <a:rPr lang="en-US" dirty="0" smtClean="0"/>
              <a:t>Investigation of computational challenges of coupled modeling</a:t>
            </a:r>
          </a:p>
          <a:p>
            <a:pPr lvl="1"/>
            <a:endParaRPr lang="en-US" dirty="0"/>
          </a:p>
        </p:txBody>
      </p:sp>
    </p:spTree>
    <p:extLst>
      <p:ext uri="{BB962C8B-B14F-4D97-AF65-F5344CB8AC3E}">
        <p14:creationId xmlns:p14="http://schemas.microsoft.com/office/powerpoint/2010/main" val="1686376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605605"/>
          </a:xfrm>
        </p:spPr>
        <p:txBody>
          <a:bodyPr>
            <a:normAutofit/>
          </a:bodyPr>
          <a:lstStyle/>
          <a:p>
            <a:r>
              <a:rPr lang="en-US" sz="5400" dirty="0" smtClean="0"/>
              <a:t>Hardware Upgrades</a:t>
            </a:r>
            <a:endParaRPr lang="en-US" sz="5400" dirty="0"/>
          </a:p>
        </p:txBody>
      </p:sp>
      <p:pic>
        <p:nvPicPr>
          <p:cNvPr id="6" name="Picture 5"/>
          <p:cNvPicPr>
            <a:picLocks noChangeAspect="1"/>
          </p:cNvPicPr>
          <p:nvPr/>
        </p:nvPicPr>
        <p:blipFill>
          <a:blip r:embed="rId2"/>
          <a:stretch>
            <a:fillRect/>
          </a:stretch>
        </p:blipFill>
        <p:spPr>
          <a:xfrm>
            <a:off x="389245" y="1502074"/>
            <a:ext cx="3799803" cy="5363014"/>
          </a:xfrm>
          <a:prstGeom prst="rect">
            <a:avLst/>
          </a:prstGeom>
        </p:spPr>
      </p:pic>
      <p:sp>
        <p:nvSpPr>
          <p:cNvPr id="7" name="TextBox 6"/>
          <p:cNvSpPr txBox="1"/>
          <p:nvPr/>
        </p:nvSpPr>
        <p:spPr>
          <a:xfrm>
            <a:off x="4976150" y="1956652"/>
            <a:ext cx="3472938" cy="923330"/>
          </a:xfrm>
          <a:prstGeom prst="rect">
            <a:avLst/>
          </a:prstGeom>
          <a:noFill/>
        </p:spPr>
        <p:txBody>
          <a:bodyPr wrap="square" rtlCol="0">
            <a:spAutoFit/>
          </a:bodyPr>
          <a:lstStyle/>
          <a:p>
            <a:r>
              <a:rPr lang="en-US" dirty="0" smtClean="0"/>
              <a:t>Services and applications hosted by the iUTAH Modeling and Data Federation are all virtualized.</a:t>
            </a:r>
            <a:endParaRPr lang="en-US" dirty="0"/>
          </a:p>
        </p:txBody>
      </p:sp>
      <p:sp>
        <p:nvSpPr>
          <p:cNvPr id="8" name="TextBox 7"/>
          <p:cNvSpPr txBox="1"/>
          <p:nvPr/>
        </p:nvSpPr>
        <p:spPr>
          <a:xfrm>
            <a:off x="4976150" y="3907459"/>
            <a:ext cx="3472938" cy="923330"/>
          </a:xfrm>
          <a:prstGeom prst="rect">
            <a:avLst/>
          </a:prstGeom>
          <a:noFill/>
        </p:spPr>
        <p:txBody>
          <a:bodyPr wrap="square" rtlCol="0">
            <a:spAutoFit/>
          </a:bodyPr>
          <a:lstStyle/>
          <a:p>
            <a:r>
              <a:rPr lang="en-US" dirty="0" smtClean="0"/>
              <a:t>In collaboration with CI-WATER doubled the number of virtual hosts (6)</a:t>
            </a:r>
            <a:endParaRPr lang="en-US" dirty="0"/>
          </a:p>
        </p:txBody>
      </p:sp>
      <p:sp>
        <p:nvSpPr>
          <p:cNvPr id="9" name="TextBox 8"/>
          <p:cNvSpPr txBox="1"/>
          <p:nvPr/>
        </p:nvSpPr>
        <p:spPr>
          <a:xfrm>
            <a:off x="4812270" y="5536400"/>
            <a:ext cx="3798330" cy="646331"/>
          </a:xfrm>
          <a:prstGeom prst="rect">
            <a:avLst/>
          </a:prstGeom>
          <a:noFill/>
        </p:spPr>
        <p:txBody>
          <a:bodyPr wrap="square" rtlCol="0">
            <a:spAutoFit/>
          </a:bodyPr>
          <a:lstStyle/>
          <a:p>
            <a:r>
              <a:rPr lang="en-US" dirty="0" smtClean="0"/>
              <a:t>Increased capacity of virtualization storage by 20TB</a:t>
            </a:r>
            <a:endParaRPr lang="en-US" dirty="0"/>
          </a:p>
        </p:txBody>
      </p:sp>
      <p:cxnSp>
        <p:nvCxnSpPr>
          <p:cNvPr id="5" name="Straight Arrow Connector 4"/>
          <p:cNvCxnSpPr/>
          <p:nvPr/>
        </p:nvCxnSpPr>
        <p:spPr>
          <a:xfrm flipH="1">
            <a:off x="3185297" y="5883189"/>
            <a:ext cx="1407298"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3485399" y="4230129"/>
            <a:ext cx="1407298"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93392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Data Policy, Publication, and Training</a:t>
            </a:r>
            <a:endParaRPr lang="en-US" dirty="0"/>
          </a:p>
        </p:txBody>
      </p:sp>
      <p:sp>
        <p:nvSpPr>
          <p:cNvPr id="3" name="Content Placeholder 2"/>
          <p:cNvSpPr>
            <a:spLocks noGrp="1"/>
          </p:cNvSpPr>
          <p:nvPr>
            <p:ph idx="1"/>
          </p:nvPr>
        </p:nvSpPr>
        <p:spPr>
          <a:xfrm>
            <a:off x="457199" y="1600200"/>
            <a:ext cx="4567881" cy="3967205"/>
          </a:xfrm>
        </p:spPr>
        <p:txBody>
          <a:bodyPr>
            <a:normAutofit fontScale="70000" lnSpcReduction="20000"/>
          </a:bodyPr>
          <a:lstStyle/>
          <a:p>
            <a:r>
              <a:rPr lang="en-US" dirty="0" smtClean="0"/>
              <a:t>Policy fully implemented after Year 3 modifications</a:t>
            </a:r>
          </a:p>
          <a:p>
            <a:r>
              <a:rPr lang="en-US" dirty="0" smtClean="0"/>
              <a:t>Data collection plans are submitted, reviewed, approved, etc.</a:t>
            </a:r>
          </a:p>
          <a:p>
            <a:r>
              <a:rPr lang="en-US" dirty="0" smtClean="0"/>
              <a:t>Data publication system running- a number of datasets and metadata records submitted</a:t>
            </a:r>
          </a:p>
          <a:p>
            <a:r>
              <a:rPr lang="en-US" dirty="0" smtClean="0"/>
              <a:t>Developed video tutorials to train on iUTAH data management and publication</a:t>
            </a:r>
            <a:endParaRPr lang="en-US" dirty="0"/>
          </a:p>
        </p:txBody>
      </p:sp>
      <p:pic>
        <p:nvPicPr>
          <p:cNvPr id="4" name="Picture 3"/>
          <p:cNvPicPr>
            <a:picLocks noChangeAspect="1"/>
          </p:cNvPicPr>
          <p:nvPr/>
        </p:nvPicPr>
        <p:blipFill>
          <a:blip r:embed="rId2"/>
          <a:stretch>
            <a:fillRect/>
          </a:stretch>
        </p:blipFill>
        <p:spPr>
          <a:xfrm>
            <a:off x="5597645" y="1531596"/>
            <a:ext cx="2925785" cy="3761215"/>
          </a:xfrm>
          <a:prstGeom prst="rect">
            <a:avLst/>
          </a:prstGeom>
          <a:ln w="6350" cmpd="sng">
            <a:solidFill>
              <a:schemeClr val="tx1"/>
            </a:solidFill>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202698" y="5471297"/>
            <a:ext cx="1466836" cy="1095976"/>
          </a:xfrm>
          <a:prstGeom prst="rect">
            <a:avLst/>
          </a:prstGeom>
          <a:ln>
            <a:solidFill>
              <a:schemeClr val="tx1"/>
            </a:solidFill>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1853421" y="5471297"/>
            <a:ext cx="1484579" cy="1109233"/>
          </a:xfrm>
          <a:prstGeom prst="rect">
            <a:avLst/>
          </a:prstGeom>
          <a:ln>
            <a:solidFill>
              <a:schemeClr val="tx1"/>
            </a:solidFill>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3540498" y="5471296"/>
            <a:ext cx="1484582" cy="1109234"/>
          </a:xfrm>
          <a:prstGeom prst="rect">
            <a:avLst/>
          </a:prstGeom>
          <a:ln>
            <a:solidFill>
              <a:schemeClr val="tx1"/>
            </a:solidFill>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5230491" y="5477348"/>
            <a:ext cx="1476481" cy="1103182"/>
          </a:xfrm>
          <a:prstGeom prst="rect">
            <a:avLst/>
          </a:prstGeom>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7287260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Title 1"/>
          <p:cNvSpPr txBox="1">
            <a:spLocks/>
          </p:cNvSpPr>
          <p:nvPr/>
        </p:nvSpPr>
        <p:spPr>
          <a:xfrm>
            <a:off x="551228" y="144848"/>
            <a:ext cx="8135572" cy="810922"/>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t>Formalized GAMUT Data Workflow</a:t>
            </a:r>
            <a:endParaRPr lang="en-US" sz="3600" dirty="0"/>
          </a:p>
        </p:txBody>
      </p:sp>
      <p:pic>
        <p:nvPicPr>
          <p:cNvPr id="8" name="Picture 7" descr="Fig4.tif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15" y="1031993"/>
            <a:ext cx="9145923" cy="5421911"/>
          </a:xfrm>
          <a:prstGeom prst="rect">
            <a:avLst/>
          </a:prstGeom>
        </p:spPr>
      </p:pic>
    </p:spTree>
    <p:extLst>
      <p:ext uri="{BB962C8B-B14F-4D97-AF65-F5344CB8AC3E}">
        <p14:creationId xmlns:p14="http://schemas.microsoft.com/office/powerpoint/2010/main" val="414820696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CUAHSI HIS Web Services for GAMUT</a:t>
            </a:r>
            <a:endParaRPr lang="en-US" dirty="0"/>
          </a:p>
        </p:txBody>
      </p:sp>
      <p:sp>
        <p:nvSpPr>
          <p:cNvPr id="3" name="Content Placeholder 2"/>
          <p:cNvSpPr>
            <a:spLocks noGrp="1"/>
          </p:cNvSpPr>
          <p:nvPr>
            <p:ph idx="1"/>
          </p:nvPr>
        </p:nvSpPr>
        <p:spPr>
          <a:xfrm>
            <a:off x="326767" y="1594022"/>
            <a:ext cx="4210908" cy="4525963"/>
          </a:xfrm>
        </p:spPr>
        <p:txBody>
          <a:bodyPr>
            <a:normAutofit fontScale="92500" lnSpcReduction="10000"/>
          </a:bodyPr>
          <a:lstStyle/>
          <a:p>
            <a:r>
              <a:rPr lang="en-US" dirty="0" smtClean="0"/>
              <a:t>Established CUAHSI HIS web services for GAMUT databases</a:t>
            </a:r>
          </a:p>
          <a:p>
            <a:r>
              <a:rPr lang="en-US" dirty="0" smtClean="0"/>
              <a:t>Registered with the CUAHSI Water Data Center</a:t>
            </a:r>
          </a:p>
          <a:p>
            <a:r>
              <a:rPr lang="en-US" dirty="0" smtClean="0"/>
              <a:t>Data are searchable using HydroDesktop and the new CUAHSI HIS web client</a:t>
            </a:r>
          </a:p>
        </p:txBody>
      </p:sp>
      <p:grpSp>
        <p:nvGrpSpPr>
          <p:cNvPr id="6" name="Group 5"/>
          <p:cNvGrpSpPr/>
          <p:nvPr/>
        </p:nvGrpSpPr>
        <p:grpSpPr>
          <a:xfrm>
            <a:off x="4413791" y="2685657"/>
            <a:ext cx="1927489" cy="2815674"/>
            <a:chOff x="2466024" y="2658106"/>
            <a:chExt cx="3023484" cy="4022487"/>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66024" y="2658106"/>
              <a:ext cx="2751365" cy="4022487"/>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r="7006"/>
            <a:stretch/>
          </p:blipFill>
          <p:spPr>
            <a:xfrm>
              <a:off x="3296513" y="3795097"/>
              <a:ext cx="2192995" cy="2540630"/>
            </a:xfrm>
            <a:prstGeom prst="rect">
              <a:avLst/>
            </a:prstGeom>
            <a:ln w="6350" cmpd="sng">
              <a:solidFill>
                <a:schemeClr val="tx1"/>
              </a:solidFill>
            </a:ln>
            <a:effectLst>
              <a:outerShdw blurRad="50800" dist="38100" dir="2700000" algn="tl" rotWithShape="0">
                <a:prstClr val="black">
                  <a:alpha val="40000"/>
                </a:prstClr>
              </a:outerShdw>
            </a:effectLst>
          </p:spPr>
        </p:pic>
      </p:grpSp>
      <p:pic>
        <p:nvPicPr>
          <p:cNvPr id="7" name="Picture 6"/>
          <p:cNvPicPr>
            <a:picLocks noChangeAspect="1"/>
          </p:cNvPicPr>
          <p:nvPr/>
        </p:nvPicPr>
        <p:blipFill>
          <a:blip r:embed="rId4"/>
          <a:stretch>
            <a:fillRect/>
          </a:stretch>
        </p:blipFill>
        <p:spPr>
          <a:xfrm>
            <a:off x="6703090" y="1911235"/>
            <a:ext cx="1890797" cy="2423659"/>
          </a:xfrm>
          <a:prstGeom prst="rect">
            <a:avLst/>
          </a:prstGeom>
          <a:ln>
            <a:solidFill>
              <a:schemeClr val="tx1"/>
            </a:solidFill>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a:stretch>
            <a:fillRect/>
          </a:stretch>
        </p:blipFill>
        <p:spPr>
          <a:xfrm>
            <a:off x="6534948" y="4503350"/>
            <a:ext cx="2450834" cy="2096255"/>
          </a:xfrm>
          <a:prstGeom prst="rect">
            <a:avLst/>
          </a:prstGeom>
          <a:ln>
            <a:solidFill>
              <a:schemeClr val="tx1"/>
            </a:solidFill>
          </a:ln>
          <a:effectLst>
            <a:outerShdw blurRad="50800" dist="38100" dir="2700000" algn="tl" rotWithShape="0">
              <a:srgbClr val="000000">
                <a:alpha val="43000"/>
              </a:srgbClr>
            </a:outerShdw>
          </a:effectLst>
        </p:spPr>
      </p:pic>
      <p:sp>
        <p:nvSpPr>
          <p:cNvPr id="9" name="TextBox 8"/>
          <p:cNvSpPr txBox="1"/>
          <p:nvPr/>
        </p:nvSpPr>
        <p:spPr>
          <a:xfrm>
            <a:off x="4192059" y="5501331"/>
            <a:ext cx="2149221" cy="369332"/>
          </a:xfrm>
          <a:prstGeom prst="rect">
            <a:avLst/>
          </a:prstGeom>
          <a:noFill/>
        </p:spPr>
        <p:txBody>
          <a:bodyPr wrap="none" rtlCol="0">
            <a:spAutoFit/>
          </a:bodyPr>
          <a:lstStyle/>
          <a:p>
            <a:r>
              <a:rPr lang="en-US" dirty="0" smtClean="0"/>
              <a:t>Deploy Web Services</a:t>
            </a:r>
            <a:endParaRPr lang="en-US" dirty="0"/>
          </a:p>
        </p:txBody>
      </p:sp>
      <p:sp>
        <p:nvSpPr>
          <p:cNvPr id="10" name="TextBox 9"/>
          <p:cNvSpPr txBox="1"/>
          <p:nvPr/>
        </p:nvSpPr>
        <p:spPr>
          <a:xfrm>
            <a:off x="6534948" y="1319424"/>
            <a:ext cx="2058939" cy="646331"/>
          </a:xfrm>
          <a:prstGeom prst="rect">
            <a:avLst/>
          </a:prstGeom>
          <a:noFill/>
        </p:spPr>
        <p:txBody>
          <a:bodyPr wrap="none" rtlCol="0">
            <a:spAutoFit/>
          </a:bodyPr>
          <a:lstStyle/>
          <a:p>
            <a:pPr algn="ctr"/>
            <a:r>
              <a:rPr lang="en-US" dirty="0" smtClean="0"/>
              <a:t>Register with Water </a:t>
            </a:r>
          </a:p>
          <a:p>
            <a:pPr algn="ctr"/>
            <a:r>
              <a:rPr lang="en-US" dirty="0" smtClean="0"/>
              <a:t>Data Center</a:t>
            </a:r>
            <a:endParaRPr lang="en-US" dirty="0"/>
          </a:p>
        </p:txBody>
      </p:sp>
      <p:sp>
        <p:nvSpPr>
          <p:cNvPr id="11" name="TextBox 10"/>
          <p:cNvSpPr txBox="1"/>
          <p:nvPr/>
        </p:nvSpPr>
        <p:spPr>
          <a:xfrm>
            <a:off x="6703090" y="5796819"/>
            <a:ext cx="2073592" cy="646331"/>
          </a:xfrm>
          <a:prstGeom prst="rect">
            <a:avLst/>
          </a:prstGeom>
          <a:noFill/>
        </p:spPr>
        <p:txBody>
          <a:bodyPr wrap="none" rtlCol="0">
            <a:spAutoFit/>
          </a:bodyPr>
          <a:lstStyle/>
          <a:p>
            <a:pPr algn="ctr"/>
            <a:r>
              <a:rPr lang="en-US" dirty="0" smtClean="0"/>
              <a:t>Discover Data in the </a:t>
            </a:r>
          </a:p>
          <a:p>
            <a:pPr algn="ctr"/>
            <a:r>
              <a:rPr lang="en-US" dirty="0" smtClean="0"/>
              <a:t>National Catalog</a:t>
            </a:r>
            <a:endParaRPr lang="en-US" dirty="0"/>
          </a:p>
        </p:txBody>
      </p:sp>
      <p:cxnSp>
        <p:nvCxnSpPr>
          <p:cNvPr id="13" name="Curved Connector 12"/>
          <p:cNvCxnSpPr>
            <a:stCxn id="4" idx="0"/>
          </p:cNvCxnSpPr>
          <p:nvPr/>
        </p:nvCxnSpPr>
        <p:spPr>
          <a:xfrm rot="5400000" flipH="1" flipV="1">
            <a:off x="5790250" y="1772818"/>
            <a:ext cx="413387" cy="1412293"/>
          </a:xfrm>
          <a:prstGeom prst="curvedConnector2">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Curved Connector 13"/>
          <p:cNvCxnSpPr/>
          <p:nvPr/>
        </p:nvCxnSpPr>
        <p:spPr>
          <a:xfrm rot="5400000">
            <a:off x="6960975" y="4661243"/>
            <a:ext cx="1359243" cy="12700"/>
          </a:xfrm>
          <a:prstGeom prst="curvedConnector3">
            <a:avLst>
              <a:gd name="adj1" fmla="val 50000"/>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488109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sz="3600" dirty="0" smtClean="0"/>
              <a:t>Automated Archival of Raw GAMUT Data</a:t>
            </a:r>
            <a:endParaRPr lang="en-US" sz="3600" dirty="0"/>
          </a:p>
        </p:txBody>
      </p:sp>
      <p:sp>
        <p:nvSpPr>
          <p:cNvPr id="3" name="Content Placeholder 2"/>
          <p:cNvSpPr>
            <a:spLocks noGrp="1"/>
          </p:cNvSpPr>
          <p:nvPr>
            <p:ph idx="1"/>
          </p:nvPr>
        </p:nvSpPr>
        <p:spPr>
          <a:xfrm>
            <a:off x="457200" y="1600200"/>
            <a:ext cx="4107935" cy="4525963"/>
          </a:xfrm>
        </p:spPr>
        <p:txBody>
          <a:bodyPr>
            <a:normAutofit fontScale="92500" lnSpcReduction="10000"/>
          </a:bodyPr>
          <a:lstStyle/>
          <a:p>
            <a:r>
              <a:rPr lang="en-US" dirty="0" smtClean="0"/>
              <a:t>RFA1 investigators wanted easy file-based access to the GAMUT data</a:t>
            </a:r>
          </a:p>
          <a:p>
            <a:r>
              <a:rPr lang="en-US" dirty="0" smtClean="0"/>
              <a:t>We automated publication to the iUTAH data Repository</a:t>
            </a:r>
          </a:p>
          <a:p>
            <a:r>
              <a:rPr lang="en-US" dirty="0" smtClean="0"/>
              <a:t>Data are chunked yearly and the current year is updated daily</a:t>
            </a:r>
            <a:endParaRPr lang="en-US" dirty="0"/>
          </a:p>
        </p:txBody>
      </p:sp>
      <p:pic>
        <p:nvPicPr>
          <p:cNvPr id="5" name="Picture 4"/>
          <p:cNvPicPr>
            <a:picLocks noChangeAspect="1"/>
          </p:cNvPicPr>
          <p:nvPr/>
        </p:nvPicPr>
        <p:blipFill>
          <a:blip r:embed="rId2"/>
          <a:stretch>
            <a:fillRect/>
          </a:stretch>
        </p:blipFill>
        <p:spPr>
          <a:xfrm>
            <a:off x="4779508" y="1167027"/>
            <a:ext cx="4156374" cy="5423244"/>
          </a:xfrm>
          <a:prstGeom prst="rect">
            <a:avLst/>
          </a:prstGeom>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0768148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dirty="0" smtClean="0"/>
              <a:t>Support for New Monitoring Sites Coming Online</a:t>
            </a:r>
            <a:endParaRPr lang="en-US" dirty="0"/>
          </a:p>
        </p:txBody>
      </p:sp>
      <p:sp>
        <p:nvSpPr>
          <p:cNvPr id="3" name="Content Placeholder 2"/>
          <p:cNvSpPr>
            <a:spLocks noGrp="1"/>
          </p:cNvSpPr>
          <p:nvPr>
            <p:ph idx="1"/>
          </p:nvPr>
        </p:nvSpPr>
        <p:spPr>
          <a:xfrm>
            <a:off x="457201" y="1600200"/>
            <a:ext cx="4118892" cy="4525963"/>
          </a:xfrm>
        </p:spPr>
        <p:txBody>
          <a:bodyPr/>
          <a:lstStyle/>
          <a:p>
            <a:r>
              <a:rPr lang="en-US" dirty="0" err="1" smtClean="0"/>
              <a:t>Stormdrain</a:t>
            </a:r>
            <a:r>
              <a:rPr lang="en-US" dirty="0" smtClean="0"/>
              <a:t> sites</a:t>
            </a:r>
          </a:p>
          <a:p>
            <a:r>
              <a:rPr lang="en-US" dirty="0" smtClean="0"/>
              <a:t>New GAMUT sites</a:t>
            </a:r>
          </a:p>
          <a:p>
            <a:r>
              <a:rPr lang="en-US" dirty="0" err="1" smtClean="0"/>
              <a:t>Sapflux</a:t>
            </a:r>
            <a:r>
              <a:rPr lang="en-US" dirty="0" smtClean="0"/>
              <a:t> sites</a:t>
            </a:r>
          </a:p>
          <a:p>
            <a:r>
              <a:rPr lang="en-US" dirty="0" smtClean="0"/>
              <a:t>Canal sites</a:t>
            </a:r>
            <a:endParaRPr lang="en-US" dirty="0"/>
          </a:p>
        </p:txBody>
      </p:sp>
      <p:pic>
        <p:nvPicPr>
          <p:cNvPr id="5" name="Picture 4" descr="IMG_07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1835" y="1610563"/>
            <a:ext cx="3822656" cy="5096874"/>
          </a:xfrm>
          <a:prstGeom prst="rect">
            <a:avLst/>
          </a:prstGeom>
          <a:ln>
            <a:solidFill>
              <a:schemeClr val="tx1"/>
            </a:solidFill>
          </a:ln>
          <a:effectLst>
            <a:outerShdw blurRad="50800" dist="38100" dir="2700000" algn="tl" rotWithShape="0">
              <a:srgbClr val="000000">
                <a:alpha val="43000"/>
              </a:srgbClr>
            </a:outerShdw>
          </a:effectLst>
        </p:spPr>
      </p:pic>
      <p:pic>
        <p:nvPicPr>
          <p:cNvPr id="6" name="Picture 5" descr="IMG_05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637" y="4213165"/>
            <a:ext cx="1833056" cy="2444073"/>
          </a:xfrm>
          <a:prstGeom prst="rect">
            <a:avLst/>
          </a:prstGeom>
          <a:ln>
            <a:solidFill>
              <a:schemeClr val="tx1"/>
            </a:solidFill>
          </a:ln>
          <a:effectLst>
            <a:outerShdw blurRad="50800" dist="38100" dir="2700000" algn="tl" rotWithShape="0">
              <a:srgbClr val="000000">
                <a:alpha val="43000"/>
              </a:srgbClr>
            </a:outerShdw>
          </a:effectLst>
        </p:spPr>
      </p:pic>
      <p:pic>
        <p:nvPicPr>
          <p:cNvPr id="7" name="Picture 6" descr="IMG_054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6664" y="4202684"/>
            <a:ext cx="1878565" cy="2504753"/>
          </a:xfrm>
          <a:prstGeom prst="rect">
            <a:avLst/>
          </a:prstGeom>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443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411</TotalTime>
  <Words>1419</Words>
  <Application>Microsoft Macintosh PowerPoint</Application>
  <PresentationFormat>On-screen Show (4:3)</PresentationFormat>
  <Paragraphs>180</Paragraphs>
  <Slides>20</Slides>
  <Notes>2</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Cyberinfrastructure: Year 3</vt:lpstr>
      <vt:lpstr>Goals and Objectives</vt:lpstr>
      <vt:lpstr>Results, Outcomes, and Accomplishments Summary</vt:lpstr>
      <vt:lpstr>Hardware Upgrades</vt:lpstr>
      <vt:lpstr>Data Policy, Publication, and Training</vt:lpstr>
      <vt:lpstr>PowerPoint Presentation</vt:lpstr>
      <vt:lpstr>CUAHSI HIS Web Services for GAMUT</vt:lpstr>
      <vt:lpstr>Automated Archival of Raw GAMUT Data</vt:lpstr>
      <vt:lpstr>Support for New Monitoring Sites Coming Online</vt:lpstr>
      <vt:lpstr>Visualizing Social Science Survey Results http://data.iutahepscor.org/surveys/ </vt:lpstr>
      <vt:lpstr>  </vt:lpstr>
      <vt:lpstr>PowerPoint Presentation</vt:lpstr>
      <vt:lpstr>Impacts GAMUT Data Workflow</vt:lpstr>
      <vt:lpstr>Impacts GAMUT Data Quality Control Training</vt:lpstr>
      <vt:lpstr>Impacts Software for Sensor Data Management</vt:lpstr>
      <vt:lpstr>Impacts Computational Challenges of Coupled Modeling</vt:lpstr>
      <vt:lpstr>Impacts Published Datasets</vt:lpstr>
      <vt:lpstr>Impacts Open Source Code Repositories</vt:lpstr>
      <vt:lpstr>Impacts Hydroinformatics Course</vt:lpstr>
      <vt:lpstr>Questions?</vt:lpstr>
    </vt:vector>
  </TitlesOfParts>
  <Company>Utah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Cyberinfrastructure: Year 3 Advances</dc:title>
  <dc:creator>Jeffery Horsburgh</dc:creator>
  <cp:lastModifiedBy>Jeffery Horsburgh</cp:lastModifiedBy>
  <cp:revision>31</cp:revision>
  <dcterms:created xsi:type="dcterms:W3CDTF">2015-06-25T19:00:26Z</dcterms:created>
  <dcterms:modified xsi:type="dcterms:W3CDTF">2015-06-30T04:15:57Z</dcterms:modified>
</cp:coreProperties>
</file>