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4" r:id="rId3"/>
    <p:sldId id="266" r:id="rId4"/>
    <p:sldId id="265" r:id="rId5"/>
    <p:sldId id="267" r:id="rId6"/>
    <p:sldId id="273" r:id="rId7"/>
    <p:sldId id="274" r:id="rId8"/>
    <p:sldId id="275" r:id="rId9"/>
    <p:sldId id="276" r:id="rId10"/>
    <p:sldId id="277" r:id="rId11"/>
    <p:sldId id="278" r:id="rId12"/>
    <p:sldId id="268" r:id="rId13"/>
    <p:sldId id="270" r:id="rId14"/>
    <p:sldId id="269" r:id="rId15"/>
    <p:sldId id="271" r:id="rId16"/>
    <p:sldId id="282" r:id="rId17"/>
    <p:sldId id="272" r:id="rId18"/>
    <p:sldId id="279" r:id="rId19"/>
    <p:sldId id="281" r:id="rId20"/>
    <p:sldId id="283" r:id="rId21"/>
    <p:sldId id="284" r:id="rId22"/>
    <p:sldId id="285" r:id="rId23"/>
    <p:sldId id="2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742" autoAdjust="0"/>
  </p:normalViewPr>
  <p:slideViewPr>
    <p:cSldViewPr snapToGrid="0" snapToObjects="1">
      <p:cViewPr varScale="1">
        <p:scale>
          <a:sx n="122" d="100"/>
          <a:sy n="122" d="100"/>
        </p:scale>
        <p:origin x="190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C7CF7-85A8-4745-AC1C-1F6EA074DAC9}" type="datetimeFigureOut">
              <a:rPr lang="en-US" smtClean="0"/>
              <a:t>11/16/16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C92099-30A3-7243-8E9C-7DB668102013}" type="slidenum">
              <a:rPr lang="en-US" smtClean="0"/>
              <a:t>‹#›</a:t>
            </a:fld>
            <a:endParaRPr lang="en-US"/>
          </a:p>
        </p:txBody>
      </p:sp>
    </p:spTree>
    <p:extLst>
      <p:ext uri="{BB962C8B-B14F-4D97-AF65-F5344CB8AC3E}">
        <p14:creationId xmlns:p14="http://schemas.microsoft.com/office/powerpoint/2010/main" val="255604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crossing</a:t>
            </a:r>
            <a:r>
              <a:rPr lang="en-US" baseline="0" dirty="0" smtClean="0"/>
              <a:t> over from the cyberinfrastructure team, and I’ve got to bring a little federation flair.</a:t>
            </a:r>
            <a:endParaRPr lang="en-US" dirty="0" smtClean="0"/>
          </a:p>
          <a:p>
            <a:endParaRPr lang="en-US" dirty="0" smtClean="0"/>
          </a:p>
          <a:p>
            <a:r>
              <a:rPr lang="en-US" dirty="0" smtClean="0"/>
              <a:t>I’ve become</a:t>
            </a:r>
            <a:r>
              <a:rPr lang="en-US" baseline="0" dirty="0" smtClean="0"/>
              <a:t> somewhat of a champion for GAMUT, but there are m</a:t>
            </a:r>
            <a:r>
              <a:rPr lang="en-US" dirty="0" smtClean="0"/>
              <a:t>any other contributors</a:t>
            </a:r>
            <a:r>
              <a:rPr lang="en-US" baseline="0" dirty="0" smtClean="0"/>
              <a:t> to the material here.</a:t>
            </a:r>
            <a:endParaRPr lang="en-US" dirty="0"/>
          </a:p>
        </p:txBody>
      </p:sp>
      <p:sp>
        <p:nvSpPr>
          <p:cNvPr id="4" name="Slide Number Placeholder 3"/>
          <p:cNvSpPr>
            <a:spLocks noGrp="1"/>
          </p:cNvSpPr>
          <p:nvPr>
            <p:ph type="sldNum" sz="quarter" idx="10"/>
          </p:nvPr>
        </p:nvSpPr>
        <p:spPr/>
        <p:txBody>
          <a:bodyPr/>
          <a:lstStyle/>
          <a:p>
            <a:fld id="{F2C92099-30A3-7243-8E9C-7DB668102013}" type="slidenum">
              <a:rPr lang="en-US" smtClean="0"/>
              <a:t>1</a:t>
            </a:fld>
            <a:endParaRPr lang="en-US"/>
          </a:p>
        </p:txBody>
      </p:sp>
    </p:spTree>
    <p:extLst>
      <p:ext uri="{BB962C8B-B14F-4D97-AF65-F5344CB8AC3E}">
        <p14:creationId xmlns:p14="http://schemas.microsoft.com/office/powerpoint/2010/main" val="3176486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GAMUT</a:t>
            </a:r>
            <a:r>
              <a:rPr lang="en-US" baseline="0" dirty="0" smtClean="0"/>
              <a:t> Technicians and their staff have been working hard to perform data post processing to generate approved, quality controlled datasets that remove erroneous outliers, correct for sensor drift, remove periods of sensor malfunction, etc. This image shows typical quality control scenarios, and post processing several of the GAMUT variables included innovative quality control solutions. The shade of green indicates the level of QC completion.</a:t>
            </a:r>
          </a:p>
          <a:p>
            <a:endParaRPr lang="en-US" baseline="0" dirty="0" smtClean="0"/>
          </a:p>
          <a:p>
            <a:r>
              <a:rPr lang="en-US" baseline="0" dirty="0" smtClean="0"/>
              <a:t>This is an ongoing effort.</a:t>
            </a:r>
          </a:p>
        </p:txBody>
      </p:sp>
      <p:sp>
        <p:nvSpPr>
          <p:cNvPr id="4" name="Slide Number Placeholder 3"/>
          <p:cNvSpPr>
            <a:spLocks noGrp="1"/>
          </p:cNvSpPr>
          <p:nvPr>
            <p:ph type="sldNum" sz="quarter" idx="10"/>
          </p:nvPr>
        </p:nvSpPr>
        <p:spPr/>
        <p:txBody>
          <a:bodyPr/>
          <a:lstStyle/>
          <a:p>
            <a:fld id="{62D651E8-84E0-0D4F-88C5-757A30566F17}" type="slidenum">
              <a:rPr lang="en-US" smtClean="0"/>
              <a:t>10</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We very</a:t>
            </a:r>
            <a:r>
              <a:rPr lang="en-US" baseline="0" dirty="0" smtClean="0"/>
              <a:t> recently submitted a paper that documents the GAMUT Network and in particular, the standardization across the watersheds, the QA/QC process, and the solutions to challenges encountered by GAMUT. The idea is that the paper can be used as a reference so that anyone using GAMUT data or GAMUT infrastructure need not write about the network itself.</a:t>
            </a:r>
          </a:p>
          <a:p>
            <a:endParaRPr lang="en-US" baseline="0" dirty="0" smtClean="0"/>
          </a:p>
          <a:p>
            <a:r>
              <a:rPr lang="en-US" baseline="0" dirty="0" smtClean="0"/>
              <a:t>The paper also includes some examples of what we’re learning from the GAMUT data. Really, we’ve only scratched the surface on what we can learn from GAMUT data.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11</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a:t>
            </a:r>
          </a:p>
          <a:p>
            <a:r>
              <a:rPr lang="en-US" baseline="0" dirty="0" smtClean="0"/>
              <a:t>Researchers have added sensors that expand beyond the original GAMUT sensor suite.</a:t>
            </a:r>
          </a:p>
          <a:p>
            <a:endParaRPr lang="en-US" baseline="0" dirty="0" smtClean="0"/>
          </a:p>
          <a:p>
            <a:r>
              <a:rPr lang="en-US" baseline="0" dirty="0" smtClean="0"/>
              <a:t>Soil heat flux: Scott Jones and Kay </a:t>
            </a:r>
            <a:r>
              <a:rPr lang="en-US" baseline="0" dirty="0" err="1" smtClean="0"/>
              <a:t>Parajuli</a:t>
            </a:r>
            <a:r>
              <a:rPr lang="en-US" baseline="0" dirty="0" smtClean="0"/>
              <a:t> installed soil heat flux plates, and the resulting data will be used to model ET.</a:t>
            </a:r>
          </a:p>
          <a:p>
            <a:endParaRPr lang="en-US" baseline="0" dirty="0" smtClean="0"/>
          </a:p>
          <a:p>
            <a:r>
              <a:rPr lang="en-US" baseline="0" dirty="0" smtClean="0"/>
              <a:t>O2 and CO2: Kerri Russell and Zach </a:t>
            </a:r>
            <a:r>
              <a:rPr lang="en-US" baseline="0" dirty="0" err="1" smtClean="0"/>
              <a:t>Aanderud</a:t>
            </a:r>
            <a:r>
              <a:rPr lang="en-US" baseline="0" dirty="0" smtClean="0"/>
              <a:t> added </a:t>
            </a:r>
            <a:r>
              <a:rPr lang="en-US" sz="1200" kern="1200" dirty="0" smtClean="0">
                <a:solidFill>
                  <a:schemeClr val="tx1"/>
                </a:solidFill>
                <a:latin typeface="+mn-lt"/>
                <a:ea typeface="+mn-ea"/>
                <a:cs typeface="+mn-cs"/>
              </a:rPr>
              <a:t>CO2 and O2 sensors to evaluate the seasonal sensitivity of soil respiration to rainfall and snowmelt in forest and urban ecosystems.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12</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a:t>
            </a:r>
          </a:p>
          <a:p>
            <a:r>
              <a:rPr lang="en-US" baseline="0" dirty="0" smtClean="0"/>
              <a:t>Researchers are piggybacking on GAMUT infrastructure to expand research questions.</a:t>
            </a:r>
          </a:p>
          <a:p>
            <a:endParaRPr lang="en-US" baseline="0" dirty="0" smtClean="0"/>
          </a:p>
          <a:p>
            <a:r>
              <a:rPr lang="en-US" baseline="0" dirty="0" err="1" smtClean="0"/>
              <a:t>Sapflux</a:t>
            </a:r>
            <a:r>
              <a:rPr lang="en-US" baseline="0" dirty="0" smtClean="0"/>
              <a:t>: Dave Bowling and Dave Eiriksson are using GAMUT infrastructure and cyberinfrastructure to implement their own </a:t>
            </a:r>
            <a:r>
              <a:rPr lang="en-US" baseline="0" dirty="0" err="1" smtClean="0"/>
              <a:t>sapflux</a:t>
            </a:r>
            <a:r>
              <a:rPr lang="en-US" baseline="0" dirty="0" smtClean="0"/>
              <a:t> monitoring network. Dave Eiriksson will discuss this further.</a:t>
            </a:r>
          </a:p>
          <a:p>
            <a:endParaRPr lang="en-US" baseline="0" dirty="0" smtClean="0"/>
          </a:p>
          <a:p>
            <a:r>
              <a:rPr lang="en-US" baseline="0" dirty="0" err="1" smtClean="0"/>
              <a:t>Stormwater</a:t>
            </a:r>
            <a:r>
              <a:rPr lang="en-US" baseline="0" dirty="0" smtClean="0"/>
              <a:t>/canal: Jeff Horsburgh and Tony Melcher have instrumented a combined </a:t>
            </a:r>
            <a:r>
              <a:rPr lang="en-US" baseline="0" dirty="0" err="1" smtClean="0"/>
              <a:t>stormwater</a:t>
            </a:r>
            <a:r>
              <a:rPr lang="en-US" baseline="0" dirty="0" smtClean="0"/>
              <a:t>/canal system in Logan similar to GAMUT aquatic sites. Tony will cover their work.</a:t>
            </a:r>
          </a:p>
          <a:p>
            <a:endParaRPr lang="en-US" baseline="0" dirty="0" smtClean="0"/>
          </a:p>
          <a:p>
            <a:r>
              <a:rPr lang="en-US" baseline="0" dirty="0" smtClean="0"/>
              <a:t>Residential </a:t>
            </a:r>
            <a:r>
              <a:rPr lang="en-US" baseline="0" dirty="0" err="1" smtClean="0"/>
              <a:t>stormwater</a:t>
            </a:r>
            <a:r>
              <a:rPr lang="en-US" baseline="0" dirty="0" smtClean="0"/>
              <a:t>: Ryan </a:t>
            </a:r>
            <a:r>
              <a:rPr lang="en-US" baseline="0" dirty="0" err="1" smtClean="0"/>
              <a:t>Dupont</a:t>
            </a:r>
            <a:r>
              <a:rPr lang="en-US" baseline="0" dirty="0" smtClean="0"/>
              <a:t> and others have instrumented a green infrastructure system where they are studying plant uptake and pollutant removal. Using GAMUT </a:t>
            </a:r>
            <a:r>
              <a:rPr lang="en-US" baseline="0" dirty="0" err="1" smtClean="0"/>
              <a:t>telemety</a:t>
            </a:r>
            <a:r>
              <a:rPr lang="en-US" baseline="0" dirty="0" smtClean="0"/>
              <a:t> and cyberinfrastructure for some of these data.</a:t>
            </a:r>
          </a:p>
          <a:p>
            <a:r>
              <a:rPr lang="en-US" baseline="0" dirty="0" smtClean="0"/>
              <a:t>Ryan is also heading a </a:t>
            </a:r>
            <a:r>
              <a:rPr lang="en-US" baseline="0" dirty="0" err="1" smtClean="0"/>
              <a:t>stormwater</a:t>
            </a:r>
            <a:r>
              <a:rPr lang="en-US" baseline="0" dirty="0" smtClean="0"/>
              <a:t> harvesting project with sites in the Logan River and Red Butte watersheds to assess effectiveness of nutrient and metals removal of </a:t>
            </a:r>
            <a:r>
              <a:rPr lang="en-US" baseline="0" dirty="0" err="1" smtClean="0"/>
              <a:t>biofiltration</a:t>
            </a:r>
            <a:r>
              <a:rPr lang="en-US" baseline="0" dirty="0" smtClean="0"/>
              <a:t> units and roof types. Using data from GAMUT site to investigating </a:t>
            </a:r>
            <a:r>
              <a:rPr lang="en-US" baseline="0" dirty="0" err="1" smtClean="0"/>
              <a:t>stormwater</a:t>
            </a:r>
            <a:r>
              <a:rPr lang="en-US" baseline="0" dirty="0" smtClean="0"/>
              <a:t> organic matter.</a:t>
            </a:r>
          </a:p>
        </p:txBody>
      </p:sp>
      <p:sp>
        <p:nvSpPr>
          <p:cNvPr id="4" name="Slide Number Placeholder 3"/>
          <p:cNvSpPr>
            <a:spLocks noGrp="1"/>
          </p:cNvSpPr>
          <p:nvPr>
            <p:ph type="sldNum" sz="quarter" idx="10"/>
          </p:nvPr>
        </p:nvSpPr>
        <p:spPr/>
        <p:txBody>
          <a:bodyPr/>
          <a:lstStyle/>
          <a:p>
            <a:fld id="{62D651E8-84E0-0D4F-88C5-757A30566F17}" type="slidenum">
              <a:rPr lang="en-US" smtClean="0"/>
              <a:t>13</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a:t>
            </a:r>
          </a:p>
          <a:p>
            <a:r>
              <a:rPr lang="en-US" baseline="0" dirty="0" smtClean="0"/>
              <a:t>Because of the infrastructure, breadth of data collection, standard data practices, researchers are choosing to work in GAMUT watersheds.</a:t>
            </a:r>
          </a:p>
          <a:p>
            <a:r>
              <a:rPr lang="en-US" baseline="0" dirty="0" smtClean="0"/>
              <a:t>There is synergy around GAMUT as sites for studying biophysical processes</a:t>
            </a:r>
          </a:p>
          <a:p>
            <a:endParaRPr lang="en-US" baseline="0" dirty="0" smtClean="0"/>
          </a:p>
          <a:p>
            <a:r>
              <a:rPr lang="en-US" baseline="0" dirty="0" smtClean="0"/>
              <a:t>Steven Hall: has published the results of his studies focused on Nitrogen dynamics in soil, water, snow, and riparian areas in GAMUT watersheds.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Greg Carling: has published results of monitoring trace elements along the mountain to urban gradient in the Provo River. </a:t>
            </a:r>
            <a:r>
              <a:rPr lang="en-US" sz="1200" kern="1200" dirty="0" smtClean="0">
                <a:solidFill>
                  <a:schemeClr val="tx1"/>
                </a:solidFill>
                <a:latin typeface="+mn-lt"/>
                <a:ea typeface="+mn-ea"/>
                <a:cs typeface="+mn-cs"/>
              </a:rPr>
              <a:t>Is also using GAMUT data to understand water quality during snowmelt and storm events on the Provo River</a:t>
            </a:r>
            <a:r>
              <a:rPr lang="en-US" sz="1200" kern="1200" baseline="0" dirty="0" smtClean="0">
                <a:solidFill>
                  <a:schemeClr val="tx1"/>
                </a:solidFill>
                <a:latin typeface="+mn-lt"/>
                <a:ea typeface="+mn-ea"/>
                <a:cs typeface="+mn-cs"/>
              </a:rPr>
              <a:t> focused on </a:t>
            </a:r>
            <a:r>
              <a:rPr lang="en-US" sz="1200" kern="1200" dirty="0" smtClean="0">
                <a:solidFill>
                  <a:schemeClr val="tx1"/>
                </a:solidFill>
                <a:latin typeface="+mn-lt"/>
                <a:ea typeface="+mn-ea"/>
                <a:cs typeface="+mn-cs"/>
              </a:rPr>
              <a:t>diurnal and seasonal timescales.</a:t>
            </a: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Erin</a:t>
            </a:r>
            <a:r>
              <a:rPr lang="en-US" sz="1200" kern="1200" baseline="0" dirty="0" smtClean="0">
                <a:solidFill>
                  <a:schemeClr val="tx1"/>
                </a:solidFill>
                <a:latin typeface="+mn-lt"/>
                <a:ea typeface="+mn-ea"/>
                <a:cs typeface="+mn-cs"/>
              </a:rPr>
              <a:t> Jones: Is studying bacterial communities within GAMUT watersheds- particularly how they change along the mountain to urban gradient.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Beth Ogata: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performed nutrient and pharmaceutical addition experiments to test how these pollutants impact the structure and function of stream biofilms. She used GAMUT water quality and climate data to understand how various environmental factors influence this process.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Julie Kelso: </a:t>
            </a:r>
            <a:r>
              <a:rPr lang="en-US" sz="1200" kern="1200" dirty="0" smtClean="0">
                <a:solidFill>
                  <a:schemeClr val="tx1"/>
                </a:solidFill>
                <a:latin typeface="+mn-lt"/>
                <a:ea typeface="+mn-ea"/>
                <a:cs typeface="+mn-cs"/>
              </a:rPr>
              <a:t>has been analyzing water samples to characterize organic matter in all three watersheds and the Jordan River and to identify terrestrial, instream or urban sources. She plans</a:t>
            </a:r>
            <a:r>
              <a:rPr lang="en-US" sz="1200" kern="1200" baseline="0" dirty="0" smtClean="0">
                <a:solidFill>
                  <a:schemeClr val="tx1"/>
                </a:solidFill>
                <a:latin typeface="+mn-lt"/>
                <a:ea typeface="+mn-ea"/>
                <a:cs typeface="+mn-cs"/>
              </a:rPr>
              <a:t> to use dissolved oxygen data</a:t>
            </a:r>
            <a:r>
              <a:rPr lang="en-US" sz="1200" kern="1200" dirty="0" smtClean="0">
                <a:solidFill>
                  <a:schemeClr val="tx1"/>
                </a:solidFill>
                <a:latin typeface="+mn-lt"/>
                <a:ea typeface="+mn-ea"/>
                <a:cs typeface="+mn-cs"/>
              </a:rPr>
              <a:t> to model metabolism.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Rachel Gabor: </a:t>
            </a:r>
            <a:r>
              <a:rPr lang="en-US" sz="1200" kern="1200" dirty="0" smtClean="0">
                <a:solidFill>
                  <a:schemeClr val="tx1"/>
                </a:solidFill>
                <a:latin typeface="+mn-lt"/>
                <a:ea typeface="+mn-ea"/>
                <a:cs typeface="+mn-cs"/>
              </a:rPr>
              <a:t>is focused on identifying how water chemistry changes in the urban system and what </a:t>
            </a:r>
            <a:r>
              <a:rPr lang="en-US" sz="1200" kern="1200" dirty="0" err="1" smtClean="0">
                <a:solidFill>
                  <a:schemeClr val="tx1"/>
                </a:solidFill>
                <a:latin typeface="+mn-lt"/>
                <a:ea typeface="+mn-ea"/>
                <a:cs typeface="+mn-cs"/>
              </a:rPr>
              <a:t>flowpaths</a:t>
            </a:r>
            <a:r>
              <a:rPr lang="en-US" sz="1200" kern="1200" dirty="0" smtClean="0">
                <a:solidFill>
                  <a:schemeClr val="tx1"/>
                </a:solidFill>
                <a:latin typeface="+mn-lt"/>
                <a:ea typeface="+mn-ea"/>
                <a:cs typeface="+mn-cs"/>
              </a:rPr>
              <a:t> transport solutes to the stream. Rachel</a:t>
            </a:r>
            <a:r>
              <a:rPr lang="en-US" sz="1200" kern="1200" baseline="0" dirty="0" smtClean="0">
                <a:solidFill>
                  <a:schemeClr val="tx1"/>
                </a:solidFill>
                <a:latin typeface="+mn-lt"/>
                <a:ea typeface="+mn-ea"/>
                <a:cs typeface="+mn-cs"/>
              </a:rPr>
              <a:t> led</a:t>
            </a:r>
            <a:r>
              <a:rPr lang="en-US" sz="1200" kern="1200" dirty="0" smtClean="0">
                <a:solidFill>
                  <a:schemeClr val="tx1"/>
                </a:solidFill>
                <a:latin typeface="+mn-lt"/>
                <a:ea typeface="+mn-ea"/>
                <a:cs typeface="+mn-cs"/>
              </a:rPr>
              <a:t> multiple synoptic surveys to collect samples, and she is using sampled results and discharge to identify urban and canyon end</a:t>
            </a:r>
            <a:r>
              <a:rPr lang="en-US" sz="1200" kern="1200" baseline="0" dirty="0" smtClean="0">
                <a:solidFill>
                  <a:schemeClr val="tx1"/>
                </a:solidFill>
                <a:latin typeface="+mn-lt"/>
                <a:ea typeface="+mn-ea"/>
                <a:cs typeface="+mn-cs"/>
              </a:rPr>
              <a:t> members</a:t>
            </a:r>
            <a:r>
              <a:rPr lang="en-US" sz="120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Beth Neilson’s research group </a:t>
            </a:r>
            <a:r>
              <a:rPr lang="en-US" sz="1200" kern="1200" dirty="0" smtClean="0">
                <a:solidFill>
                  <a:schemeClr val="tx1"/>
                </a:solidFill>
                <a:latin typeface="+mn-lt"/>
                <a:ea typeface="+mn-ea"/>
                <a:cs typeface="+mn-cs"/>
              </a:rPr>
              <a:t>has been working with Rachel and Paul Brooks to combine instream flow and chemical measurements to understand longitudinal trends in chemistry and the role of groundwater exchanges.</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Mallory Millington: is </a:t>
            </a:r>
            <a:r>
              <a:rPr lang="en-US" sz="1200" kern="1200" dirty="0" smtClean="0">
                <a:solidFill>
                  <a:schemeClr val="tx1"/>
                </a:solidFill>
                <a:latin typeface="+mn-lt"/>
                <a:ea typeface="+mn-ea"/>
                <a:cs typeface="+mn-cs"/>
              </a:rPr>
              <a:t>combining precipitation data and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discharge data from GAMUT stations with </a:t>
            </a:r>
            <a:r>
              <a:rPr lang="en-US" sz="1200" kern="1200" dirty="0" err="1" smtClean="0">
                <a:solidFill>
                  <a:schemeClr val="tx1"/>
                </a:solidFill>
                <a:latin typeface="+mn-lt"/>
                <a:ea typeface="+mn-ea"/>
                <a:cs typeface="+mn-cs"/>
              </a:rPr>
              <a:t>hydrochemical</a:t>
            </a:r>
            <a:r>
              <a:rPr lang="en-US" sz="1200" kern="1200" dirty="0" smtClean="0">
                <a:solidFill>
                  <a:schemeClr val="tx1"/>
                </a:solidFill>
                <a:latin typeface="+mn-lt"/>
                <a:ea typeface="+mn-ea"/>
                <a:cs typeface="+mn-cs"/>
              </a:rPr>
              <a:t> data collected during rainstorms to understand how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quality evolves from precipitation to urban runoff to </a:t>
            </a:r>
            <a:r>
              <a:rPr lang="en-US" sz="1200" kern="1200" dirty="0" err="1" smtClean="0">
                <a:solidFill>
                  <a:schemeClr val="tx1"/>
                </a:solidFill>
                <a:latin typeface="+mn-lt"/>
                <a:ea typeface="+mn-ea"/>
                <a:cs typeface="+mn-cs"/>
              </a:rPr>
              <a:t>stormwater</a:t>
            </a:r>
            <a:r>
              <a:rPr lang="en-US" sz="1200" kern="1200" dirty="0" smtClean="0">
                <a:solidFill>
                  <a:schemeClr val="tx1"/>
                </a:solidFill>
                <a:latin typeface="+mn-lt"/>
                <a:ea typeface="+mn-ea"/>
                <a:cs typeface="+mn-cs"/>
              </a:rPr>
              <a:t> discharging</a:t>
            </a:r>
            <a:r>
              <a:rPr lang="en-US" sz="1200" kern="1200" baseline="0" dirty="0" smtClean="0">
                <a:solidFill>
                  <a:schemeClr val="tx1"/>
                </a:solidFill>
                <a:latin typeface="+mn-lt"/>
                <a:ea typeface="+mn-ea"/>
                <a:cs typeface="+mn-cs"/>
              </a:rPr>
              <a:t> to the creek</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Eric </a:t>
            </a:r>
            <a:r>
              <a:rPr lang="en-US" sz="1200" kern="1200" baseline="0" dirty="0" err="1" smtClean="0">
                <a:solidFill>
                  <a:schemeClr val="tx1"/>
                </a:solidFill>
                <a:latin typeface="+mn-lt"/>
                <a:ea typeface="+mn-ea"/>
                <a:cs typeface="+mn-cs"/>
              </a:rPr>
              <a:t>Oerter</a:t>
            </a:r>
            <a:r>
              <a:rPr lang="en-US" sz="1200" kern="1200" baseline="0" dirty="0" smtClean="0">
                <a:solidFill>
                  <a:schemeClr val="tx1"/>
                </a:solidFill>
                <a:latin typeface="+mn-lt"/>
                <a:ea typeface="+mn-ea"/>
                <a:cs typeface="+mn-cs"/>
              </a:rPr>
              <a:t>: Is using GAMUT soil data to calibrate in situ soil water stable isotope measurements and is using meteorological data from Red Butte GAMUT sites to determine energy balance for isotope and heat flux modeling.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14</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a:t>
            </a:r>
          </a:p>
          <a:p>
            <a:r>
              <a:rPr lang="en-US" baseline="0" dirty="0" smtClean="0"/>
              <a:t>Researchers are also centering socio-hydrological research in or adjacent to GAMUT watersheds</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Doug Jackson-Smith and Martin </a:t>
            </a:r>
            <a:r>
              <a:rPr lang="en-US" sz="1200" kern="1200" dirty="0" err="1" smtClean="0">
                <a:solidFill>
                  <a:schemeClr val="tx1"/>
                </a:solidFill>
                <a:effectLst/>
                <a:latin typeface="+mn-lt"/>
                <a:ea typeface="+mn-ea"/>
                <a:cs typeface="+mn-cs"/>
              </a:rPr>
              <a:t>Buchert</a:t>
            </a:r>
            <a:r>
              <a:rPr lang="en-US" sz="1200" kern="1200" dirty="0" smtClean="0">
                <a:solidFill>
                  <a:schemeClr val="tx1"/>
                </a:solidFill>
                <a:effectLst/>
                <a:latin typeface="+mn-lt"/>
                <a:ea typeface="+mn-ea"/>
                <a:cs typeface="+mn-cs"/>
              </a:rPr>
              <a:t> worked</a:t>
            </a:r>
            <a:r>
              <a:rPr lang="en-US" sz="1200" kern="1200" baseline="0" dirty="0" smtClean="0">
                <a:solidFill>
                  <a:schemeClr val="tx1"/>
                </a:solidFill>
                <a:effectLst/>
                <a:latin typeface="+mn-lt"/>
                <a:ea typeface="+mn-ea"/>
                <a:cs typeface="+mn-cs"/>
              </a:rPr>
              <a:t> to develop an urban typology the watersheds and surrounding communities.</a:t>
            </a:r>
          </a:p>
          <a:p>
            <a:r>
              <a:rPr lang="en-US" sz="1200" kern="1200" dirty="0" smtClean="0">
                <a:solidFill>
                  <a:schemeClr val="tx1"/>
                </a:solidFill>
                <a:effectLst/>
                <a:latin typeface="+mn-lt"/>
                <a:ea typeface="+mn-ea"/>
                <a:cs typeface="+mn-cs"/>
              </a:rPr>
              <a:t>The household survey was conducted</a:t>
            </a:r>
            <a:r>
              <a:rPr lang="en-US" sz="1200" kern="1200" baseline="0" dirty="0" smtClean="0">
                <a:solidFill>
                  <a:schemeClr val="tx1"/>
                </a:solidFill>
                <a:effectLst/>
                <a:latin typeface="+mn-lt"/>
                <a:ea typeface="+mn-ea"/>
                <a:cs typeface="+mn-cs"/>
              </a:rPr>
              <a:t> in many neighborhoods situated within or near stretches of the Logan River, the Provo River, and Red Butte Creek.</a:t>
            </a:r>
          </a:p>
          <a:p>
            <a:r>
              <a:rPr lang="en-US" sz="1200" kern="1200" baseline="0" dirty="0" smtClean="0">
                <a:solidFill>
                  <a:schemeClr val="tx1"/>
                </a:solidFill>
                <a:effectLst/>
                <a:latin typeface="+mn-lt"/>
                <a:ea typeface="+mn-ea"/>
                <a:cs typeface="+mn-cs"/>
              </a:rPr>
              <a:t>RFA2 researchers are working to integrate actual water use data from municipalities with results of the household survey.</a:t>
            </a:r>
          </a:p>
          <a:p>
            <a:r>
              <a:rPr lang="en-US" sz="1200" kern="1200" baseline="0" dirty="0" smtClean="0">
                <a:solidFill>
                  <a:schemeClr val="tx1"/>
                </a:solidFill>
                <a:effectLst/>
                <a:latin typeface="+mn-lt"/>
                <a:ea typeface="+mn-ea"/>
                <a:cs typeface="+mn-cs"/>
              </a:rPr>
              <a:t>Melissa </a:t>
            </a:r>
            <a:r>
              <a:rPr lang="en-US" sz="1200" kern="1200" baseline="0" dirty="0" err="1" smtClean="0">
                <a:solidFill>
                  <a:schemeClr val="tx1"/>
                </a:solidFill>
                <a:effectLst/>
                <a:latin typeface="+mn-lt"/>
                <a:ea typeface="+mn-ea"/>
                <a:cs typeface="+mn-cs"/>
              </a:rPr>
              <a:t>Haeffner</a:t>
            </a:r>
            <a:r>
              <a:rPr lang="en-US" sz="1200" kern="1200" baseline="0" dirty="0" smtClean="0">
                <a:solidFill>
                  <a:schemeClr val="tx1"/>
                </a:solidFill>
                <a:effectLst/>
                <a:latin typeface="+mn-lt"/>
                <a:ea typeface="+mn-ea"/>
                <a:cs typeface="+mn-cs"/>
              </a:rPr>
              <a:t> is conducting key informant interviews with associated municipal leaders and water managers focused on water management issues and priorities.</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15</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*Images in slide still under development.*</a:t>
            </a:r>
          </a:p>
          <a:p>
            <a:endParaRPr lang="en-US" baseline="0" dirty="0" smtClean="0"/>
          </a:p>
          <a:p>
            <a:r>
              <a:rPr lang="en-US" baseline="0" dirty="0" smtClean="0"/>
              <a:t>But did you know:</a:t>
            </a:r>
          </a:p>
          <a:p>
            <a:r>
              <a:rPr lang="en-US" baseline="0" dirty="0" smtClean="0"/>
              <a:t>Researchers are also centering socio-hydrological research in or adjacent to GAMUT watersheds</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Courtney Flint’s group has conducted public intercept interviews along the Logan River and Red Butte Creek. </a:t>
            </a:r>
          </a:p>
          <a:p>
            <a:r>
              <a:rPr lang="en-US" sz="1200" kern="1200" baseline="0" dirty="0" smtClean="0">
                <a:solidFill>
                  <a:schemeClr val="tx1"/>
                </a:solidFill>
                <a:effectLst/>
                <a:latin typeface="+mn-lt"/>
                <a:ea typeface="+mn-ea"/>
                <a:cs typeface="+mn-cs"/>
              </a:rPr>
              <a:t>Mark Brunson and </a:t>
            </a:r>
            <a:r>
              <a:rPr lang="en-US" sz="1200" kern="1200" baseline="0" dirty="0" err="1" smtClean="0">
                <a:solidFill>
                  <a:schemeClr val="tx1"/>
                </a:solidFill>
                <a:effectLst/>
                <a:latin typeface="+mn-lt"/>
                <a:ea typeface="+mn-ea"/>
                <a:cs typeface="+mn-cs"/>
              </a:rPr>
              <a:t>Taya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Carouthers</a:t>
            </a:r>
            <a:r>
              <a:rPr lang="en-US" sz="1200" kern="1200" baseline="0" dirty="0" smtClean="0">
                <a:solidFill>
                  <a:schemeClr val="tx1"/>
                </a:solidFill>
                <a:effectLst/>
                <a:latin typeface="+mn-lt"/>
                <a:ea typeface="+mn-ea"/>
                <a:cs typeface="+mn-cs"/>
              </a:rPr>
              <a:t> conducted a public intercept survey near the Three Creeks confluence with the Jordan River.</a:t>
            </a:r>
          </a:p>
          <a:p>
            <a:r>
              <a:rPr lang="en-US" sz="1200" kern="1200" baseline="0" dirty="0" smtClean="0">
                <a:solidFill>
                  <a:schemeClr val="tx1"/>
                </a:solidFill>
                <a:effectLst/>
                <a:latin typeface="+mn-lt"/>
                <a:ea typeface="+mn-ea"/>
                <a:cs typeface="+mn-cs"/>
              </a:rPr>
              <a:t>Additional interview and survey projects being conducted throughout the region related to water </a:t>
            </a:r>
            <a:r>
              <a:rPr lang="en-US" sz="1200" kern="1200" baseline="0" dirty="0" err="1" smtClean="0">
                <a:solidFill>
                  <a:schemeClr val="tx1"/>
                </a:solidFill>
                <a:effectLst/>
                <a:latin typeface="+mn-lt"/>
                <a:ea typeface="+mn-ea"/>
                <a:cs typeface="+mn-cs"/>
              </a:rPr>
              <a:t>sustainabilitity</a:t>
            </a:r>
            <a:r>
              <a:rPr lang="en-US" sz="1200" kern="1200" baseline="0" dirty="0" smtClean="0">
                <a:solidFill>
                  <a:schemeClr val="tx1"/>
                </a:solidFill>
                <a:effectLst/>
                <a:latin typeface="+mn-lt"/>
                <a:ea typeface="+mn-ea"/>
                <a:cs typeface="+mn-cs"/>
              </a:rPr>
              <a:t> and perceptions.</a:t>
            </a:r>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Joanna </a:t>
            </a:r>
            <a:r>
              <a:rPr lang="en-US" sz="1200" kern="1200" baseline="0" dirty="0" err="1" smtClean="0">
                <a:solidFill>
                  <a:schemeClr val="tx1"/>
                </a:solidFill>
                <a:effectLst/>
                <a:latin typeface="+mn-lt"/>
                <a:ea typeface="+mn-ea"/>
                <a:cs typeface="+mn-cs"/>
              </a:rPr>
              <a:t>Endter</a:t>
            </a:r>
            <a:r>
              <a:rPr lang="en-US" sz="1200" kern="1200" baseline="0" dirty="0" smtClean="0">
                <a:solidFill>
                  <a:schemeClr val="tx1"/>
                </a:solidFill>
                <a:effectLst/>
                <a:latin typeface="+mn-lt"/>
                <a:ea typeface="+mn-ea"/>
                <a:cs typeface="+mn-cs"/>
              </a:rPr>
              <a:t>-Wada and others are working on land use projections and planning in nearby areas.</a:t>
            </a:r>
            <a:r>
              <a:rPr lang="en-US" sz="1200" kern="1200" dirty="0" smtClean="0">
                <a:solidFill>
                  <a:schemeClr val="tx1"/>
                </a:solidFill>
                <a:effectLst/>
                <a:latin typeface="+mn-lt"/>
                <a:ea typeface="+mn-ea"/>
                <a:cs typeface="+mn-cs"/>
              </a:rPr>
              <a:t>  </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16</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a:t>
            </a:r>
          </a:p>
          <a:p>
            <a:r>
              <a:rPr lang="en-US" baseline="0" dirty="0" smtClean="0"/>
              <a:t>GAMUT watersheds have also become hubs for outreach and education efforts.</a:t>
            </a:r>
          </a:p>
          <a:p>
            <a:pPr marL="171450" indent="-171450">
              <a:buFontTx/>
              <a:buChar char="-"/>
            </a:pPr>
            <a:r>
              <a:rPr lang="en-US" baseline="0" dirty="0" smtClean="0"/>
              <a:t>Summer institutes for students and educators, </a:t>
            </a:r>
            <a:r>
              <a:rPr lang="en-US" baseline="0" dirty="0" err="1" smtClean="0"/>
              <a:t>iFellows</a:t>
            </a:r>
            <a:r>
              <a:rPr lang="en-US" baseline="0" dirty="0" smtClean="0"/>
              <a:t> undergraduate research program</a:t>
            </a:r>
          </a:p>
          <a:p>
            <a:pPr marL="171450" indent="-171450">
              <a:buFontTx/>
              <a:buChar char="-"/>
            </a:pPr>
            <a:r>
              <a:rPr lang="en-US" baseline="0" dirty="0" smtClean="0"/>
              <a:t>Tours for college courses, water professionals, and community members</a:t>
            </a:r>
          </a:p>
          <a:p>
            <a:pPr marL="171450" indent="-171450">
              <a:buFontTx/>
              <a:buChar char="-"/>
            </a:pPr>
            <a:r>
              <a:rPr lang="en-US" baseline="0" dirty="0" smtClean="0"/>
              <a:t>All of the watershed technicians have trained undergraduates</a:t>
            </a:r>
          </a:p>
          <a:p>
            <a:pPr marL="171450" indent="-171450">
              <a:buFontTx/>
              <a:buChar char="-"/>
            </a:pPr>
            <a:r>
              <a:rPr lang="en-US" baseline="0" dirty="0" smtClean="0"/>
              <a:t>GAMUT watersheds have been featured in public media outlets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NHMU digital interactive touch screen display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Estimate that over 500 students have interacted with GAMUT sites in the past 3 years</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17</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done very well with GAMUT. We are up and running relatively quickly with post processing procedures mostly standardized and documented. We have a great deal of data available as well as physical infrastructure that can be used for further research as well as education and training activities. We have cyberinfrastructure that is scalable so we can bring new sites and new sensors online with relative ease. The CI also make data available to researchers and public in a variety of ways.</a:t>
            </a:r>
          </a:p>
          <a:p>
            <a:endParaRPr lang="en-US" baseline="0" dirty="0" smtClean="0"/>
          </a:p>
          <a:p>
            <a:r>
              <a:rPr lang="en-US" baseline="0" dirty="0" smtClean="0"/>
              <a:t>I’ve tried to give you a flavor of what GAMUT is, the data being produced, how people have extended it, we should discuss what might be done for future projects. </a:t>
            </a:r>
          </a:p>
          <a:p>
            <a:r>
              <a:rPr lang="en-US" baseline="0" dirty="0" smtClean="0"/>
              <a:t>This could involve:</a:t>
            </a:r>
          </a:p>
          <a:p>
            <a:r>
              <a:rPr lang="en-US" baseline="0" dirty="0" smtClean="0"/>
              <a:t>1. Using existing data</a:t>
            </a:r>
          </a:p>
          <a:p>
            <a:r>
              <a:rPr lang="en-US" baseline="0" dirty="0" smtClean="0"/>
              <a:t>2. Building on the GAMUT backbone- just build own pieces. Can we include some funds for maintaining GAMUT infrastructure? To contribute some to maintenance and upkeep of network.</a:t>
            </a:r>
          </a:p>
          <a:p>
            <a:endParaRPr lang="en-US" baseline="0" dirty="0" smtClean="0"/>
          </a:p>
          <a:p>
            <a:pPr marL="338138" indent="-338138"/>
            <a:r>
              <a:rPr lang="en-US" b="1" dirty="0" smtClean="0">
                <a:solidFill>
                  <a:schemeClr val="bg1"/>
                </a:solidFill>
                <a:latin typeface="Arial Narrow"/>
                <a:cs typeface="Arial Narrow"/>
              </a:rPr>
              <a:t>NSF Solicitation: </a:t>
            </a:r>
            <a:r>
              <a:rPr lang="en-US" dirty="0" smtClean="0">
                <a:solidFill>
                  <a:schemeClr val="bg1"/>
                </a:solidFill>
                <a:latin typeface="Arial Narrow"/>
                <a:cs typeface="Arial Narrow"/>
              </a:rPr>
              <a:t>Training based workforce development for advanced cyberinfrastructure</a:t>
            </a:r>
          </a:p>
          <a:p>
            <a:pPr marL="338138" indent="-338138"/>
            <a:r>
              <a:rPr lang="en-US" b="1" dirty="0" smtClean="0">
                <a:solidFill>
                  <a:schemeClr val="bg1"/>
                </a:solidFill>
                <a:latin typeface="Arial Narrow"/>
                <a:cs typeface="Arial Narrow"/>
              </a:rPr>
              <a:t>NSF Solicitation: </a:t>
            </a:r>
            <a:r>
              <a:rPr lang="en-US" dirty="0" smtClean="0">
                <a:solidFill>
                  <a:schemeClr val="bg1"/>
                </a:solidFill>
                <a:latin typeface="Arial Narrow"/>
                <a:cs typeface="Arial Narrow"/>
              </a:rPr>
              <a:t>Improving Undergraduate STEM Education</a:t>
            </a:r>
          </a:p>
          <a:p>
            <a:pPr marL="338138" indent="-338138"/>
            <a:r>
              <a:rPr lang="en-US" dirty="0" smtClean="0">
                <a:solidFill>
                  <a:schemeClr val="bg1"/>
                </a:solidFill>
                <a:latin typeface="Arial Narrow"/>
                <a:cs typeface="Arial Narrow"/>
              </a:rPr>
              <a:t>Citizen science initiatives</a:t>
            </a:r>
          </a:p>
          <a:p>
            <a:pPr marL="338138" indent="-338138"/>
            <a:r>
              <a:rPr lang="en-US" dirty="0" smtClean="0">
                <a:solidFill>
                  <a:schemeClr val="bg1"/>
                </a:solidFill>
                <a:latin typeface="Arial Narrow"/>
                <a:cs typeface="Arial Narrow"/>
              </a:rPr>
              <a:t>Collaboration with the State of Utah DEQ</a:t>
            </a:r>
          </a:p>
          <a:p>
            <a:endParaRPr lang="en-US" baseline="0" dirty="0" smtClean="0"/>
          </a:p>
          <a:p>
            <a:r>
              <a:rPr lang="en-US" baseline="0" dirty="0" smtClean="0"/>
              <a:t>Show part of Red Butte Creek video here?</a:t>
            </a:r>
          </a:p>
          <a:p>
            <a:endParaRPr lang="en-US" baseline="0" dirty="0" smtClean="0"/>
          </a:p>
          <a:p>
            <a:pPr marL="228600" indent="-228600">
              <a:buAutoNum type="arabicPeriod"/>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18</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the</a:t>
            </a:r>
            <a:r>
              <a:rPr lang="en-US" baseline="0" dirty="0" smtClean="0"/>
              <a:t> five year mission</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F2C92099-30A3-7243-8E9C-7DB668102013}" type="slidenum">
              <a:rPr lang="en-US" smtClean="0"/>
              <a:t>19</a:t>
            </a:fld>
            <a:endParaRPr lang="en-US"/>
          </a:p>
        </p:txBody>
      </p:sp>
    </p:spTree>
    <p:extLst>
      <p:ext uri="{BB962C8B-B14F-4D97-AF65-F5344CB8AC3E}">
        <p14:creationId xmlns:p14="http://schemas.microsoft.com/office/powerpoint/2010/main" val="317648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GAMUT started</a:t>
            </a:r>
            <a:r>
              <a:rPr lang="en-US" baseline="0" dirty="0" smtClean="0"/>
              <a:t> with an idea. Standardize in situ data collection at aquatic and terrestrial climate sites in three different watersheds. </a:t>
            </a:r>
          </a:p>
          <a:p>
            <a:r>
              <a:rPr lang="en-US" baseline="0" dirty="0" smtClean="0"/>
              <a:t>Three different watersheds that represent differing types and patterns of urbanization. </a:t>
            </a:r>
          </a:p>
          <a:p>
            <a:r>
              <a:rPr lang="en-US" baseline="0" dirty="0" smtClean="0"/>
              <a:t>The streams originate with mountain snowpack, flow through canyons, and exit to populated valleys. In all cases, we have mountain water being used by urban people.</a:t>
            </a:r>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vignette, I will describe how my research has benefited from existing GAMUT infrastructure and protocol. </a:t>
            </a:r>
            <a:endParaRPr lang="en-US" dirty="0"/>
          </a:p>
        </p:txBody>
      </p:sp>
      <p:sp>
        <p:nvSpPr>
          <p:cNvPr id="4" name="Slide Number Placeholder 3"/>
          <p:cNvSpPr>
            <a:spLocks noGrp="1"/>
          </p:cNvSpPr>
          <p:nvPr>
            <p:ph type="sldNum" sz="quarter" idx="10"/>
          </p:nvPr>
        </p:nvSpPr>
        <p:spPr/>
        <p:txBody>
          <a:bodyPr/>
          <a:lstStyle/>
          <a:p>
            <a:fld id="{864AB9AF-8968-4BBB-AA89-341384E54C2C}" type="slidenum">
              <a:rPr lang="en-US" smtClean="0"/>
              <a:t>20</a:t>
            </a:fld>
            <a:endParaRPr lang="en-US"/>
          </a:p>
        </p:txBody>
      </p:sp>
    </p:spTree>
    <p:extLst>
      <p:ext uri="{BB962C8B-B14F-4D97-AF65-F5344CB8AC3E}">
        <p14:creationId xmlns:p14="http://schemas.microsoft.com/office/powerpoint/2010/main" val="244318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a:t>
            </a:r>
            <a:r>
              <a:rPr lang="en-US" baseline="0" dirty="0" smtClean="0"/>
              <a:t> of my research is to examine the spatial and temporal scales involved in pollutant loading events in urban catchments. This includes a case study in the Northwest Field Canal, an irrigation/stormwater conveyance in Logan, UT.</a:t>
            </a:r>
          </a:p>
          <a:p>
            <a:endParaRPr lang="en-US" baseline="0" dirty="0" smtClean="0"/>
          </a:p>
          <a:p>
            <a:r>
              <a:rPr lang="en-US" baseline="0" dirty="0" smtClean="0"/>
              <a:t>In order to examine spatial and temporal variability I needed to be able to collect data at varying frequencies at multiple locations, and for those monitoring locations to have the ability to interact and communicate during storm events.</a:t>
            </a:r>
            <a:endParaRPr lang="en-US" dirty="0"/>
          </a:p>
        </p:txBody>
      </p:sp>
      <p:sp>
        <p:nvSpPr>
          <p:cNvPr id="4" name="Slide Number Placeholder 3"/>
          <p:cNvSpPr>
            <a:spLocks noGrp="1"/>
          </p:cNvSpPr>
          <p:nvPr>
            <p:ph type="sldNum" sz="quarter" idx="10"/>
          </p:nvPr>
        </p:nvSpPr>
        <p:spPr/>
        <p:txBody>
          <a:bodyPr/>
          <a:lstStyle/>
          <a:p>
            <a:fld id="{864AB9AF-8968-4BBB-AA89-341384E54C2C}" type="slidenum">
              <a:rPr lang="en-US" smtClean="0"/>
              <a:t>21</a:t>
            </a:fld>
            <a:endParaRPr lang="en-US"/>
          </a:p>
        </p:txBody>
      </p:sp>
    </p:spTree>
    <p:extLst>
      <p:ext uri="{BB962C8B-B14F-4D97-AF65-F5344CB8AC3E}">
        <p14:creationId xmlns:p14="http://schemas.microsoft.com/office/powerpoint/2010/main" val="3604290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meant that when stormwater runoff was detected at a subcatchment outlet, this detection could be communicated to downstream canal sites. The downstream canal site would then alter data observation frequencies and trigger automated samplers based on turbidity values. </a:t>
            </a:r>
          </a:p>
          <a:p>
            <a:endParaRPr lang="en-US" baseline="0" dirty="0" smtClean="0"/>
          </a:p>
          <a:p>
            <a:r>
              <a:rPr lang="en-US" baseline="0" dirty="0" smtClean="0"/>
              <a:t>My research takes advantage existing aquatic site designs in the GAMUT network, as well as existing communication infrastructure during data retrievals and inter-site communication. It was really convenient being able to add my monitoring sites to the already existing network. </a:t>
            </a:r>
            <a:endParaRPr lang="en-US" dirty="0"/>
          </a:p>
        </p:txBody>
      </p:sp>
      <p:sp>
        <p:nvSpPr>
          <p:cNvPr id="4" name="Slide Number Placeholder 3"/>
          <p:cNvSpPr>
            <a:spLocks noGrp="1"/>
          </p:cNvSpPr>
          <p:nvPr>
            <p:ph type="sldNum" sz="quarter" idx="10"/>
          </p:nvPr>
        </p:nvSpPr>
        <p:spPr/>
        <p:txBody>
          <a:bodyPr/>
          <a:lstStyle/>
          <a:p>
            <a:fld id="{864AB9AF-8968-4BBB-AA89-341384E54C2C}" type="slidenum">
              <a:rPr lang="en-US" smtClean="0"/>
              <a:t>22</a:t>
            </a:fld>
            <a:endParaRPr lang="en-US"/>
          </a:p>
        </p:txBody>
      </p:sp>
    </p:spTree>
    <p:extLst>
      <p:ext uri="{BB962C8B-B14F-4D97-AF65-F5344CB8AC3E}">
        <p14:creationId xmlns:p14="http://schemas.microsoft.com/office/powerpoint/2010/main" val="234815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research has</a:t>
            </a:r>
            <a:r>
              <a:rPr lang="en-US" baseline="0" dirty="0" smtClean="0"/>
              <a:t> also benefitted from existing data logger programs and quality control procedures. As many of my monitoring sites are equipped with a similar suite of sensors as some of the GAMUT sites, it was convenient to use some of their datalogger programs and variable names as a template. </a:t>
            </a:r>
          </a:p>
          <a:p>
            <a:endParaRPr lang="en-US" baseline="0" dirty="0" smtClean="0"/>
          </a:p>
          <a:p>
            <a:r>
              <a:rPr lang="en-US" baseline="0" dirty="0" smtClean="0"/>
              <a:t>I also was able to take advantage of the existing cyberinfrastructure. For example, my subcatchment outlet sites collect multiple data values every minute during storm events, so using the existing observation data model and quality control protocol was extremely helpful when considering the volume of observations made at each site. </a:t>
            </a:r>
            <a:endParaRPr lang="en-US" dirty="0"/>
          </a:p>
        </p:txBody>
      </p:sp>
      <p:sp>
        <p:nvSpPr>
          <p:cNvPr id="4" name="Slide Number Placeholder 3"/>
          <p:cNvSpPr>
            <a:spLocks noGrp="1"/>
          </p:cNvSpPr>
          <p:nvPr>
            <p:ph type="sldNum" sz="quarter" idx="10"/>
          </p:nvPr>
        </p:nvSpPr>
        <p:spPr/>
        <p:txBody>
          <a:bodyPr/>
          <a:lstStyle/>
          <a:p>
            <a:fld id="{864AB9AF-8968-4BBB-AA89-341384E54C2C}" type="slidenum">
              <a:rPr lang="en-US" smtClean="0"/>
              <a:t>23</a:t>
            </a:fld>
            <a:endParaRPr lang="en-US"/>
          </a:p>
        </p:txBody>
      </p:sp>
    </p:spTree>
    <p:extLst>
      <p:ext uri="{BB962C8B-B14F-4D97-AF65-F5344CB8AC3E}">
        <p14:creationId xmlns:p14="http://schemas.microsoft.com/office/powerpoint/2010/main" val="272791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idea became a reality as the GAMUT technicians and others deployed sites throughout elevation and urbanization gradients in each watershed.</a:t>
            </a:r>
          </a:p>
          <a:p>
            <a:endParaRPr lang="en-US" baseline="0" dirty="0" smtClean="0"/>
          </a:p>
          <a:p>
            <a:r>
              <a:rPr lang="en-US" baseline="0" dirty="0" smtClean="0"/>
              <a:t>Show part of Red </a:t>
            </a:r>
            <a:r>
              <a:rPr lang="en-US" baseline="0" smtClean="0"/>
              <a:t>Butte Creek video here?</a:t>
            </a:r>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3</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each watershed</a:t>
            </a:r>
            <a:r>
              <a:rPr lang="en-US" baseline="0" dirty="0" smtClean="0"/>
              <a:t> includes several aquatic, climate and storm drain sites.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when I was asked to talk about GAMUT, I thought,</a:t>
            </a:r>
            <a:r>
              <a:rPr lang="en-US" baseline="0" dirty="0" smtClean="0"/>
              <a:t> what? Everyone knows GAMUT. But- do you? M</a:t>
            </a:r>
            <a:r>
              <a:rPr lang="en-US" dirty="0" smtClean="0"/>
              <a:t>aybe</a:t>
            </a:r>
            <a:r>
              <a:rPr lang="en-US" baseline="0" dirty="0" smtClean="0"/>
              <a:t> you are aware of what I just covered. But you may not be aware of some updates and extensions to GAMUT. So, I will give some updates on the status of aspects of GAMUT and then describe ways in which GAMUT is being extended.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4</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did you know:</a:t>
            </a:r>
          </a:p>
          <a:p>
            <a:endParaRPr lang="en-US" baseline="0" dirty="0" smtClean="0"/>
          </a:p>
          <a:p>
            <a:r>
              <a:rPr lang="en-US" baseline="0" dirty="0" smtClean="0"/>
              <a:t>Storm drain sites were added to capture important return flows from urban areas.</a:t>
            </a:r>
          </a:p>
          <a:p>
            <a:r>
              <a:rPr lang="en-US" baseline="0" dirty="0" smtClean="0"/>
              <a:t>We have added sites downstream of the University of Utah campus, important tributaries are being monitored in Logan, a canal site in Provo, and we’re shifting the monitoring in the Provo River downstream below Provo Canyon.</a:t>
            </a:r>
          </a:p>
        </p:txBody>
      </p:sp>
      <p:sp>
        <p:nvSpPr>
          <p:cNvPr id="4" name="Slide Number Placeholder 3"/>
          <p:cNvSpPr>
            <a:spLocks noGrp="1"/>
          </p:cNvSpPr>
          <p:nvPr>
            <p:ph type="sldNum" sz="quarter" idx="10"/>
          </p:nvPr>
        </p:nvSpPr>
        <p:spPr/>
        <p:txBody>
          <a:bodyPr/>
          <a:lstStyle/>
          <a:p>
            <a:fld id="{62D651E8-84E0-0D4F-88C5-757A30566F17}" type="slidenum">
              <a:rPr lang="en-US" smtClean="0"/>
              <a:t>5</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GAMUT</a:t>
            </a:r>
            <a:r>
              <a:rPr lang="en-US" baseline="0" dirty="0" smtClean="0"/>
              <a:t> staff have worked with the state DEQ to deploy buoys with water quality monitoring sensors to Utah Lake, and we are working to stream the resulting data alongside other GAMUT data</a:t>
            </a:r>
          </a:p>
        </p:txBody>
      </p:sp>
      <p:sp>
        <p:nvSpPr>
          <p:cNvPr id="4" name="Slide Number Placeholder 3"/>
          <p:cNvSpPr>
            <a:spLocks noGrp="1"/>
          </p:cNvSpPr>
          <p:nvPr>
            <p:ph type="sldNum" sz="quarter" idx="10"/>
          </p:nvPr>
        </p:nvSpPr>
        <p:spPr/>
        <p:txBody>
          <a:bodyPr/>
          <a:lstStyle/>
          <a:p>
            <a:fld id="{62D651E8-84E0-0D4F-88C5-757A30566F17}" type="slidenum">
              <a:rPr lang="en-US" smtClean="0"/>
              <a:t>6</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Efforts</a:t>
            </a:r>
            <a:r>
              <a:rPr lang="en-US" baseline="0" dirty="0" smtClean="0"/>
              <a:t> made in the past year toward measuring discharge over a range of flows- bridge carts and trucks at high water levels, a flume installed in upper Red Butte Creek to capture very low flows. For all aquatic sites, stage-discharge relationships along with information on each discharge measurement and how the relationship was developed are packaged as a resource and shared on </a:t>
            </a:r>
            <a:r>
              <a:rPr lang="en-US" baseline="0" dirty="0" err="1" smtClean="0"/>
              <a:t>HydroShare</a:t>
            </a:r>
            <a:r>
              <a:rPr lang="en-US" baseline="0" dirty="0" smtClean="0"/>
              <a:t>. Furthermore, time series of discharge are accessible alongside other GAMUT data.</a:t>
            </a:r>
          </a:p>
        </p:txBody>
      </p:sp>
      <p:sp>
        <p:nvSpPr>
          <p:cNvPr id="4" name="Slide Number Placeholder 3"/>
          <p:cNvSpPr>
            <a:spLocks noGrp="1"/>
          </p:cNvSpPr>
          <p:nvPr>
            <p:ph type="sldNum" sz="quarter" idx="10"/>
          </p:nvPr>
        </p:nvSpPr>
        <p:spPr/>
        <p:txBody>
          <a:bodyPr/>
          <a:lstStyle/>
          <a:p>
            <a:fld id="{62D651E8-84E0-0D4F-88C5-757A30566F17}" type="slidenum">
              <a:rPr lang="en-US" smtClean="0"/>
              <a:t>7</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The</a:t>
            </a:r>
            <a:r>
              <a:rPr lang="en-US" baseline="0" dirty="0" smtClean="0"/>
              <a:t> results from the collection and analysis of grab samples at the GAMUT sites and other sites within GAMUT watersheds are newly published to </a:t>
            </a:r>
            <a:r>
              <a:rPr lang="en-US" baseline="0" dirty="0" err="1" smtClean="0"/>
              <a:t>HydroShare</a:t>
            </a:r>
            <a:r>
              <a:rPr lang="en-US" baseline="0" dirty="0" smtClean="0"/>
              <a: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We’ve worked to compile results</a:t>
            </a:r>
            <a:r>
              <a:rPr lang="en-US" sz="1200" b="0" kern="1200" baseline="0" dirty="0" smtClean="0">
                <a:solidFill>
                  <a:schemeClr val="tx1"/>
                </a:solidFill>
                <a:latin typeface="+mn-lt"/>
                <a:ea typeface="+mn-ea"/>
                <a:cs typeface="+mn-cs"/>
              </a:rPr>
              <a:t> into an </a:t>
            </a:r>
            <a:r>
              <a:rPr lang="en-US" sz="1200" b="0" kern="1200" dirty="0" smtClean="0">
                <a:solidFill>
                  <a:schemeClr val="tx1"/>
                </a:solidFill>
                <a:latin typeface="+mn-lt"/>
                <a:ea typeface="+mn-ea"/>
                <a:cs typeface="+mn-cs"/>
              </a:rPr>
              <a:t>excel file, which</a:t>
            </a:r>
            <a:r>
              <a:rPr lang="en-US" sz="1200" b="0" kern="1200" baseline="0" dirty="0" smtClean="0">
                <a:solidFill>
                  <a:schemeClr val="tx1"/>
                </a:solidFill>
                <a:latin typeface="+mn-lt"/>
                <a:ea typeface="+mn-ea"/>
                <a:cs typeface="+mn-cs"/>
              </a:rPr>
              <a:t> is a preliminary f</a:t>
            </a:r>
            <a:r>
              <a:rPr lang="en-US" sz="1200" b="0" kern="1200" dirty="0" smtClean="0">
                <a:solidFill>
                  <a:schemeClr val="tx1"/>
                </a:solidFill>
                <a:latin typeface="+mn-lt"/>
                <a:ea typeface="+mn-ea"/>
                <a:cs typeface="+mn-cs"/>
              </a:rPr>
              <a:t>ormat. It is complicated because sample based data have a lot of metadata, which can be complex. All in one place</a:t>
            </a:r>
            <a:r>
              <a:rPr lang="en-US" sz="1200" b="0" kern="1200" baseline="0" dirty="0" smtClean="0">
                <a:solidFill>
                  <a:schemeClr val="tx1"/>
                </a:solidFill>
                <a:latin typeface="+mn-lt"/>
                <a:ea typeface="+mn-ea"/>
                <a:cs typeface="+mn-cs"/>
              </a:rPr>
              <a:t> and includes the detailed</a:t>
            </a:r>
            <a:r>
              <a:rPr lang="en-US" sz="1200" b="0" kern="1200" dirty="0" smtClean="0">
                <a:solidFill>
                  <a:schemeClr val="tx1"/>
                </a:solidFill>
                <a:latin typeface="+mn-lt"/>
                <a:ea typeface="+mn-ea"/>
                <a:cs typeface="+mn-cs"/>
              </a:rPr>
              <a:t> metadata.</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We’ll be building some tools and a viewer that will make it easier to access individual samples from individual sites and provide a more approachable format. Need to get some input on how you want the data organized.</a:t>
            </a:r>
          </a:p>
        </p:txBody>
      </p:sp>
      <p:sp>
        <p:nvSpPr>
          <p:cNvPr id="4" name="Slide Number Placeholder 3"/>
          <p:cNvSpPr>
            <a:spLocks noGrp="1"/>
          </p:cNvSpPr>
          <p:nvPr>
            <p:ph type="sldNum" sz="quarter" idx="10"/>
          </p:nvPr>
        </p:nvSpPr>
        <p:spPr/>
        <p:txBody>
          <a:bodyPr/>
          <a:lstStyle/>
          <a:p>
            <a:fld id="{62D651E8-84E0-0D4F-88C5-757A30566F17}" type="slidenum">
              <a:rPr lang="en-US" smtClean="0"/>
              <a:t>8</a:t>
            </a:fld>
            <a:endParaRPr lang="en-US"/>
          </a:p>
        </p:txBody>
      </p:sp>
    </p:spTree>
    <p:extLst>
      <p:ext uri="{BB962C8B-B14F-4D97-AF65-F5344CB8AC3E}">
        <p14:creationId xmlns:p14="http://schemas.microsoft.com/office/powerpoint/2010/main" val="208730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a:t>
            </a:r>
          </a:p>
          <a:p>
            <a:r>
              <a:rPr lang="en-US" dirty="0" smtClean="0"/>
              <a:t>GAMUT data are available</a:t>
            </a:r>
            <a:r>
              <a:rPr lang="en-US" baseline="0" dirty="0" smtClean="0"/>
              <a:t> via several mechanisms. As Jeff mentioned, raw and quality controlled data are shared via </a:t>
            </a:r>
            <a:r>
              <a:rPr lang="en-US" baseline="0" dirty="0" err="1" smtClean="0"/>
              <a:t>HydroShare</a:t>
            </a:r>
            <a:r>
              <a:rPr lang="en-US" baseline="0" dirty="0" smtClean="0"/>
              <a:t>. </a:t>
            </a:r>
          </a:p>
          <a:p>
            <a:r>
              <a:rPr lang="en-US" baseline="0" dirty="0" smtClean="0"/>
              <a:t>The time series analyst web interface provides map based data discovery, data </a:t>
            </a:r>
            <a:r>
              <a:rPr lang="en-US" baseline="0" dirty="0" err="1" smtClean="0"/>
              <a:t>export,and</a:t>
            </a:r>
            <a:r>
              <a:rPr lang="en-US" baseline="0" dirty="0" smtClean="0"/>
              <a:t> plotting tools. </a:t>
            </a:r>
          </a:p>
          <a:p>
            <a:r>
              <a:rPr lang="en-US" baseline="0" dirty="0" smtClean="0"/>
              <a:t>The GAMUT data are also published via web services, and registered with the CUAHSI Water Data Center, which makes them available in a national context alongside other data. Web services gives programmatic access and can be called from Python or R or choose your favorite programming interface.</a:t>
            </a:r>
          </a:p>
        </p:txBody>
      </p:sp>
      <p:sp>
        <p:nvSpPr>
          <p:cNvPr id="4" name="Slide Number Placeholder 3"/>
          <p:cNvSpPr>
            <a:spLocks noGrp="1"/>
          </p:cNvSpPr>
          <p:nvPr>
            <p:ph type="sldNum" sz="quarter" idx="10"/>
          </p:nvPr>
        </p:nvSpPr>
        <p:spPr/>
        <p:txBody>
          <a:bodyPr/>
          <a:lstStyle/>
          <a:p>
            <a:fld id="{62D651E8-84E0-0D4F-88C5-757A30566F17}" type="slidenum">
              <a:rPr lang="en-US" smtClean="0"/>
              <a:t>9</a:t>
            </a:fld>
            <a:endParaRPr lang="en-US"/>
          </a:p>
        </p:txBody>
      </p:sp>
    </p:spTree>
    <p:extLst>
      <p:ext uri="{BB962C8B-B14F-4D97-AF65-F5344CB8AC3E}">
        <p14:creationId xmlns:p14="http://schemas.microsoft.com/office/powerpoint/2010/main" val="208730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5C0B9C-C269-A843-AEF5-FD0CCD0825E1}"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2582855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C0B9C-C269-A843-AEF5-FD0CCD0825E1}"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48440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C0B9C-C269-A843-AEF5-FD0CCD0825E1}"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2198978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9820" y="348710"/>
            <a:ext cx="7239013" cy="983721"/>
          </a:xfrm>
        </p:spPr>
        <p:txBody>
          <a:bodyPr/>
          <a:lstStyle/>
          <a:p>
            <a:r>
              <a:rPr lang="en-US" dirty="0" smtClean="0"/>
              <a:t>Click to edit Master title style</a:t>
            </a:r>
            <a:endParaRPr lang="en-US" dirty="0"/>
          </a:p>
        </p:txBody>
      </p:sp>
      <p:pic>
        <p:nvPicPr>
          <p:cNvPr id="6" name="Picture 5" descr="iutah_squar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89308" y="348710"/>
            <a:ext cx="984285" cy="984285"/>
          </a:xfrm>
          <a:prstGeom prst="rect">
            <a:avLst/>
          </a:prstGeom>
        </p:spPr>
      </p:pic>
      <p:sp>
        <p:nvSpPr>
          <p:cNvPr id="7" name="Date Placeholder 1"/>
          <p:cNvSpPr>
            <a:spLocks noGrp="1"/>
          </p:cNvSpPr>
          <p:nvPr>
            <p:ph type="dt" sz="half" idx="10"/>
          </p:nvPr>
        </p:nvSpPr>
        <p:spPr>
          <a:xfrm>
            <a:off x="359820" y="6493929"/>
            <a:ext cx="590550" cy="365125"/>
          </a:xfrm>
        </p:spPr>
        <p:txBody>
          <a:bodyPr/>
          <a:lstStyle/>
          <a:p>
            <a:fld id="{66D152AC-E35B-7945-A4A3-13ACF302AE6F}" type="datetime1">
              <a:rPr lang="en-US" smtClean="0"/>
              <a:t>11/16/16</a:t>
            </a:fld>
            <a:endParaRPr lang="en-US"/>
          </a:p>
        </p:txBody>
      </p:sp>
      <p:sp>
        <p:nvSpPr>
          <p:cNvPr id="8" name="Footer Placeholder 2"/>
          <p:cNvSpPr>
            <a:spLocks noGrp="1"/>
          </p:cNvSpPr>
          <p:nvPr>
            <p:ph type="ftr" sz="quarter" idx="11"/>
          </p:nvPr>
        </p:nvSpPr>
        <p:spPr>
          <a:xfrm>
            <a:off x="3124200" y="6493929"/>
            <a:ext cx="2895600" cy="365125"/>
          </a:xfrm>
        </p:spPr>
        <p:txBody>
          <a:bodyPr/>
          <a:lstStyle/>
          <a:p>
            <a:endParaRPr lang="en-US"/>
          </a:p>
        </p:txBody>
      </p:sp>
      <p:sp>
        <p:nvSpPr>
          <p:cNvPr id="9" name="Slide Number Placeholder 3"/>
          <p:cNvSpPr>
            <a:spLocks noGrp="1"/>
          </p:cNvSpPr>
          <p:nvPr>
            <p:ph type="sldNum" sz="quarter" idx="12"/>
          </p:nvPr>
        </p:nvSpPr>
        <p:spPr>
          <a:xfrm>
            <a:off x="8339667" y="6493929"/>
            <a:ext cx="433926" cy="365125"/>
          </a:xfrm>
        </p:spPr>
        <p:txBody>
          <a:bodyPr/>
          <a:lstStyle/>
          <a:p>
            <a:fld id="{FEA5C961-56A5-1B47-8B6A-46B7779D36A3}" type="slidenum">
              <a:rPr lang="en-US" smtClean="0"/>
              <a:t>‹#›</a:t>
            </a:fld>
            <a:endParaRPr lang="en-US"/>
          </a:p>
        </p:txBody>
      </p:sp>
    </p:spTree>
    <p:extLst>
      <p:ext uri="{BB962C8B-B14F-4D97-AF65-F5344CB8AC3E}">
        <p14:creationId xmlns:p14="http://schemas.microsoft.com/office/powerpoint/2010/main" val="31461867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C0B9C-C269-A843-AEF5-FD0CCD0825E1}"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376746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C0B9C-C269-A843-AEF5-FD0CCD0825E1}"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1039787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C0B9C-C269-A843-AEF5-FD0CCD0825E1}"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78122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5C0B9C-C269-A843-AEF5-FD0CCD0825E1}" type="datetimeFigureOut">
              <a:rPr lang="en-US" smtClean="0"/>
              <a:t>11/16/16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533740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5C0B9C-C269-A843-AEF5-FD0CCD0825E1}" type="datetimeFigureOut">
              <a:rPr lang="en-US" smtClean="0"/>
              <a:t>11/16/16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69263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0B9C-C269-A843-AEF5-FD0CCD0825E1}" type="datetimeFigureOut">
              <a:rPr lang="en-US" smtClean="0"/>
              <a:t>11/16/16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12769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0B9C-C269-A843-AEF5-FD0CCD0825E1}"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1104435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0B9C-C269-A843-AEF5-FD0CCD0825E1}"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484C-3D20-754A-BF59-7520A7DCB2A4}" type="slidenum">
              <a:rPr lang="en-US" smtClean="0"/>
              <a:t>‹#›</a:t>
            </a:fld>
            <a:endParaRPr lang="en-US"/>
          </a:p>
        </p:txBody>
      </p:sp>
    </p:spTree>
    <p:extLst>
      <p:ext uri="{BB962C8B-B14F-4D97-AF65-F5344CB8AC3E}">
        <p14:creationId xmlns:p14="http://schemas.microsoft.com/office/powerpoint/2010/main" val="447324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0B9C-C269-A843-AEF5-FD0CCD0825E1}" type="datetimeFigureOut">
              <a:rPr lang="en-US" smtClean="0"/>
              <a:t>11/16/16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8484C-3D20-754A-BF59-7520A7DCB2A4}" type="slidenum">
              <a:rPr lang="en-US" smtClean="0"/>
              <a:t>‹#›</a:t>
            </a:fld>
            <a:endParaRPr lang="en-US"/>
          </a:p>
        </p:txBody>
      </p:sp>
    </p:spTree>
    <p:extLst>
      <p:ext uri="{BB962C8B-B14F-4D97-AF65-F5344CB8AC3E}">
        <p14:creationId xmlns:p14="http://schemas.microsoft.com/office/powerpoint/2010/main" val="129412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9" Type="http://schemas.openxmlformats.org/officeDocument/2006/relationships/image" Target="../media/image72.jpeg"/><Relationship Id="rId20" Type="http://schemas.openxmlformats.org/officeDocument/2006/relationships/image" Target="../media/image83.png"/><Relationship Id="rId10" Type="http://schemas.openxmlformats.org/officeDocument/2006/relationships/image" Target="../media/image73.jpe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6" Type="http://schemas.openxmlformats.org/officeDocument/2006/relationships/image" Target="../media/image79.jpeg"/><Relationship Id="rId17" Type="http://schemas.openxmlformats.org/officeDocument/2006/relationships/image" Target="../media/image80.jpeg"/><Relationship Id="rId18" Type="http://schemas.openxmlformats.org/officeDocument/2006/relationships/image" Target="../media/image81.jpeg"/><Relationship Id="rId19" Type="http://schemas.openxmlformats.org/officeDocument/2006/relationships/image" Target="../media/image82.jpe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5.jpeg"/><Relationship Id="rId7" Type="http://schemas.openxmlformats.org/officeDocument/2006/relationships/image" Target="../media/image96.png"/><Relationship Id="rId8" Type="http://schemas.openxmlformats.org/officeDocument/2006/relationships/image" Target="../media/image97.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0.tiff"/></Relationships>
</file>

<file path=ppt/slides/_rels/slide22.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5"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jpeg"/><Relationship Id="rId10" Type="http://schemas.microsoft.com/office/2007/relationships/hdphoto" Target="../media/hdphoto3.wdp"/><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_3_DSS2_870x4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796" y="206470"/>
            <a:ext cx="8759459" cy="4685140"/>
          </a:xfrm>
          <a:prstGeom prst="rect">
            <a:avLst/>
          </a:prstGeom>
        </p:spPr>
      </p:pic>
      <p:sp>
        <p:nvSpPr>
          <p:cNvPr id="5" name="Title 10"/>
          <p:cNvSpPr txBox="1">
            <a:spLocks/>
          </p:cNvSpPr>
          <p:nvPr/>
        </p:nvSpPr>
        <p:spPr>
          <a:xfrm>
            <a:off x="381391" y="181320"/>
            <a:ext cx="7439252" cy="468514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6000" b="1" dirty="0" smtClean="0"/>
              <a:t>GAMUT: The Final Frontier</a:t>
            </a:r>
          </a:p>
          <a:p>
            <a:endParaRPr lang="en-US" sz="4800" b="1" dirty="0">
              <a:latin typeface="+mj-lt"/>
            </a:endParaRPr>
          </a:p>
          <a:p>
            <a:endParaRPr lang="en-US" sz="4800" b="1" dirty="0" smtClean="0">
              <a:latin typeface="+mj-lt"/>
            </a:endParaRPr>
          </a:p>
          <a:p>
            <a:endParaRPr lang="en-US" sz="4800" b="1" dirty="0">
              <a:latin typeface="+mj-lt"/>
            </a:endParaRPr>
          </a:p>
          <a:p>
            <a:r>
              <a:rPr lang="en-US" sz="4000" dirty="0" smtClean="0"/>
              <a:t>Amber Jones</a:t>
            </a:r>
          </a:p>
          <a:p>
            <a:r>
              <a:rPr lang="en-US" sz="4000" dirty="0" smtClean="0"/>
              <a:t>iUTAH Data Manager</a:t>
            </a:r>
            <a:endParaRPr lang="en-US" sz="4000" dirty="0"/>
          </a:p>
        </p:txBody>
      </p:sp>
      <p:pic>
        <p:nvPicPr>
          <p:cNvPr id="7" name="Picture 6" descr="96810edd8f05c43bb4d5f707231dc1ef.jpg"/>
          <p:cNvPicPr>
            <a:picLocks noChangeAspect="1"/>
          </p:cNvPicPr>
          <p:nvPr/>
        </p:nvPicPr>
        <p:blipFill>
          <a:blip r:embed="rId4" cstate="print">
            <a:clrChange>
              <a:clrFrom>
                <a:srgbClr val="000000"/>
              </a:clrFrom>
              <a:clrTo>
                <a:srgbClr val="000000">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680618" y="1624410"/>
            <a:ext cx="1823142" cy="1025517"/>
          </a:xfrm>
          <a:prstGeom prst="rect">
            <a:avLst/>
          </a:prstGeom>
        </p:spPr>
      </p:pic>
      <p:pic>
        <p:nvPicPr>
          <p:cNvPr id="8" name="Picture 7" descr="iutah_eu_horz.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2796" y="4999694"/>
            <a:ext cx="3960619" cy="1698116"/>
          </a:xfrm>
          <a:prstGeom prst="rect">
            <a:avLst/>
          </a:prstGeom>
        </p:spPr>
      </p:pic>
      <p:pic>
        <p:nvPicPr>
          <p:cNvPr id="9" name="Picture 8" descr="gamutwithnobackground.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352287" y="2103749"/>
            <a:ext cx="7154683" cy="4754251"/>
          </a:xfrm>
          <a:prstGeom prst="rect">
            <a:avLst/>
          </a:prstGeom>
        </p:spPr>
      </p:pic>
    </p:spTree>
    <p:extLst>
      <p:ext uri="{BB962C8B-B14F-4D97-AF65-F5344CB8AC3E}">
        <p14:creationId xmlns:p14="http://schemas.microsoft.com/office/powerpoint/2010/main" val="2661341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Quality Control Status</a:t>
            </a:r>
            <a:endParaRPr lang="en-US" sz="4800" dirty="0">
              <a:latin typeface="+mj-lt"/>
            </a:endParaRPr>
          </a:p>
        </p:txBody>
      </p:sp>
      <p:sp>
        <p:nvSpPr>
          <p:cNvPr id="12" name="Content Placeholder 2"/>
          <p:cNvSpPr txBox="1">
            <a:spLocks/>
          </p:cNvSpPr>
          <p:nvPr/>
        </p:nvSpPr>
        <p:spPr>
          <a:xfrm>
            <a:off x="437589" y="1458234"/>
            <a:ext cx="4671435" cy="2375794"/>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dirty="0" smtClean="0">
                <a:latin typeface="Arial Narrow"/>
                <a:cs typeface="Arial Narrow"/>
              </a:rPr>
              <a:t>Variables sorted into tiers depending on their priority for QC</a:t>
            </a:r>
          </a:p>
          <a:p>
            <a:pPr marL="169863" indent="-169863"/>
            <a:r>
              <a:rPr lang="en-US" b="1" dirty="0" smtClean="0">
                <a:latin typeface="Arial Narrow"/>
                <a:cs typeface="Arial Narrow"/>
              </a:rPr>
              <a:t>Tier 1: </a:t>
            </a:r>
            <a:r>
              <a:rPr lang="en-US" dirty="0" smtClean="0">
                <a:latin typeface="Arial Narrow"/>
                <a:cs typeface="Arial Narrow"/>
              </a:rPr>
              <a:t>Most completed through 2015, some through 2016</a:t>
            </a:r>
          </a:p>
          <a:p>
            <a:pPr marL="169863" indent="-169863"/>
            <a:r>
              <a:rPr lang="en-US" b="1" dirty="0" smtClean="0">
                <a:latin typeface="Arial Narrow"/>
                <a:cs typeface="Arial Narrow"/>
              </a:rPr>
              <a:t>Tier 2: </a:t>
            </a:r>
            <a:r>
              <a:rPr lang="en-US" dirty="0" smtClean="0">
                <a:latin typeface="Arial Narrow"/>
                <a:cs typeface="Arial Narrow"/>
              </a:rPr>
              <a:t>Most completed through 2015, others through 2014</a:t>
            </a:r>
          </a:p>
          <a:p>
            <a:pPr marL="169863" indent="-169863"/>
            <a:r>
              <a:rPr lang="en-US" b="1" dirty="0" smtClean="0">
                <a:latin typeface="Arial Narrow"/>
                <a:cs typeface="Arial Narrow"/>
              </a:rPr>
              <a:t>Tier 3: </a:t>
            </a:r>
            <a:r>
              <a:rPr lang="en-US" dirty="0" smtClean="0">
                <a:latin typeface="Arial Narrow"/>
                <a:cs typeface="Arial Narrow"/>
              </a:rPr>
              <a:t>Many completed through 2015</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descr="Figure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589" y="3743308"/>
            <a:ext cx="5374892" cy="29428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1882" y="1433427"/>
            <a:ext cx="2682406" cy="528675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121882" y="1433427"/>
            <a:ext cx="2682406" cy="1923279"/>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08917" y="3356707"/>
            <a:ext cx="2682406" cy="1825776"/>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95952" y="5182483"/>
            <a:ext cx="2708336" cy="1537697"/>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igure6.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53318" y="1723728"/>
            <a:ext cx="5374892" cy="3083217"/>
          </a:xfrm>
          <a:prstGeom prst="rect">
            <a:avLst/>
          </a:prstGeom>
        </p:spPr>
      </p:pic>
    </p:spTree>
    <p:extLst>
      <p:ext uri="{BB962C8B-B14F-4D97-AF65-F5344CB8AC3E}">
        <p14:creationId xmlns:p14="http://schemas.microsoft.com/office/powerpoint/2010/main" val="253166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Paper Submitted!</a:t>
            </a:r>
            <a:endParaRPr lang="en-US" sz="4800" dirty="0">
              <a:latin typeface="+mj-lt"/>
            </a:endParaRPr>
          </a:p>
        </p:txBody>
      </p:sp>
      <p:sp>
        <p:nvSpPr>
          <p:cNvPr id="12" name="Content Placeholder 2"/>
          <p:cNvSpPr txBox="1">
            <a:spLocks/>
          </p:cNvSpPr>
          <p:nvPr/>
        </p:nvSpPr>
        <p:spPr>
          <a:xfrm>
            <a:off x="622255" y="1420179"/>
            <a:ext cx="4339905" cy="3339534"/>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latin typeface="Arial Narrow"/>
                <a:cs typeface="Arial Narrow"/>
              </a:rPr>
              <a:t>Sumitted</a:t>
            </a:r>
            <a:r>
              <a:rPr lang="en-US" dirty="0" smtClean="0">
                <a:latin typeface="Arial Narrow"/>
                <a:cs typeface="Arial Narrow"/>
              </a:rPr>
              <a:t> to the open source journal </a:t>
            </a:r>
            <a:r>
              <a:rPr lang="en-US" i="1" dirty="0" smtClean="0">
                <a:latin typeface="Arial Narrow"/>
                <a:cs typeface="Arial Narrow"/>
              </a:rPr>
              <a:t>Sensors</a:t>
            </a:r>
          </a:p>
          <a:p>
            <a:r>
              <a:rPr lang="en-US" dirty="0" smtClean="0">
                <a:latin typeface="Arial Narrow"/>
                <a:cs typeface="Arial Narrow"/>
              </a:rPr>
              <a:t>Special issue on water quality sensing </a:t>
            </a:r>
            <a:endParaRPr lang="en-US" sz="1600" dirty="0" smtClean="0">
              <a:latin typeface="Arial Narrow"/>
              <a:cs typeface="Arial Narrow"/>
            </a:endParaRPr>
          </a:p>
          <a:p>
            <a:pPr marL="231775" indent="-231775">
              <a:buNone/>
            </a:pPr>
            <a:endParaRPr lang="en-US" sz="1800" dirty="0" smtClean="0">
              <a:latin typeface="Arial Narrow"/>
              <a:cs typeface="Arial Narrow"/>
            </a:endParaRPr>
          </a:p>
          <a:p>
            <a:pPr marL="231775" indent="-231775">
              <a:buNone/>
            </a:pPr>
            <a:r>
              <a:rPr lang="en-US" sz="1800" dirty="0" smtClean="0">
                <a:latin typeface="Arial Narrow"/>
                <a:cs typeface="Arial Narrow"/>
              </a:rPr>
              <a:t>Jones AS, </a:t>
            </a:r>
            <a:r>
              <a:rPr lang="en-US" sz="1800" dirty="0" err="1" smtClean="0">
                <a:latin typeface="Arial Narrow"/>
                <a:cs typeface="Arial Narrow"/>
              </a:rPr>
              <a:t>Aanderud</a:t>
            </a:r>
            <a:r>
              <a:rPr lang="en-US" sz="1800" dirty="0" smtClean="0">
                <a:latin typeface="Arial Narrow"/>
                <a:cs typeface="Arial Narrow"/>
              </a:rPr>
              <a:t> ZT, Horsburgh JS, Eiriksson D, </a:t>
            </a:r>
            <a:r>
              <a:rPr lang="en-US" sz="1800" dirty="0" err="1" smtClean="0">
                <a:latin typeface="Arial Narrow"/>
                <a:cs typeface="Arial Narrow"/>
              </a:rPr>
              <a:t>Dastrup</a:t>
            </a:r>
            <a:r>
              <a:rPr lang="en-US" sz="1800" dirty="0">
                <a:latin typeface="Arial Narrow"/>
                <a:cs typeface="Arial Narrow"/>
              </a:rPr>
              <a:t> </a:t>
            </a:r>
            <a:r>
              <a:rPr lang="en-US" sz="1800" dirty="0" smtClean="0">
                <a:latin typeface="Arial Narrow"/>
                <a:cs typeface="Arial Narrow"/>
              </a:rPr>
              <a:t>D, Cox C, Jones SB, Bowling DR, Carlisle J, Baker MA. Sensing Water Quality Across Mountain to Urban Transitions. </a:t>
            </a:r>
            <a:r>
              <a:rPr lang="en-US" sz="1800" i="1" dirty="0" smtClean="0">
                <a:latin typeface="Arial Narrow"/>
                <a:cs typeface="Arial Narrow"/>
              </a:rPr>
              <a:t>Sensors</a:t>
            </a:r>
            <a:r>
              <a:rPr lang="en-US" sz="1800" dirty="0" smtClean="0">
                <a:latin typeface="Arial Narrow"/>
                <a:cs typeface="Arial Narrow"/>
              </a:rPr>
              <a:t>. Submitted 14 Oct 2016. </a:t>
            </a:r>
            <a:r>
              <a:rPr lang="en-US" sz="1800" i="1" dirty="0" smtClean="0">
                <a:latin typeface="Arial Narrow"/>
                <a:cs typeface="Arial Narrow"/>
              </a:rPr>
              <a:t>In Review.</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1490" y="1407222"/>
            <a:ext cx="3749193" cy="5377447"/>
          </a:xfrm>
          <a:prstGeom prst="rect">
            <a:avLst/>
          </a:prstGeom>
          <a:ln>
            <a:noFill/>
          </a:ln>
          <a:effectLst>
            <a:outerShdw blurRad="292100" dist="139700" dir="2700000" algn="tl" rotWithShape="0">
              <a:srgbClr val="333333">
                <a:alpha val="65000"/>
              </a:srgbClr>
            </a:outerShdw>
          </a:effectLst>
        </p:spPr>
      </p:pic>
      <p:pic>
        <p:nvPicPr>
          <p:cNvPr id="4" name="Picture 3" descr="Figure8.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1487" y="4846139"/>
            <a:ext cx="3458487" cy="1887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89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Additional Sensors</a:t>
            </a:r>
            <a:endParaRPr lang="en-US" sz="4800" dirty="0">
              <a:latin typeface="+mj-lt"/>
            </a:endParaRPr>
          </a:p>
        </p:txBody>
      </p:sp>
      <p:sp>
        <p:nvSpPr>
          <p:cNvPr id="12" name="Content Placeholder 2"/>
          <p:cNvSpPr txBox="1">
            <a:spLocks/>
          </p:cNvSpPr>
          <p:nvPr/>
        </p:nvSpPr>
        <p:spPr>
          <a:xfrm>
            <a:off x="315015" y="1356215"/>
            <a:ext cx="3642872" cy="267023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Arial Narrow"/>
                <a:cs typeface="Arial Narrow"/>
              </a:rPr>
              <a:t>Soil heat flux plates </a:t>
            </a:r>
            <a:br>
              <a:rPr lang="en-US" dirty="0" smtClean="0">
                <a:latin typeface="Arial Narrow"/>
                <a:cs typeface="Arial Narrow"/>
              </a:rPr>
            </a:br>
            <a:r>
              <a:rPr lang="en-US" sz="2400" dirty="0" smtClean="0">
                <a:latin typeface="Arial Narrow"/>
                <a:cs typeface="Arial Narrow"/>
              </a:rPr>
              <a:t>(Scott Jones and </a:t>
            </a:r>
            <a:br>
              <a:rPr lang="en-US" sz="2400" dirty="0" smtClean="0">
                <a:latin typeface="Arial Narrow"/>
                <a:cs typeface="Arial Narrow"/>
              </a:rPr>
            </a:br>
            <a:r>
              <a:rPr lang="en-US" sz="2400" dirty="0" smtClean="0">
                <a:latin typeface="Arial Narrow"/>
                <a:cs typeface="Arial Narrow"/>
              </a:rPr>
              <a:t>Kay </a:t>
            </a:r>
            <a:r>
              <a:rPr lang="en-US" sz="2400" dirty="0" err="1" smtClean="0">
                <a:latin typeface="Arial Narrow"/>
                <a:cs typeface="Arial Narrow"/>
              </a:rPr>
              <a:t>Parajuli</a:t>
            </a:r>
            <a:r>
              <a:rPr lang="en-US" sz="2400" dirty="0" smtClean="0">
                <a:latin typeface="Arial Narrow"/>
                <a:cs typeface="Arial Narrow"/>
              </a:rPr>
              <a:t>)</a:t>
            </a:r>
            <a:endParaRPr lang="en-US" dirty="0" smtClean="0">
              <a:latin typeface="Arial Narrow"/>
              <a:cs typeface="Arial Narrow"/>
            </a:endParaRPr>
          </a:p>
          <a:p>
            <a:r>
              <a:rPr lang="en-US" dirty="0" smtClean="0">
                <a:latin typeface="Arial Narrow"/>
                <a:cs typeface="Arial Narrow"/>
              </a:rPr>
              <a:t>Soil CO2 and O2 </a:t>
            </a:r>
            <a:br>
              <a:rPr lang="en-US" dirty="0" smtClean="0">
                <a:latin typeface="Arial Narrow"/>
                <a:cs typeface="Arial Narrow"/>
              </a:rPr>
            </a:br>
            <a:r>
              <a:rPr lang="en-US" sz="2400" dirty="0" smtClean="0">
                <a:latin typeface="Arial Narrow"/>
                <a:cs typeface="Arial Narrow"/>
              </a:rPr>
              <a:t>(Zach </a:t>
            </a:r>
            <a:r>
              <a:rPr lang="en-US" sz="2400" dirty="0" err="1" smtClean="0">
                <a:latin typeface="Arial Narrow"/>
                <a:cs typeface="Arial Narrow"/>
              </a:rPr>
              <a:t>Aanderud</a:t>
            </a:r>
            <a:r>
              <a:rPr lang="en-US" sz="2400" dirty="0" smtClean="0">
                <a:latin typeface="Arial Narrow"/>
                <a:cs typeface="Arial Narrow"/>
              </a:rPr>
              <a:t> and </a:t>
            </a:r>
            <a:br>
              <a:rPr lang="en-US" sz="2400" dirty="0" smtClean="0">
                <a:latin typeface="Arial Narrow"/>
                <a:cs typeface="Arial Narrow"/>
              </a:rPr>
            </a:br>
            <a:r>
              <a:rPr lang="en-US" sz="2400" dirty="0" smtClean="0">
                <a:latin typeface="Arial Narrow"/>
                <a:cs typeface="Arial Narrow"/>
              </a:rPr>
              <a:t>Kerri Russell)</a:t>
            </a:r>
            <a:endParaRPr lang="en-US" sz="2400" dirty="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descr="image00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5256" y="2887426"/>
            <a:ext cx="5192439" cy="393187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2086" y="1468273"/>
            <a:ext cx="3396694" cy="1350238"/>
          </a:xfrm>
          <a:prstGeom prst="rect">
            <a:avLst/>
          </a:prstGeom>
          <a:ln>
            <a:noFill/>
          </a:ln>
          <a:effectLst>
            <a:outerShdw blurRad="292100" dist="139700" dir="2700000" algn="tl" rotWithShape="0">
              <a:srgbClr val="333333">
                <a:alpha val="65000"/>
              </a:srgbClr>
            </a:outerShdw>
          </a:effectLst>
        </p:spPr>
      </p:pic>
      <p:pic>
        <p:nvPicPr>
          <p:cNvPr id="7" name="Picture 6" descr="IMG_429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2910" y="4091392"/>
            <a:ext cx="1994247" cy="26589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659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83114"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Additional Efforts</a:t>
            </a:r>
            <a:endParaRPr lang="en-US" sz="4800" dirty="0">
              <a:latin typeface="+mj-lt"/>
            </a:endParaRPr>
          </a:p>
        </p:txBody>
      </p:sp>
      <p:sp>
        <p:nvSpPr>
          <p:cNvPr id="12" name="Content Placeholder 2"/>
          <p:cNvSpPr txBox="1">
            <a:spLocks/>
          </p:cNvSpPr>
          <p:nvPr/>
        </p:nvSpPr>
        <p:spPr>
          <a:xfrm>
            <a:off x="283114" y="1332431"/>
            <a:ext cx="5285276" cy="502795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latin typeface="Arial Narrow"/>
                <a:cs typeface="Arial Narrow"/>
              </a:rPr>
              <a:t>Sapflux</a:t>
            </a:r>
            <a:r>
              <a:rPr lang="en-US" dirty="0">
                <a:latin typeface="Arial Narrow"/>
                <a:cs typeface="Arial Narrow"/>
              </a:rPr>
              <a:t> </a:t>
            </a:r>
            <a:r>
              <a:rPr lang="en-US" dirty="0" smtClean="0">
                <a:latin typeface="Arial Narrow"/>
                <a:cs typeface="Arial Narrow"/>
              </a:rPr>
              <a:t>monitoring</a:t>
            </a:r>
            <a:br>
              <a:rPr lang="en-US" dirty="0" smtClean="0">
                <a:latin typeface="Arial Narrow"/>
                <a:cs typeface="Arial Narrow"/>
              </a:rPr>
            </a:br>
            <a:r>
              <a:rPr lang="en-US" sz="2400" dirty="0" smtClean="0">
                <a:latin typeface="Arial Narrow"/>
                <a:cs typeface="Arial Narrow"/>
              </a:rPr>
              <a:t>(Dave Bowling and Dave Eiriksson)</a:t>
            </a:r>
          </a:p>
          <a:p>
            <a:r>
              <a:rPr lang="en-US" dirty="0" err="1">
                <a:latin typeface="Arial Narrow"/>
                <a:cs typeface="Arial Narrow"/>
              </a:rPr>
              <a:t>S</a:t>
            </a:r>
            <a:r>
              <a:rPr lang="en-US" dirty="0" err="1" smtClean="0">
                <a:latin typeface="Arial Narrow"/>
                <a:cs typeface="Arial Narrow"/>
              </a:rPr>
              <a:t>tormwater</a:t>
            </a:r>
            <a:r>
              <a:rPr lang="en-US" dirty="0" smtClean="0">
                <a:latin typeface="Arial Narrow"/>
                <a:cs typeface="Arial Narrow"/>
              </a:rPr>
              <a:t>/canal network </a:t>
            </a:r>
            <a:br>
              <a:rPr lang="en-US" dirty="0" smtClean="0">
                <a:latin typeface="Arial Narrow"/>
                <a:cs typeface="Arial Narrow"/>
              </a:rPr>
            </a:br>
            <a:r>
              <a:rPr lang="en-US" sz="2400" dirty="0" smtClean="0">
                <a:latin typeface="Arial Narrow"/>
                <a:cs typeface="Arial Narrow"/>
              </a:rPr>
              <a:t>(Jeff Horsburgh and Tony Melcher)</a:t>
            </a:r>
          </a:p>
          <a:p>
            <a:r>
              <a:rPr lang="en-US" dirty="0" smtClean="0">
                <a:latin typeface="Arial Narrow"/>
                <a:cs typeface="Arial Narrow"/>
              </a:rPr>
              <a:t>Residential </a:t>
            </a:r>
            <a:r>
              <a:rPr lang="en-US" dirty="0" err="1" smtClean="0">
                <a:latin typeface="Arial Narrow"/>
                <a:cs typeface="Arial Narrow"/>
              </a:rPr>
              <a:t>stormwater</a:t>
            </a:r>
            <a:r>
              <a:rPr lang="en-US" dirty="0" smtClean="0">
                <a:latin typeface="Arial Narrow"/>
                <a:cs typeface="Arial Narrow"/>
              </a:rPr>
              <a:t> and </a:t>
            </a:r>
            <a:r>
              <a:rPr lang="en-US" dirty="0" err="1" smtClean="0">
                <a:latin typeface="Arial Narrow"/>
                <a:cs typeface="Arial Narrow"/>
              </a:rPr>
              <a:t>stormwater</a:t>
            </a:r>
            <a:r>
              <a:rPr lang="en-US" dirty="0" smtClean="0">
                <a:latin typeface="Arial Narrow"/>
                <a:cs typeface="Arial Narrow"/>
              </a:rPr>
              <a:t> harvesting</a:t>
            </a:r>
            <a:br>
              <a:rPr lang="en-US" dirty="0" smtClean="0">
                <a:latin typeface="Arial Narrow"/>
                <a:cs typeface="Arial Narrow"/>
              </a:rPr>
            </a:br>
            <a:r>
              <a:rPr lang="en-US" sz="2400" dirty="0" smtClean="0">
                <a:latin typeface="Arial Narrow"/>
                <a:cs typeface="Arial Narrow"/>
              </a:rPr>
              <a:t>(Ryan </a:t>
            </a:r>
            <a:r>
              <a:rPr lang="en-US" sz="2400" dirty="0" err="1" smtClean="0">
                <a:latin typeface="Arial Narrow"/>
                <a:cs typeface="Arial Narrow"/>
              </a:rPr>
              <a:t>Dupont</a:t>
            </a:r>
            <a:r>
              <a:rPr lang="en-US" sz="2400" dirty="0" smtClean="0">
                <a:latin typeface="Arial Narrow"/>
                <a:cs typeface="Arial Narrow"/>
              </a:rPr>
              <a:t>)</a:t>
            </a:r>
            <a:endParaRPr lang="en-US" sz="2400" dirty="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descr="IMG_054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07951" y="3848920"/>
            <a:ext cx="3033925" cy="288717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07951" y="1408487"/>
            <a:ext cx="3033925" cy="2334977"/>
          </a:xfrm>
          <a:prstGeom prst="rect">
            <a:avLst/>
          </a:prstGeom>
          <a:ln>
            <a:noFill/>
          </a:ln>
          <a:effectLst>
            <a:outerShdw blurRad="292100" dist="139700" dir="2700000" algn="tl" rotWithShape="0">
              <a:srgbClr val="333333">
                <a:alpha val="65000"/>
              </a:srgbClr>
            </a:outerShdw>
          </a:effectLst>
        </p:spPr>
      </p:pic>
      <p:pic>
        <p:nvPicPr>
          <p:cNvPr id="8" name="Picture 7" descr="20160420_12053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764973" y="4680098"/>
            <a:ext cx="2488705" cy="1624324"/>
          </a:xfrm>
          <a:prstGeom prst="rect">
            <a:avLst/>
          </a:prstGeom>
          <a:ln>
            <a:noFill/>
          </a:ln>
          <a:effectLst>
            <a:outerShdw blurRad="292100" dist="139700" dir="2700000" algn="tl" rotWithShape="0">
              <a:srgbClr val="333333">
                <a:alpha val="65000"/>
              </a:srgbClr>
            </a:outerShdw>
          </a:effectLst>
        </p:spPr>
      </p:pic>
      <p:pic>
        <p:nvPicPr>
          <p:cNvPr id="10" name="Picture 9" descr="Picture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928" y="5197886"/>
            <a:ext cx="2082952" cy="153820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61880" y="5197886"/>
            <a:ext cx="2035284" cy="1526463"/>
          </a:xfrm>
          <a:prstGeom prst="rect">
            <a:avLst/>
          </a:prstGeom>
          <a:ln>
            <a:noFill/>
          </a:ln>
          <a:effectLst>
            <a:outerShdw blurRad="292100" dist="139700" dir="2700000" algn="tl" rotWithShape="0">
              <a:srgbClr val="333333">
                <a:alpha val="65000"/>
              </a:srgbClr>
            </a:outerShdw>
          </a:effectLst>
        </p:spPr>
      </p:pic>
      <p:pic>
        <p:nvPicPr>
          <p:cNvPr id="4" name="Picture 3" descr="3rd Eas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00255" y="4748025"/>
            <a:ext cx="1724155" cy="1445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202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ethJP-min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803" y="2731077"/>
            <a:ext cx="975020" cy="975020"/>
          </a:xfrm>
          <a:prstGeom prst="rect">
            <a:avLst/>
          </a:prstGeom>
        </p:spPr>
      </p:pic>
      <p:pic>
        <p:nvPicPr>
          <p:cNvPr id="26" name="Picture 25" descr="20160518_132431 (1) (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42378" y="1408832"/>
            <a:ext cx="1082524" cy="608920"/>
          </a:xfrm>
          <a:prstGeom prst="rect">
            <a:avLst/>
          </a:prstGeom>
        </p:spPr>
      </p:pic>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Biophysical Research</a:t>
            </a:r>
            <a:endParaRPr lang="en-US" sz="4800" dirty="0">
              <a:latin typeface="+mj-lt"/>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803" y="1408832"/>
            <a:ext cx="949105" cy="1265473"/>
          </a:xfrm>
          <a:prstGeom prst="rect">
            <a:avLst/>
          </a:prstGeom>
        </p:spPr>
      </p:pic>
      <p:pic>
        <p:nvPicPr>
          <p:cNvPr id="8" name="Picture 7" descr="IMG_1327-min.JPG"/>
          <p:cNvPicPr>
            <a:picLocks noChangeAspect="1"/>
          </p:cNvPicPr>
          <p:nvPr/>
        </p:nvPicPr>
        <p:blipFill rotWithShape="1">
          <a:blip r:embed="rId6" cstate="print">
            <a:extLst>
              <a:ext uri="{28A0092B-C50C-407E-A947-70E740481C1C}">
                <a14:useLocalDpi xmlns:a14="http://schemas.microsoft.com/office/drawing/2010/main"/>
              </a:ext>
            </a:extLst>
          </a:blip>
          <a:srcRect r="-810"/>
          <a:stretch/>
        </p:blipFill>
        <p:spPr>
          <a:xfrm>
            <a:off x="2222685" y="1408831"/>
            <a:ext cx="1574752" cy="688641"/>
          </a:xfrm>
          <a:prstGeom prst="rect">
            <a:avLst/>
          </a:prstGeom>
        </p:spPr>
      </p:pic>
      <p:pic>
        <p:nvPicPr>
          <p:cNvPr id="9" name="Picture 8" descr="DSCN0253.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22708" y="1395942"/>
            <a:ext cx="971632" cy="810493"/>
          </a:xfrm>
          <a:prstGeom prst="rect">
            <a:avLst/>
          </a:prstGeom>
        </p:spPr>
      </p:pic>
      <p:pic>
        <p:nvPicPr>
          <p:cNvPr id="11" name="Picture 10" descr="image0000001.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32827" y="1408832"/>
            <a:ext cx="1008987" cy="1345316"/>
          </a:xfrm>
          <a:prstGeom prst="rect">
            <a:avLst/>
          </a:prstGeom>
        </p:spPr>
      </p:pic>
      <p:pic>
        <p:nvPicPr>
          <p:cNvPr id="12" name="Picture 11" descr="IMG_0364.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77974" y="1385565"/>
            <a:ext cx="1094494" cy="820870"/>
          </a:xfrm>
          <a:prstGeom prst="rect">
            <a:avLst/>
          </a:prstGeom>
        </p:spPr>
      </p:pic>
      <p:pic>
        <p:nvPicPr>
          <p:cNvPr id="13" name="Picture 12" descr="Soapstone.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857597" y="1718945"/>
            <a:ext cx="1550568" cy="930341"/>
          </a:xfrm>
          <a:prstGeom prst="rect">
            <a:avLst/>
          </a:prstGeom>
        </p:spPr>
      </p:pic>
      <p:pic>
        <p:nvPicPr>
          <p:cNvPr id="15" name="Picture 14" descr="5953079.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182724" y="1395942"/>
            <a:ext cx="907611" cy="1199046"/>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74846" y="2321811"/>
            <a:ext cx="3402143" cy="4536189"/>
          </a:xfrm>
          <a:prstGeom prst="rect">
            <a:avLst/>
          </a:prstGeom>
        </p:spPr>
      </p:pic>
      <p:pic>
        <p:nvPicPr>
          <p:cNvPr id="23" name="Picture 22" descr="Soapstone.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5400000">
            <a:off x="2335793" y="2962727"/>
            <a:ext cx="4496123" cy="3283634"/>
          </a:xfrm>
          <a:prstGeom prst="rect">
            <a:avLst/>
          </a:prstGeom>
        </p:spPr>
      </p:pic>
      <p:pic>
        <p:nvPicPr>
          <p:cNvPr id="19" name="Picture 18" descr="IMG_1327-min.JPG"/>
          <p:cNvPicPr>
            <a:picLocks noChangeAspect="1"/>
          </p:cNvPicPr>
          <p:nvPr/>
        </p:nvPicPr>
        <p:blipFill rotWithShape="1">
          <a:blip r:embed="rId14" cstate="print">
            <a:extLst>
              <a:ext uri="{28A0092B-C50C-407E-A947-70E740481C1C}">
                <a14:useLocalDpi xmlns:a14="http://schemas.microsoft.com/office/drawing/2010/main"/>
              </a:ext>
            </a:extLst>
          </a:blip>
          <a:srcRect r="-810"/>
          <a:stretch/>
        </p:blipFill>
        <p:spPr>
          <a:xfrm>
            <a:off x="1268466" y="3348027"/>
            <a:ext cx="7369444" cy="3222667"/>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0800000" flipH="1" flipV="1">
            <a:off x="2633468" y="2778009"/>
            <a:ext cx="3792685" cy="3792685"/>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11372" y="3348027"/>
            <a:ext cx="5082968" cy="2859169"/>
          </a:xfrm>
          <a:prstGeom prst="rect">
            <a:avLst/>
          </a:prstGeom>
        </p:spPr>
      </p:pic>
      <p:pic>
        <p:nvPicPr>
          <p:cNvPr id="22" name="Picture 21" descr="IMG_0364.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217968" y="2902781"/>
            <a:ext cx="5273628" cy="3955219"/>
          </a:xfrm>
          <a:prstGeom prst="rect">
            <a:avLst/>
          </a:prstGeom>
        </p:spPr>
      </p:pic>
      <p:pic>
        <p:nvPicPr>
          <p:cNvPr id="20" name="Picture 19" descr="DSCN0253.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222685" y="2778009"/>
            <a:ext cx="4820450" cy="4021009"/>
          </a:xfrm>
          <a:prstGeom prst="rect">
            <a:avLst/>
          </a:prstGeom>
        </p:spPr>
      </p:pic>
      <p:pic>
        <p:nvPicPr>
          <p:cNvPr id="21" name="Picture 20" descr="image0000001.jp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824185" y="2254261"/>
            <a:ext cx="3452804" cy="4603739"/>
          </a:xfrm>
          <a:prstGeom prst="rect">
            <a:avLst/>
          </a:prstGeom>
        </p:spPr>
      </p:pic>
      <p:pic>
        <p:nvPicPr>
          <p:cNvPr id="24" name="Picture 23" descr="5953079.png"/>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2824185" y="2254261"/>
            <a:ext cx="3458529" cy="4569067"/>
          </a:xfrm>
          <a:prstGeom prst="rect">
            <a:avLst/>
          </a:prstGeom>
        </p:spPr>
      </p:pic>
    </p:spTree>
    <p:extLst>
      <p:ext uri="{BB962C8B-B14F-4D97-AF65-F5344CB8AC3E}">
        <p14:creationId xmlns:p14="http://schemas.microsoft.com/office/powerpoint/2010/main" val="42773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0" presetClass="path" presetSubtype="0" accel="50000" decel="50000" fill="hold" nodeType="withEffect">
                                  <p:stCondLst>
                                    <p:cond delay="0"/>
                                  </p:stCondLst>
                                  <p:childTnLst>
                                    <p:animMotion origin="layout" path="M -0.45453 -0.15337 L -3.55085E-6 1.44576E-6 " pathEditMode="relative" rAng="0" ptsTypes="AA">
                                      <p:cBhvr>
                                        <p:cTn id="9" dur="2000" fill="hold"/>
                                        <p:tgtEl>
                                          <p:spTgt spid="16"/>
                                        </p:tgtEl>
                                        <p:attrNameLst>
                                          <p:attrName>ppt_x</p:attrName>
                                          <p:attrName>ppt_y</p:attrName>
                                        </p:attrNameLst>
                                      </p:cBhvr>
                                      <p:rCtr x="22718" y="7657"/>
                                    </p:animMotion>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par>
                                <p:cTn id="18" presetID="0" presetClass="path" presetSubtype="0" accel="50000" decel="50000" fill="hold" nodeType="withEffect">
                                  <p:stCondLst>
                                    <p:cond delay="0"/>
                                  </p:stCondLst>
                                  <p:childTnLst>
                                    <p:animMotion origin="layout" path="M -0.24783 -0.20171 L -1.3051E-6 -4.41823E-7 " pathEditMode="relative" rAng="0" ptsTypes="AA">
                                      <p:cBhvr>
                                        <p:cTn id="19" dur="2000" fill="hold"/>
                                        <p:tgtEl>
                                          <p:spTgt spid="23"/>
                                        </p:tgtEl>
                                        <p:attrNameLst>
                                          <p:attrName>ppt_x</p:attrName>
                                          <p:attrName>ppt_y</p:attrName>
                                        </p:attrNameLst>
                                      </p:cBhvr>
                                      <p:rCtr x="12392" y="10086"/>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3"/>
                                        </p:tgtEl>
                                      </p:cBhvr>
                                    </p:animEffect>
                                    <p:set>
                                      <p:cBhvr>
                                        <p:cTn id="24" dur="1" fill="hold">
                                          <p:stCondLst>
                                            <p:cond delay="999"/>
                                          </p:stCondLst>
                                        </p:cTn>
                                        <p:tgtEl>
                                          <p:spTgt spid="2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0" presetClass="path" presetSubtype="0" accel="50000" decel="50000" fill="hold" nodeType="withEffect">
                                  <p:stCondLst>
                                    <p:cond delay="0"/>
                                  </p:stCondLst>
                                  <p:childTnLst>
                                    <p:animMotion origin="layout" path="M -0.16418 -0.31622 L 1.34675E-6 3.68957E-6 " pathEditMode="relative" rAng="0" ptsTypes="AA">
                                      <p:cBhvr>
                                        <p:cTn id="29" dur="2000" fill="hold"/>
                                        <p:tgtEl>
                                          <p:spTgt spid="19"/>
                                        </p:tgtEl>
                                        <p:attrNameLst>
                                          <p:attrName>ppt_x</p:attrName>
                                          <p:attrName>ppt_y</p:attrName>
                                        </p:attrNameLst>
                                      </p:cBhvr>
                                      <p:rCtr x="8209" y="15799"/>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0" presetClass="path" presetSubtype="0" accel="50000" decel="50000" fill="hold" nodeType="withEffect">
                                  <p:stCondLst>
                                    <p:cond delay="0"/>
                                  </p:stCondLst>
                                  <p:childTnLst>
                                    <p:animMotion origin="layout" path="M -0.45557 -0.06385 L -3.06838E-6 8.6514E-7 " pathEditMode="relative" rAng="0" ptsTypes="AA">
                                      <p:cBhvr>
                                        <p:cTn id="39" dur="2000" fill="hold"/>
                                        <p:tgtEl>
                                          <p:spTgt spid="18"/>
                                        </p:tgtEl>
                                        <p:attrNameLst>
                                          <p:attrName>ppt_x</p:attrName>
                                          <p:attrName>ppt_y</p:attrName>
                                        </p:attrNameLst>
                                      </p:cBhvr>
                                      <p:rCtr x="22770" y="3192"/>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par>
                                <p:cTn id="48" presetID="0" presetClass="path" presetSubtype="0" accel="50000" decel="50000" fill="hold" nodeType="withEffect">
                                  <p:stCondLst>
                                    <p:cond delay="0"/>
                                  </p:stCondLst>
                                  <p:childTnLst>
                                    <p:animMotion origin="layout" path="M -0.07341 -0.29956 L -4.66158E-6 -1.20981E-6 " pathEditMode="relative" rAng="0" ptsTypes="AA">
                                      <p:cBhvr>
                                        <p:cTn id="49" dur="2000" fill="hold"/>
                                        <p:tgtEl>
                                          <p:spTgt spid="17"/>
                                        </p:tgtEl>
                                        <p:attrNameLst>
                                          <p:attrName>ppt_x</p:attrName>
                                          <p:attrName>ppt_y</p:attrName>
                                        </p:attrNameLst>
                                      </p:cBhvr>
                                      <p:rCtr x="3662" y="14966"/>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7"/>
                                        </p:tgtEl>
                                      </p:cBhvr>
                                    </p:animEffect>
                                    <p:set>
                                      <p:cBhvr>
                                        <p:cTn id="54" dur="1" fill="hold">
                                          <p:stCondLst>
                                            <p:cond delay="999"/>
                                          </p:stCondLst>
                                        </p:cTn>
                                        <p:tgtEl>
                                          <p:spTgt spid="1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par>
                                <p:cTn id="58" presetID="0" presetClass="path" presetSubtype="0" accel="50000" decel="50000" fill="hold" nodeType="withEffect">
                                  <p:stCondLst>
                                    <p:cond delay="0"/>
                                  </p:stCondLst>
                                  <p:childTnLst>
                                    <p:animMotion origin="layout" path="M 0.0663 -0.31945 L -2.78028E-6 -2.90539E-6 " pathEditMode="relative" rAng="0" ptsTypes="AA">
                                      <p:cBhvr>
                                        <p:cTn id="59" dur="2000" fill="hold"/>
                                        <p:tgtEl>
                                          <p:spTgt spid="22"/>
                                        </p:tgtEl>
                                        <p:attrNameLst>
                                          <p:attrName>ppt_x</p:attrName>
                                          <p:attrName>ppt_y</p:attrName>
                                        </p:attrNameLst>
                                      </p:cBhvr>
                                      <p:rCtr x="-3315" y="15961"/>
                                    </p:animMotion>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childTnLst>
                                </p:cTn>
                              </p:par>
                              <p:par>
                                <p:cTn id="68" presetID="0" presetClass="path" presetSubtype="0" accel="50000" decel="50000" fill="hold" nodeType="withEffect">
                                  <p:stCondLst>
                                    <p:cond delay="0"/>
                                  </p:stCondLst>
                                  <p:childTnLst>
                                    <p:animMotion origin="layout" path="M 0.15515 -0.31089 L 4.99132E-6 -4.03424E-6 " pathEditMode="relative" rAng="0" ptsTypes="AA">
                                      <p:cBhvr>
                                        <p:cTn id="69" dur="2000" fill="hold"/>
                                        <p:tgtEl>
                                          <p:spTgt spid="20"/>
                                        </p:tgtEl>
                                        <p:attrNameLst>
                                          <p:attrName>ppt_x</p:attrName>
                                          <p:attrName>ppt_y</p:attrName>
                                        </p:attrNameLst>
                                      </p:cBhvr>
                                      <p:rCtr x="-7758" y="15545"/>
                                    </p:animMotion>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20"/>
                                        </p:tgtEl>
                                      </p:cBhvr>
                                    </p:animEffect>
                                    <p:set>
                                      <p:cBhvr>
                                        <p:cTn id="74" dur="1" fill="hold">
                                          <p:stCondLst>
                                            <p:cond delay="999"/>
                                          </p:stCondLst>
                                        </p:cTn>
                                        <p:tgtEl>
                                          <p:spTgt spid="20"/>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childTnLst>
                                </p:cTn>
                              </p:par>
                              <p:par>
                                <p:cTn id="78" presetID="0" presetClass="path" presetSubtype="0" accel="50000" decel="50000" fill="hold" nodeType="withEffect">
                                  <p:stCondLst>
                                    <p:cond delay="0"/>
                                  </p:stCondLst>
                                  <p:childTnLst>
                                    <p:animMotion origin="layout" path="M 0.33912 -0.29401 L -2.16939E-6 -6.61346E-6 " pathEditMode="relative" ptsTypes="AA">
                                      <p:cBhvr>
                                        <p:cTn id="79" dur="2000" fill="hold"/>
                                        <p:tgtEl>
                                          <p:spTgt spid="21"/>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21"/>
                                        </p:tgtEl>
                                      </p:cBhvr>
                                    </p:animEffect>
                                    <p:set>
                                      <p:cBhvr>
                                        <p:cTn id="84" dur="1" fill="hold">
                                          <p:stCondLst>
                                            <p:cond delay="999"/>
                                          </p:stCondLst>
                                        </p:cTn>
                                        <p:tgtEl>
                                          <p:spTgt spid="2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childTnLst>
                                </p:cTn>
                              </p:par>
                              <p:par>
                                <p:cTn id="88" presetID="0" presetClass="path" presetSubtype="0" accel="50000" decel="50000" fill="hold" nodeType="withEffect">
                                  <p:stCondLst>
                                    <p:cond delay="0"/>
                                  </p:stCondLst>
                                  <p:childTnLst>
                                    <p:animMotion origin="layout" path="M 0.47241 -0.23641 L -3.83894E-6 -8.21189E-7 " pathEditMode="relative" rAng="0" ptsTypes="AA">
                                      <p:cBhvr>
                                        <p:cTn id="89" dur="2000" fill="hold"/>
                                        <p:tgtEl>
                                          <p:spTgt spid="24"/>
                                        </p:tgtEl>
                                        <p:attrNameLst>
                                          <p:attrName>ppt_x</p:attrName>
                                          <p:attrName>ppt_y</p:attrName>
                                        </p:attrNameLst>
                                      </p:cBhvr>
                                      <p:rCtr x="-23620" y="11820"/>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400"/>
                                        <p:tgtEl>
                                          <p:spTgt spid="24"/>
                                        </p:tgtEl>
                                      </p:cBhvr>
                                    </p:animEffect>
                                    <p:set>
                                      <p:cBhvr>
                                        <p:cTn id="94" dur="1" fill="hold">
                                          <p:stCondLst>
                                            <p:cond delay="3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9757" y="1399861"/>
            <a:ext cx="7387521" cy="2462507"/>
          </a:xfrm>
          <a:prstGeom prst="rect">
            <a:avLst/>
          </a:prstGeom>
          <a:ln>
            <a:noFill/>
          </a:ln>
          <a:effectLst>
            <a:outerShdw blurRad="292100" dist="139700" dir="2700000" algn="tl" rotWithShape="0">
              <a:srgbClr val="333333">
                <a:alpha val="65000"/>
              </a:srgbClr>
            </a:outerShdw>
          </a:effectLst>
        </p:spPr>
      </p:pic>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Social Science Research</a:t>
            </a:r>
            <a:endParaRPr lang="en-US" sz="4800" dirty="0">
              <a:latin typeface="+mj-lt"/>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176" y="3967225"/>
            <a:ext cx="2442922" cy="277882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2769645" y="3967225"/>
            <a:ext cx="2778823" cy="277882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22292" y="3967225"/>
            <a:ext cx="3270715" cy="2778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192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Social Science Research</a:t>
            </a:r>
            <a:endParaRPr lang="en-US" sz="4800" dirty="0">
              <a:latin typeface="+mj-lt"/>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30" y="1370915"/>
            <a:ext cx="4015986" cy="249383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90328" y="1772706"/>
            <a:ext cx="4257768" cy="250188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4027" y="2232355"/>
            <a:ext cx="4257768" cy="249383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84639" y="3802448"/>
            <a:ext cx="5285483" cy="2981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610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Extensions: Education and Training</a:t>
            </a:r>
            <a:endParaRPr lang="en-US" sz="4800" dirty="0">
              <a:latin typeface="+mj-lt"/>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52910" y="3163923"/>
            <a:ext cx="2970384" cy="1780413"/>
          </a:xfrm>
          <a:prstGeom prst="rect">
            <a:avLst/>
          </a:prstGeom>
        </p:spPr>
      </p:pic>
      <p:pic>
        <p:nvPicPr>
          <p:cNvPr id="5" name="Picture 4" descr="IMG_158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52910" y="1403938"/>
            <a:ext cx="2990297" cy="169194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2910" y="4997904"/>
            <a:ext cx="2970383" cy="177747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95325" y="1403939"/>
            <a:ext cx="4950861" cy="248575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5326" y="3984693"/>
            <a:ext cx="4920907" cy="2768010"/>
          </a:xfrm>
          <a:prstGeom prst="rect">
            <a:avLst/>
          </a:prstGeom>
        </p:spPr>
      </p:pic>
      <p:pic>
        <p:nvPicPr>
          <p:cNvPr id="7" name="Picture 6" descr="IMG_0482.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17128" y="1044900"/>
            <a:ext cx="3424583" cy="2283055"/>
          </a:xfrm>
          <a:prstGeom prst="rect">
            <a:avLst/>
          </a:prstGeom>
        </p:spPr>
      </p:pic>
    </p:spTree>
    <p:extLst>
      <p:ext uri="{BB962C8B-B14F-4D97-AF65-F5344CB8AC3E}">
        <p14:creationId xmlns:p14="http://schemas.microsoft.com/office/powerpoint/2010/main" val="15883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12" y="0"/>
            <a:ext cx="9168384" cy="6876288"/>
          </a:xfrm>
          <a:prstGeom prst="rect">
            <a:avLst/>
          </a:prstGeom>
        </p:spPr>
      </p:pic>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Leveraging the Infrastructure</a:t>
            </a:r>
            <a:endParaRPr lang="en-US" sz="4800" dirty="0">
              <a:latin typeface="+mj-lt"/>
            </a:endParaRPr>
          </a:p>
        </p:txBody>
      </p:sp>
      <p:sp>
        <p:nvSpPr>
          <p:cNvPr id="12" name="Content Placeholder 2"/>
          <p:cNvSpPr txBox="1">
            <a:spLocks/>
          </p:cNvSpPr>
          <p:nvPr/>
        </p:nvSpPr>
        <p:spPr>
          <a:xfrm>
            <a:off x="401378" y="4487600"/>
            <a:ext cx="8703082" cy="984166"/>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solidFill>
                  <a:schemeClr val="bg1"/>
                </a:solidFill>
                <a:latin typeface="Arial Narrow"/>
                <a:cs typeface="Arial Narrow"/>
              </a:rPr>
              <a:t>How can we leverage GAMUT data and infrastructure? Topics for research or training? </a:t>
            </a:r>
            <a:r>
              <a:rPr lang="en-US" b="1" dirty="0">
                <a:solidFill>
                  <a:schemeClr val="bg1"/>
                </a:solidFill>
                <a:latin typeface="Arial Narrow"/>
                <a:cs typeface="Arial Narrow"/>
              </a:rPr>
              <a:t>F</a:t>
            </a:r>
            <a:r>
              <a:rPr lang="en-US" b="1" dirty="0" smtClean="0">
                <a:solidFill>
                  <a:schemeClr val="bg1"/>
                </a:solidFill>
                <a:latin typeface="Arial Narrow"/>
                <a:cs typeface="Arial Narrow"/>
              </a:rPr>
              <a:t>unding </a:t>
            </a:r>
            <a:r>
              <a:rPr lang="en-US" b="1" dirty="0">
                <a:solidFill>
                  <a:schemeClr val="bg1"/>
                </a:solidFill>
                <a:latin typeface="Arial Narrow"/>
                <a:cs typeface="Arial Narrow"/>
              </a:rPr>
              <a:t>opportunities</a:t>
            </a:r>
            <a:r>
              <a:rPr lang="en-US" b="1" dirty="0" smtClean="0">
                <a:solidFill>
                  <a:schemeClr val="bg1"/>
                </a:solidFill>
                <a:latin typeface="Arial Narrow"/>
                <a:cs typeface="Arial Narrow"/>
              </a:rPr>
              <a:t>?</a:t>
            </a:r>
            <a:endParaRPr lang="en-US" b="1" dirty="0">
              <a:solidFill>
                <a:schemeClr val="bg1"/>
              </a:solidFill>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76216" y="348710"/>
            <a:ext cx="983830" cy="983721"/>
          </a:xfrm>
          <a:prstGeom prst="rect">
            <a:avLst/>
          </a:prstGeom>
        </p:spPr>
      </p:pic>
      <p:sp>
        <p:nvSpPr>
          <p:cNvPr id="6" name="Rectangle 5"/>
          <p:cNvSpPr/>
          <p:nvPr/>
        </p:nvSpPr>
        <p:spPr>
          <a:xfrm>
            <a:off x="2342342" y="5874009"/>
            <a:ext cx="4074440" cy="369332"/>
          </a:xfrm>
          <a:prstGeom prst="rect">
            <a:avLst/>
          </a:prstGeom>
        </p:spPr>
        <p:txBody>
          <a:bodyPr wrap="none">
            <a:spAutoFit/>
          </a:bodyPr>
          <a:lstStyle/>
          <a:p>
            <a:r>
              <a:rPr lang="en-US" dirty="0">
                <a:solidFill>
                  <a:srgbClr val="FFFFFF"/>
                </a:solidFill>
              </a:rPr>
              <a:t>https://</a:t>
            </a:r>
            <a:r>
              <a:rPr lang="en-US" dirty="0" err="1">
                <a:solidFill>
                  <a:srgbClr val="FFFFFF"/>
                </a:solidFill>
              </a:rPr>
              <a:t>youtu.be</a:t>
            </a:r>
            <a:r>
              <a:rPr lang="en-US" dirty="0">
                <a:solidFill>
                  <a:srgbClr val="FFFFFF"/>
                </a:solidFill>
              </a:rPr>
              <a:t>/</a:t>
            </a:r>
            <a:r>
              <a:rPr lang="en-US" dirty="0" err="1">
                <a:solidFill>
                  <a:srgbClr val="FFFFFF"/>
                </a:solidFill>
              </a:rPr>
              <a:t>iWsTGLRJHqU?t</a:t>
            </a:r>
            <a:r>
              <a:rPr lang="en-US" dirty="0">
                <a:solidFill>
                  <a:srgbClr val="FFFFFF"/>
                </a:solidFill>
              </a:rPr>
              <a:t>=1m54s</a:t>
            </a:r>
          </a:p>
        </p:txBody>
      </p:sp>
    </p:spTree>
    <p:extLst>
      <p:ext uri="{BB962C8B-B14F-4D97-AF65-F5344CB8AC3E}">
        <p14:creationId xmlns:p14="http://schemas.microsoft.com/office/powerpoint/2010/main" val="33501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_3_DSS2_870x4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796" y="206470"/>
            <a:ext cx="8759459" cy="4685140"/>
          </a:xfrm>
          <a:prstGeom prst="rect">
            <a:avLst/>
          </a:prstGeom>
        </p:spPr>
      </p:pic>
      <p:sp>
        <p:nvSpPr>
          <p:cNvPr id="5" name="Title 10"/>
          <p:cNvSpPr txBox="1">
            <a:spLocks/>
          </p:cNvSpPr>
          <p:nvPr/>
        </p:nvSpPr>
        <p:spPr>
          <a:xfrm>
            <a:off x="1653881" y="206470"/>
            <a:ext cx="6112041" cy="468514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pPr algn="ctr"/>
            <a:r>
              <a:rPr lang="en-US" sz="6000" b="1" dirty="0" smtClean="0"/>
              <a:t>How can we boldly go where no one has gone before?</a:t>
            </a:r>
          </a:p>
          <a:p>
            <a:pPr algn="ctr"/>
            <a:endParaRPr lang="en-US" sz="4800" b="1" dirty="0">
              <a:latin typeface="+mj-lt"/>
            </a:endParaRPr>
          </a:p>
          <a:p>
            <a:pPr algn="ctr"/>
            <a:endParaRPr lang="en-US" sz="4800" b="1" dirty="0" smtClean="0">
              <a:latin typeface="+mj-lt"/>
            </a:endParaRPr>
          </a:p>
          <a:p>
            <a:pPr algn="ctr"/>
            <a:endParaRPr lang="en-US" sz="4800" b="1" dirty="0">
              <a:latin typeface="+mj-lt"/>
            </a:endParaRPr>
          </a:p>
        </p:txBody>
      </p:sp>
      <p:pic>
        <p:nvPicPr>
          <p:cNvPr id="7" name="Picture 6" descr="96810edd8f05c43bb4d5f707231dc1ef.jpg"/>
          <p:cNvPicPr>
            <a:picLocks noChangeAspect="1"/>
          </p:cNvPicPr>
          <p:nvPr/>
        </p:nvPicPr>
        <p:blipFill>
          <a:blip r:embed="rId4" cstate="print">
            <a:clrChange>
              <a:clrFrom>
                <a:srgbClr val="000000"/>
              </a:clrFrom>
              <a:clrTo>
                <a:srgbClr val="000000">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29145" y="2649927"/>
            <a:ext cx="1823142" cy="1025517"/>
          </a:xfrm>
          <a:prstGeom prst="rect">
            <a:avLst/>
          </a:prstGeom>
        </p:spPr>
      </p:pic>
      <p:pic>
        <p:nvPicPr>
          <p:cNvPr id="8" name="Picture 7" descr="iutah_eu_horz.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2796" y="4999694"/>
            <a:ext cx="3960619" cy="1698116"/>
          </a:xfrm>
          <a:prstGeom prst="rect">
            <a:avLst/>
          </a:prstGeom>
        </p:spPr>
      </p:pic>
      <p:pic>
        <p:nvPicPr>
          <p:cNvPr id="9" name="Picture 8" descr="gamutwithnobackground.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352287" y="2103749"/>
            <a:ext cx="7154683" cy="4754251"/>
          </a:xfrm>
          <a:prstGeom prst="rect">
            <a:avLst/>
          </a:prstGeom>
        </p:spPr>
      </p:pic>
    </p:spTree>
    <p:extLst>
      <p:ext uri="{BB962C8B-B14F-4D97-AF65-F5344CB8AC3E}">
        <p14:creationId xmlns:p14="http://schemas.microsoft.com/office/powerpoint/2010/main" val="3058444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800" dirty="0" smtClean="0"/>
              <a:t>GAMUT: Gradients Along Mountain to Urban Transitions</a:t>
            </a:r>
            <a:endParaRPr lang="en-US" sz="3800" dirty="0">
              <a:latin typeface="+mj-lt"/>
            </a:endParaRPr>
          </a:p>
        </p:txBody>
      </p:sp>
      <p:sp>
        <p:nvSpPr>
          <p:cNvPr id="12" name="Content Placeholder 2"/>
          <p:cNvSpPr txBox="1">
            <a:spLocks/>
          </p:cNvSpPr>
          <p:nvPr/>
        </p:nvSpPr>
        <p:spPr>
          <a:xfrm>
            <a:off x="295325" y="1476760"/>
            <a:ext cx="4552980" cy="174694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Arial Narrow"/>
                <a:cs typeface="Arial Narrow"/>
              </a:rPr>
              <a:t>Major iUTAH infrastructure</a:t>
            </a:r>
          </a:p>
          <a:p>
            <a:r>
              <a:rPr lang="en-US" dirty="0" smtClean="0">
                <a:latin typeface="Arial Narrow"/>
                <a:cs typeface="Arial Narrow"/>
              </a:rPr>
              <a:t>Three watersheds instrumented from a mountain to urban gradient</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7" name="Picture 6" descr="\\vmware-host\Shared Folders\Documents\Working\Proposals\2011 NSF Utah EPSCoR Track 1\Figures\EPSCoR_Map_Figure_Mod_2-9-2013.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00834" y="1344642"/>
            <a:ext cx="4767592" cy="561104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Freeform 7"/>
          <p:cNvSpPr/>
          <p:nvPr/>
        </p:nvSpPr>
        <p:spPr>
          <a:xfrm>
            <a:off x="2774982" y="3292687"/>
            <a:ext cx="413979" cy="3334583"/>
          </a:xfrm>
          <a:custGeom>
            <a:avLst/>
            <a:gdLst>
              <a:gd name="connsiteX0" fmla="*/ 258389 w 945409"/>
              <a:gd name="connsiteY0" fmla="*/ 0 h 6350195"/>
              <a:gd name="connsiteX1" fmla="*/ 569567 w 945409"/>
              <a:gd name="connsiteY1" fmla="*/ 176628 h 6350195"/>
              <a:gd name="connsiteX2" fmla="*/ 544336 w 945409"/>
              <a:gd name="connsiteY2" fmla="*/ 605582 h 6350195"/>
              <a:gd name="connsiteX3" fmla="*/ 754591 w 945409"/>
              <a:gd name="connsiteY3" fmla="*/ 891551 h 6350195"/>
              <a:gd name="connsiteX4" fmla="*/ 460234 w 945409"/>
              <a:gd name="connsiteY4" fmla="*/ 1413024 h 6350195"/>
              <a:gd name="connsiteX5" fmla="*/ 779822 w 945409"/>
              <a:gd name="connsiteY5" fmla="*/ 1976551 h 6350195"/>
              <a:gd name="connsiteX6" fmla="*/ 931206 w 945409"/>
              <a:gd name="connsiteY6" fmla="*/ 2598954 h 6350195"/>
              <a:gd name="connsiteX7" fmla="*/ 435003 w 945409"/>
              <a:gd name="connsiteY7" fmla="*/ 3238179 h 6350195"/>
              <a:gd name="connsiteX8" fmla="*/ 6083 w 945409"/>
              <a:gd name="connsiteY8" fmla="*/ 3683954 h 6350195"/>
              <a:gd name="connsiteX9" fmla="*/ 216338 w 945409"/>
              <a:gd name="connsiteY9" fmla="*/ 4398877 h 6350195"/>
              <a:gd name="connsiteX10" fmla="*/ 678899 w 945409"/>
              <a:gd name="connsiteY10" fmla="*/ 4945582 h 6350195"/>
              <a:gd name="connsiteX11" fmla="*/ 636848 w 945409"/>
              <a:gd name="connsiteY11" fmla="*/ 5643683 h 6350195"/>
              <a:gd name="connsiteX12" fmla="*/ 275209 w 945409"/>
              <a:gd name="connsiteY12" fmla="*/ 6131513 h 6350195"/>
              <a:gd name="connsiteX13" fmla="*/ 275209 w 945409"/>
              <a:gd name="connsiteY13" fmla="*/ 6350195 h 6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5409" h="6350195">
                <a:moveTo>
                  <a:pt x="258389" y="0"/>
                </a:moveTo>
                <a:cubicBezTo>
                  <a:pt x="390149" y="37849"/>
                  <a:pt x="521909" y="75698"/>
                  <a:pt x="569567" y="176628"/>
                </a:cubicBezTo>
                <a:cubicBezTo>
                  <a:pt x="617225" y="277558"/>
                  <a:pt x="513499" y="486428"/>
                  <a:pt x="544336" y="605582"/>
                </a:cubicBezTo>
                <a:cubicBezTo>
                  <a:pt x="575173" y="724736"/>
                  <a:pt x="768608" y="756977"/>
                  <a:pt x="754591" y="891551"/>
                </a:cubicBezTo>
                <a:cubicBezTo>
                  <a:pt x="740574" y="1026125"/>
                  <a:pt x="456029" y="1232191"/>
                  <a:pt x="460234" y="1413024"/>
                </a:cubicBezTo>
                <a:cubicBezTo>
                  <a:pt x="464439" y="1593857"/>
                  <a:pt x="701327" y="1778896"/>
                  <a:pt x="779822" y="1976551"/>
                </a:cubicBezTo>
                <a:cubicBezTo>
                  <a:pt x="858317" y="2174206"/>
                  <a:pt x="988676" y="2388683"/>
                  <a:pt x="931206" y="2598954"/>
                </a:cubicBezTo>
                <a:cubicBezTo>
                  <a:pt x="873736" y="2809225"/>
                  <a:pt x="589190" y="3057346"/>
                  <a:pt x="435003" y="3238179"/>
                </a:cubicBezTo>
                <a:cubicBezTo>
                  <a:pt x="280816" y="3419012"/>
                  <a:pt x="42527" y="3490504"/>
                  <a:pt x="6083" y="3683954"/>
                </a:cubicBezTo>
                <a:cubicBezTo>
                  <a:pt x="-30361" y="3877404"/>
                  <a:pt x="104202" y="4188606"/>
                  <a:pt x="216338" y="4398877"/>
                </a:cubicBezTo>
                <a:cubicBezTo>
                  <a:pt x="328474" y="4609148"/>
                  <a:pt x="608814" y="4738114"/>
                  <a:pt x="678899" y="4945582"/>
                </a:cubicBezTo>
                <a:cubicBezTo>
                  <a:pt x="748984" y="5153050"/>
                  <a:pt x="704130" y="5446028"/>
                  <a:pt x="636848" y="5643683"/>
                </a:cubicBezTo>
                <a:cubicBezTo>
                  <a:pt x="569566" y="5841338"/>
                  <a:pt x="335482" y="6013761"/>
                  <a:pt x="275209" y="6131513"/>
                </a:cubicBezTo>
                <a:cubicBezTo>
                  <a:pt x="214936" y="6249265"/>
                  <a:pt x="272406" y="6337579"/>
                  <a:pt x="275209" y="6350195"/>
                </a:cubicBezTo>
              </a:path>
            </a:pathLst>
          </a:custGeom>
          <a:ln w="3810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p:cNvSpPr>
            <a:spLocks noChangeAspect="1"/>
          </p:cNvSpPr>
          <p:nvPr/>
        </p:nvSpPr>
        <p:spPr>
          <a:xfrm>
            <a:off x="2917290" y="3503478"/>
            <a:ext cx="273810" cy="273825"/>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879816" y="4768411"/>
            <a:ext cx="273810" cy="273825"/>
          </a:xfrm>
          <a:prstGeom prst="ellipse">
            <a:avLst/>
          </a:prstGeom>
          <a:solidFill>
            <a:srgbClr val="B01011"/>
          </a:solidFill>
          <a:ln>
            <a:solidFill>
              <a:srgbClr val="B010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774982" y="5516176"/>
            <a:ext cx="273810" cy="273825"/>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944534" y="4127526"/>
            <a:ext cx="273810" cy="273825"/>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2807526" y="6268425"/>
            <a:ext cx="273810" cy="273825"/>
          </a:xfrm>
          <a:prstGeom prst="ellipse">
            <a:avLst/>
          </a:prstGeom>
          <a:solidFill>
            <a:srgbClr val="B01011"/>
          </a:solidFill>
          <a:ln>
            <a:solidFill>
              <a:srgbClr val="B010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a:spLocks noChangeAspect="1"/>
          </p:cNvSpPr>
          <p:nvPr/>
        </p:nvSpPr>
        <p:spPr>
          <a:xfrm>
            <a:off x="3296623" y="3481590"/>
            <a:ext cx="232889" cy="317601"/>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a:spLocks noChangeAspect="1"/>
          </p:cNvSpPr>
          <p:nvPr/>
        </p:nvSpPr>
        <p:spPr>
          <a:xfrm>
            <a:off x="3386514" y="4057401"/>
            <a:ext cx="232889" cy="317601"/>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a:spLocks noChangeAspect="1"/>
          </p:cNvSpPr>
          <p:nvPr/>
        </p:nvSpPr>
        <p:spPr>
          <a:xfrm>
            <a:off x="3270070" y="4805945"/>
            <a:ext cx="232889" cy="317601"/>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a:spLocks noChangeAspect="1"/>
          </p:cNvSpPr>
          <p:nvPr/>
        </p:nvSpPr>
        <p:spPr>
          <a:xfrm>
            <a:off x="3219197" y="5516176"/>
            <a:ext cx="232889" cy="317601"/>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a:spLocks noChangeAspect="1"/>
          </p:cNvSpPr>
          <p:nvPr/>
        </p:nvSpPr>
        <p:spPr>
          <a:xfrm>
            <a:off x="3191100" y="6224649"/>
            <a:ext cx="232889" cy="317601"/>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712591" y="4597764"/>
            <a:ext cx="2918789" cy="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267" y="4630653"/>
            <a:ext cx="975877" cy="1119181"/>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2007" y="4963135"/>
            <a:ext cx="700679" cy="760239"/>
          </a:xfrm>
          <a:prstGeom prst="rect">
            <a:avLst/>
          </a:prstGeom>
        </p:spPr>
      </p:pic>
      <p:pic>
        <p:nvPicPr>
          <p:cNvPr id="24" name="Picture 23"/>
          <p:cNvPicPr>
            <a:picLocks noChangeAspect="1"/>
          </p:cNvPicPr>
          <p:nvPr/>
        </p:nvPicPr>
        <p:blipFill rotWithShape="1">
          <a:blip r:embed="rId6" cstate="print">
            <a:clrChange>
              <a:clrFrom>
                <a:srgbClr val="FCFCFC"/>
              </a:clrFrom>
              <a:clrTo>
                <a:srgbClr val="FCFCFC">
                  <a:alpha val="0"/>
                </a:srgbClr>
              </a:clrTo>
            </a:clrChange>
            <a:extLst>
              <a:ext uri="{28A0092B-C50C-407E-A947-70E740481C1C}">
                <a14:useLocalDpi xmlns:a14="http://schemas.microsoft.com/office/drawing/2010/main"/>
              </a:ext>
            </a:extLst>
          </a:blip>
          <a:srcRect/>
          <a:stretch/>
        </p:blipFill>
        <p:spPr>
          <a:xfrm>
            <a:off x="898432" y="3641346"/>
            <a:ext cx="1599419" cy="591379"/>
          </a:xfrm>
          <a:prstGeom prst="rect">
            <a:avLst/>
          </a:prstGeom>
        </p:spPr>
      </p:pic>
      <p:sp>
        <p:nvSpPr>
          <p:cNvPr id="25" name="TextBox 24"/>
          <p:cNvSpPr txBox="1"/>
          <p:nvPr/>
        </p:nvSpPr>
        <p:spPr>
          <a:xfrm>
            <a:off x="619995" y="4320765"/>
            <a:ext cx="2205059" cy="276999"/>
          </a:xfrm>
          <a:prstGeom prst="rect">
            <a:avLst/>
          </a:prstGeom>
          <a:noFill/>
        </p:spPr>
        <p:txBody>
          <a:bodyPr wrap="square" rtlCol="0">
            <a:spAutoFit/>
          </a:bodyPr>
          <a:lstStyle/>
          <a:p>
            <a:r>
              <a:rPr lang="en-US" sz="1200" dirty="0" smtClean="0"/>
              <a:t>Mountain to Valley Transition</a:t>
            </a:r>
            <a:endParaRPr lang="en-US" sz="1200" dirty="0"/>
          </a:p>
        </p:txBody>
      </p:sp>
      <p:sp>
        <p:nvSpPr>
          <p:cNvPr id="26" name="TextBox 25"/>
          <p:cNvSpPr txBox="1"/>
          <p:nvPr/>
        </p:nvSpPr>
        <p:spPr>
          <a:xfrm>
            <a:off x="988592" y="5612289"/>
            <a:ext cx="1831841" cy="1038746"/>
          </a:xfrm>
          <a:prstGeom prst="rect">
            <a:avLst/>
          </a:prstGeom>
          <a:noFill/>
        </p:spPr>
        <p:txBody>
          <a:bodyPr wrap="square" rtlCol="0">
            <a:spAutoFit/>
          </a:bodyPr>
          <a:lstStyle/>
          <a:p>
            <a:pPr>
              <a:lnSpc>
                <a:spcPct val="175000"/>
              </a:lnSpc>
            </a:pPr>
            <a:r>
              <a:rPr lang="en-US" sz="1200" dirty="0" smtClean="0"/>
              <a:t>Fundamental Aquatic Sites</a:t>
            </a:r>
          </a:p>
          <a:p>
            <a:pPr>
              <a:lnSpc>
                <a:spcPct val="175000"/>
              </a:lnSpc>
            </a:pPr>
            <a:r>
              <a:rPr lang="en-US" sz="1200" dirty="0" smtClean="0"/>
              <a:t>Enhanced Aquatic Sites</a:t>
            </a:r>
          </a:p>
          <a:p>
            <a:pPr>
              <a:lnSpc>
                <a:spcPct val="175000"/>
              </a:lnSpc>
            </a:pPr>
            <a:r>
              <a:rPr lang="en-US" sz="1200" dirty="0" smtClean="0"/>
              <a:t>Climate/Terrestrial Sites</a:t>
            </a:r>
            <a:endParaRPr lang="en-US" sz="1200" dirty="0"/>
          </a:p>
        </p:txBody>
      </p:sp>
      <p:sp>
        <p:nvSpPr>
          <p:cNvPr id="27" name="Oval 26"/>
          <p:cNvSpPr>
            <a:spLocks noChangeAspect="1"/>
          </p:cNvSpPr>
          <p:nvPr/>
        </p:nvSpPr>
        <p:spPr>
          <a:xfrm>
            <a:off x="781208" y="5790001"/>
            <a:ext cx="225384" cy="228546"/>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81208" y="6070324"/>
            <a:ext cx="221805" cy="227364"/>
          </a:xfrm>
          <a:prstGeom prst="ellipse">
            <a:avLst/>
          </a:prstGeom>
          <a:solidFill>
            <a:srgbClr val="B01011"/>
          </a:solidFill>
          <a:ln>
            <a:solidFill>
              <a:srgbClr val="B010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a:spLocks noChangeAspect="1"/>
          </p:cNvSpPr>
          <p:nvPr/>
        </p:nvSpPr>
        <p:spPr>
          <a:xfrm>
            <a:off x="806438" y="6337852"/>
            <a:ext cx="187679" cy="255945"/>
          </a:xfrm>
          <a:prstGeom prst="triangl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08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Adaptive Stormwater Sampling using GAMUT Infrastructure</a:t>
            </a:r>
            <a:endParaRPr lang="en-US" dirty="0"/>
          </a:p>
        </p:txBody>
      </p:sp>
      <p:sp>
        <p:nvSpPr>
          <p:cNvPr id="3" name="Subtitle 2"/>
          <p:cNvSpPr>
            <a:spLocks noGrp="1"/>
          </p:cNvSpPr>
          <p:nvPr>
            <p:ph type="subTitle" idx="1"/>
          </p:nvPr>
        </p:nvSpPr>
        <p:spPr/>
        <p:txBody>
          <a:bodyPr/>
          <a:lstStyle/>
          <a:p>
            <a:r>
              <a:rPr lang="en-US" dirty="0" smtClean="0"/>
              <a:t>Tony Melcher, PhD Candidate, Civil Engineering, USU</a:t>
            </a:r>
            <a:endParaRPr lang="en-US" dirty="0"/>
          </a:p>
        </p:txBody>
      </p:sp>
    </p:spTree>
    <p:extLst>
      <p:ext uri="{BB962C8B-B14F-4D97-AF65-F5344CB8AC3E}">
        <p14:creationId xmlns:p14="http://schemas.microsoft.com/office/powerpoint/2010/main" val="3640524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2"/>
            <a:ext cx="9144000" cy="1216818"/>
          </a:xfrm>
        </p:spPr>
        <p:txBody>
          <a:bodyPr>
            <a:normAutofit/>
          </a:bodyPr>
          <a:lstStyle/>
          <a:p>
            <a:r>
              <a:rPr lang="en-US" dirty="0" smtClean="0"/>
              <a:t>Background – Research Objectives</a:t>
            </a:r>
            <a:endParaRPr lang="en-US" dirty="0"/>
          </a:p>
        </p:txBody>
      </p:sp>
      <p:sp>
        <p:nvSpPr>
          <p:cNvPr id="3" name="Content Placeholder 2"/>
          <p:cNvSpPr>
            <a:spLocks noGrp="1"/>
          </p:cNvSpPr>
          <p:nvPr>
            <p:ph idx="1"/>
          </p:nvPr>
        </p:nvSpPr>
        <p:spPr>
          <a:xfrm>
            <a:off x="628650" y="1825625"/>
            <a:ext cx="4252999" cy="4351338"/>
          </a:xfrm>
        </p:spPr>
        <p:txBody>
          <a:bodyPr>
            <a:normAutofit fontScale="85000" lnSpcReduction="10000"/>
          </a:bodyPr>
          <a:lstStyle/>
          <a:p>
            <a:r>
              <a:rPr lang="en-US" dirty="0" smtClean="0"/>
              <a:t>Objective – Examine the spatial and temporal variability of pollutant loading events in urban catchments</a:t>
            </a:r>
          </a:p>
          <a:p>
            <a:r>
              <a:rPr lang="en-US" dirty="0" smtClean="0"/>
              <a:t>Study Area – Northwest Field Canal, Logan, UT</a:t>
            </a:r>
          </a:p>
          <a:p>
            <a:r>
              <a:rPr lang="en-US" dirty="0" smtClean="0"/>
              <a:t>Design an observatory capable of inter-site communication and adaptive sampling </a:t>
            </a:r>
          </a:p>
          <a:p>
            <a:endParaRPr lang="en-US" dirty="0" smtClean="0"/>
          </a:p>
          <a:p>
            <a:pPr marL="0" inden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5817" t="3889" r="5751" b="10834"/>
          <a:stretch/>
        </p:blipFill>
        <p:spPr>
          <a:xfrm>
            <a:off x="5183803" y="1229519"/>
            <a:ext cx="3331547" cy="5543550"/>
          </a:xfrm>
          <a:prstGeom prst="rect">
            <a:avLst/>
          </a:prstGeom>
        </p:spPr>
      </p:pic>
    </p:spTree>
    <p:extLst>
      <p:ext uri="{BB962C8B-B14F-4D97-AF65-F5344CB8AC3E}">
        <p14:creationId xmlns:p14="http://schemas.microsoft.com/office/powerpoint/2010/main" val="3722262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GAMUT – Inter-Site Communication and Adaptive Sampling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650" y="1655762"/>
            <a:ext cx="2406015" cy="42773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4245" y="3112705"/>
            <a:ext cx="909686" cy="13634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23510" y="1731963"/>
            <a:ext cx="2320290" cy="4124959"/>
          </a:xfrm>
          <a:prstGeom prst="rect">
            <a:avLst/>
          </a:prstGeom>
        </p:spPr>
      </p:pic>
      <p:sp>
        <p:nvSpPr>
          <p:cNvPr id="7" name="TextBox 6"/>
          <p:cNvSpPr txBox="1"/>
          <p:nvPr/>
        </p:nvSpPr>
        <p:spPr>
          <a:xfrm>
            <a:off x="628650" y="5933122"/>
            <a:ext cx="2623059" cy="369332"/>
          </a:xfrm>
          <a:prstGeom prst="rect">
            <a:avLst/>
          </a:prstGeom>
          <a:noFill/>
        </p:spPr>
        <p:txBody>
          <a:bodyPr wrap="none" rtlCol="0">
            <a:spAutoFit/>
          </a:bodyPr>
          <a:lstStyle/>
          <a:p>
            <a:r>
              <a:rPr lang="en-US" dirty="0" smtClean="0"/>
              <a:t>Subcatchment Outfall Site</a:t>
            </a:r>
            <a:endParaRPr lang="en-US" dirty="0"/>
          </a:p>
        </p:txBody>
      </p:sp>
      <p:sp>
        <p:nvSpPr>
          <p:cNvPr id="8" name="TextBox 7"/>
          <p:cNvSpPr txBox="1"/>
          <p:nvPr/>
        </p:nvSpPr>
        <p:spPr>
          <a:xfrm>
            <a:off x="5177159" y="5898701"/>
            <a:ext cx="2366641" cy="369332"/>
          </a:xfrm>
          <a:prstGeom prst="rect">
            <a:avLst/>
          </a:prstGeom>
          <a:noFill/>
        </p:spPr>
        <p:txBody>
          <a:bodyPr wrap="none" rtlCol="0">
            <a:spAutoFit/>
          </a:bodyPr>
          <a:lstStyle/>
          <a:p>
            <a:r>
              <a:rPr lang="en-US" dirty="0" smtClean="0"/>
              <a:t>Downstream Canal Site</a:t>
            </a:r>
            <a:endParaRPr lang="en-US" dirty="0"/>
          </a:p>
        </p:txBody>
      </p:sp>
    </p:spTree>
    <p:extLst>
      <p:ext uri="{BB962C8B-B14F-4D97-AF65-F5344CB8AC3E}">
        <p14:creationId xmlns:p14="http://schemas.microsoft.com/office/powerpoint/2010/main" val="2757318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922277"/>
          </a:xfrm>
        </p:spPr>
        <p:txBody>
          <a:bodyPr>
            <a:normAutofit/>
          </a:bodyPr>
          <a:lstStyle/>
          <a:p>
            <a:r>
              <a:rPr lang="en-US" sz="4000" dirty="0" smtClean="0"/>
              <a:t>GAMUT – Programs, Variables, and QC</a:t>
            </a:r>
            <a:endParaRPr lang="en-US" sz="4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738" y="1012875"/>
            <a:ext cx="3015017" cy="3015017"/>
          </a:xfrm>
          <a:prstGeom prst="rect">
            <a:avLst/>
          </a:prstGeom>
        </p:spPr>
      </p:pic>
      <p:pic>
        <p:nvPicPr>
          <p:cNvPr id="7" name="Picture 6"/>
          <p:cNvPicPr>
            <a:picLocks noChangeAspect="1"/>
          </p:cNvPicPr>
          <p:nvPr/>
        </p:nvPicPr>
        <p:blipFill>
          <a:blip r:embed="rId4"/>
          <a:stretch>
            <a:fillRect/>
          </a:stretch>
        </p:blipFill>
        <p:spPr>
          <a:xfrm>
            <a:off x="3628448" y="1012875"/>
            <a:ext cx="4457115" cy="2635024"/>
          </a:xfrm>
          <a:prstGeom prst="rect">
            <a:avLst/>
          </a:prstGeom>
          <a:ln w="25400">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004" y="3890736"/>
            <a:ext cx="5528786" cy="2814864"/>
          </a:xfrm>
          <a:prstGeom prst="rect">
            <a:avLst/>
          </a:prstGeom>
          <a:ln w="25400">
            <a:solidFill>
              <a:schemeClr val="tx1"/>
            </a:solidFill>
          </a:ln>
        </p:spPr>
      </p:pic>
      <p:sp>
        <p:nvSpPr>
          <p:cNvPr id="10" name="Oval 9"/>
          <p:cNvSpPr/>
          <p:nvPr/>
        </p:nvSpPr>
        <p:spPr>
          <a:xfrm>
            <a:off x="4352925" y="4706824"/>
            <a:ext cx="2519363" cy="10653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270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800" dirty="0" smtClean="0"/>
              <a:t>GAMUT: Gradients Along Mountain to Urban Transitions</a:t>
            </a:r>
            <a:endParaRPr lang="en-US" sz="3800" dirty="0">
              <a:latin typeface="+mj-lt"/>
            </a:endParaRPr>
          </a:p>
        </p:txBody>
      </p:sp>
      <p:sp>
        <p:nvSpPr>
          <p:cNvPr id="2" name="TextBox 1"/>
          <p:cNvSpPr txBox="1"/>
          <p:nvPr/>
        </p:nvSpPr>
        <p:spPr>
          <a:xfrm>
            <a:off x="437589" y="1742143"/>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0321" y="1428890"/>
            <a:ext cx="2511143" cy="27094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280" y="4225742"/>
            <a:ext cx="3448358" cy="258626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26931" y="4225742"/>
            <a:ext cx="3953269" cy="258626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04624" y="4225742"/>
            <a:ext cx="1454776" cy="258626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55976" y="1412776"/>
            <a:ext cx="2866421" cy="269333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20184" y="1412776"/>
            <a:ext cx="1532006" cy="2709454"/>
          </a:xfrm>
          <a:prstGeom prst="rect">
            <a:avLst/>
          </a:prstGeom>
        </p:spPr>
      </p:pic>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l="42455" t="4165" r="13161" b="7885"/>
          <a:stretch/>
        </p:blipFill>
        <p:spPr>
          <a:xfrm>
            <a:off x="7295444" y="1458032"/>
            <a:ext cx="1784756" cy="2652469"/>
          </a:xfrm>
          <a:prstGeom prst="rect">
            <a:avLst/>
          </a:prstGeom>
        </p:spPr>
      </p:pic>
    </p:spTree>
    <p:extLst>
      <p:ext uri="{BB962C8B-B14F-4D97-AF65-F5344CB8AC3E}">
        <p14:creationId xmlns:p14="http://schemas.microsoft.com/office/powerpoint/2010/main" val="2546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800" dirty="0" smtClean="0"/>
              <a:t>GAMUT: Gradients Along Mountain to Urban Transitions</a:t>
            </a:r>
            <a:endParaRPr lang="en-US" sz="3800" dirty="0">
              <a:latin typeface="+mj-lt"/>
            </a:endParaRPr>
          </a:p>
        </p:txBody>
      </p:sp>
      <p:sp>
        <p:nvSpPr>
          <p:cNvPr id="12" name="Content Placeholder 2"/>
          <p:cNvSpPr txBox="1">
            <a:spLocks/>
          </p:cNvSpPr>
          <p:nvPr/>
        </p:nvSpPr>
        <p:spPr>
          <a:xfrm>
            <a:off x="6777060" y="1383074"/>
            <a:ext cx="2366940" cy="65849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smtClean="0">
                <a:latin typeface="Arial Narrow"/>
                <a:cs typeface="Arial Narrow"/>
              </a:rPr>
              <a:t>39</a:t>
            </a:r>
            <a:r>
              <a:rPr lang="en-US" dirty="0" smtClean="0">
                <a:latin typeface="Arial Narrow"/>
                <a:cs typeface="Arial Narrow"/>
              </a:rPr>
              <a:t> </a:t>
            </a:r>
            <a:r>
              <a:rPr lang="en-US" sz="2400" dirty="0" smtClean="0">
                <a:latin typeface="Arial Narrow"/>
                <a:cs typeface="Arial Narrow"/>
              </a:rPr>
              <a:t>sites</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descr="Figure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9888" y="1383075"/>
            <a:ext cx="6557172" cy="54422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6905" y="3393243"/>
            <a:ext cx="1816609" cy="750339"/>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0369" y="5494948"/>
            <a:ext cx="1714853" cy="109768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5162" y="5494948"/>
            <a:ext cx="1988162" cy="1118341"/>
          </a:xfrm>
          <a:prstGeom prst="rect">
            <a:avLst/>
          </a:prstGeom>
          <a:ln>
            <a:noFill/>
          </a:ln>
          <a:effectLst>
            <a:outerShdw blurRad="292100" dist="139700" dir="2700000" algn="tl" rotWithShape="0">
              <a:srgbClr val="333333">
                <a:alpha val="65000"/>
              </a:srgbClr>
            </a:outerShdw>
          </a:effectLst>
        </p:spPr>
      </p:pic>
      <p:sp>
        <p:nvSpPr>
          <p:cNvPr id="19" name="Content Placeholder 2"/>
          <p:cNvSpPr txBox="1">
            <a:spLocks/>
          </p:cNvSpPr>
          <p:nvPr/>
        </p:nvSpPr>
        <p:spPr>
          <a:xfrm>
            <a:off x="6777060" y="2798081"/>
            <a:ext cx="2366940" cy="8721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smtClean="0">
                <a:latin typeface="Arial Narrow"/>
                <a:cs typeface="Arial Narrow"/>
              </a:rPr>
              <a:t>1800</a:t>
            </a:r>
            <a:r>
              <a:rPr lang="en-US" dirty="0" smtClean="0">
                <a:latin typeface="Arial Narrow"/>
                <a:cs typeface="Arial Narrow"/>
              </a:rPr>
              <a:t> </a:t>
            </a:r>
            <a:r>
              <a:rPr lang="en-US" sz="2400" dirty="0" smtClean="0">
                <a:latin typeface="Arial Narrow"/>
                <a:cs typeface="Arial Narrow"/>
              </a:rPr>
              <a:t>data series</a:t>
            </a:r>
          </a:p>
        </p:txBody>
      </p:sp>
      <p:sp>
        <p:nvSpPr>
          <p:cNvPr id="20" name="Content Placeholder 2"/>
          <p:cNvSpPr txBox="1">
            <a:spLocks/>
          </p:cNvSpPr>
          <p:nvPr/>
        </p:nvSpPr>
        <p:spPr>
          <a:xfrm>
            <a:off x="6777060" y="4559666"/>
            <a:ext cx="2366940" cy="9146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smtClean="0">
                <a:latin typeface="Arial Narrow"/>
                <a:cs typeface="Arial Narrow"/>
              </a:rPr>
              <a:t>141 million+ </a:t>
            </a:r>
            <a:r>
              <a:rPr lang="en-US" sz="2400" dirty="0" smtClean="0">
                <a:latin typeface="Arial Narrow"/>
                <a:cs typeface="Arial Narrow"/>
              </a:rPr>
              <a:t>values over 3 years</a:t>
            </a:r>
            <a:endParaRPr lang="en-US" sz="2400" dirty="0">
              <a:latin typeface="Arial Narrow"/>
              <a:cs typeface="Arial Narrow"/>
            </a:endParaRPr>
          </a:p>
        </p:txBody>
      </p:sp>
      <p:pic>
        <p:nvPicPr>
          <p:cNvPr id="9" name="Picture 8"/>
          <p:cNvPicPr>
            <a:picLocks noChangeAspect="1"/>
          </p:cNvPicPr>
          <p:nvPr/>
        </p:nvPicPr>
        <p:blipFill rotWithShape="1">
          <a:blip r:embed="rId7" cstate="print">
            <a:clrChange>
              <a:clrFrom>
                <a:srgbClr val="B0D5E3"/>
              </a:clrFrom>
              <a:clrTo>
                <a:srgbClr val="B0D5E3">
                  <a:alpha val="0"/>
                </a:srgbClr>
              </a:clrTo>
            </a:clrChange>
            <a:extLst>
              <a:ext uri="{28A0092B-C50C-407E-A947-70E740481C1C}">
                <a14:useLocalDpi xmlns:a14="http://schemas.microsoft.com/office/drawing/2010/main"/>
              </a:ext>
            </a:extLst>
          </a:blip>
          <a:srcRect/>
          <a:stretch/>
        </p:blipFill>
        <p:spPr>
          <a:xfrm>
            <a:off x="7772172" y="2007993"/>
            <a:ext cx="392888" cy="602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226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Additional Monitoring Sites</a:t>
            </a:r>
            <a:endParaRPr lang="en-US" sz="4800" dirty="0">
              <a:latin typeface="+mj-lt"/>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9835" y="1409801"/>
            <a:ext cx="1830263" cy="325379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91903" y="3506119"/>
            <a:ext cx="2388904" cy="3294861"/>
          </a:xfrm>
          <a:prstGeom prst="rect">
            <a:avLst/>
          </a:prstGeom>
        </p:spPr>
      </p:pic>
      <p:pic>
        <p:nvPicPr>
          <p:cNvPr id="9" name="Picture 8" descr="IMAG045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4136" y="1409801"/>
            <a:ext cx="1839946" cy="3253799"/>
          </a:xfrm>
          <a:prstGeom prst="rect">
            <a:avLst/>
          </a:prstGeom>
        </p:spPr>
      </p:pic>
      <p:pic>
        <p:nvPicPr>
          <p:cNvPr id="10" name="Picture 9" descr="IMAG0463.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9161" y="4704661"/>
            <a:ext cx="3744921" cy="211766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5648" y="5071720"/>
            <a:ext cx="2371133" cy="1778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974" y="1409800"/>
            <a:ext cx="2371134" cy="177835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5647" y="3246323"/>
            <a:ext cx="2371134" cy="1778351"/>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6691903" y="1409801"/>
            <a:ext cx="2388904" cy="2038578"/>
          </a:xfrm>
          <a:prstGeom prst="rect">
            <a:avLst/>
          </a:prstGeom>
        </p:spPr>
      </p:pic>
    </p:spTree>
    <p:extLst>
      <p:ext uri="{BB962C8B-B14F-4D97-AF65-F5344CB8AC3E}">
        <p14:creationId xmlns:p14="http://schemas.microsoft.com/office/powerpoint/2010/main" val="25464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Utah Lake Buoys</a:t>
            </a:r>
            <a:endParaRPr lang="en-US" sz="4800" dirty="0">
              <a:latin typeface="+mj-lt"/>
            </a:endParaRPr>
          </a:p>
        </p:txBody>
      </p:sp>
      <p:sp>
        <p:nvSpPr>
          <p:cNvPr id="12" name="Content Placeholder 2"/>
          <p:cNvSpPr txBox="1">
            <a:spLocks/>
          </p:cNvSpPr>
          <p:nvPr/>
        </p:nvSpPr>
        <p:spPr>
          <a:xfrm>
            <a:off x="295325" y="1413989"/>
            <a:ext cx="4582054" cy="2710872"/>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Arial Narrow"/>
                <a:cs typeface="Arial Narrow"/>
              </a:rPr>
              <a:t>GAMUT staff working with State DEQ</a:t>
            </a:r>
          </a:p>
          <a:p>
            <a:r>
              <a:rPr lang="en-US" dirty="0" smtClean="0">
                <a:latin typeface="Arial Narrow"/>
                <a:cs typeface="Arial Narrow"/>
              </a:rPr>
              <a:t>Assisting with installation</a:t>
            </a:r>
            <a:r>
              <a:rPr lang="en-US" dirty="0">
                <a:latin typeface="Arial Narrow"/>
                <a:cs typeface="Arial Narrow"/>
              </a:rPr>
              <a:t> </a:t>
            </a:r>
            <a:r>
              <a:rPr lang="en-US" dirty="0" smtClean="0">
                <a:latin typeface="Arial Narrow"/>
                <a:cs typeface="Arial Narrow"/>
              </a:rPr>
              <a:t>and maintenance</a:t>
            </a:r>
          </a:p>
          <a:p>
            <a:r>
              <a:rPr lang="en-US" dirty="0" smtClean="0">
                <a:latin typeface="Arial Narrow"/>
                <a:cs typeface="Arial Narrow"/>
              </a:rPr>
              <a:t>Will stream buoy data</a:t>
            </a:r>
            <a:endParaRPr lang="en-US" dirty="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60" y="4043304"/>
            <a:ext cx="4725903" cy="24733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216" y="1395204"/>
            <a:ext cx="3104654" cy="23284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5727" y="3837960"/>
            <a:ext cx="4085872" cy="2866168"/>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77950" y="6522549"/>
            <a:ext cx="4189502" cy="28439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Narrow"/>
                <a:cs typeface="Arial Narrow"/>
              </a:rPr>
              <a:t>photo: Al Hartman, Salt Lake Tribune</a:t>
            </a:r>
            <a:endParaRPr lang="en-US" sz="1400" dirty="0">
              <a:latin typeface="Arial Narrow"/>
              <a:cs typeface="Arial Narrow"/>
            </a:endParaRPr>
          </a:p>
        </p:txBody>
      </p:sp>
    </p:spTree>
    <p:extLst>
      <p:ext uri="{BB962C8B-B14F-4D97-AF65-F5344CB8AC3E}">
        <p14:creationId xmlns:p14="http://schemas.microsoft.com/office/powerpoint/2010/main" val="6756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Discharge Data</a:t>
            </a:r>
            <a:endParaRPr lang="en-US" sz="4800" dirty="0">
              <a:latin typeface="+mj-lt"/>
            </a:endParaRPr>
          </a:p>
        </p:txBody>
      </p:sp>
      <p:sp>
        <p:nvSpPr>
          <p:cNvPr id="12" name="Content Placeholder 2"/>
          <p:cNvSpPr txBox="1">
            <a:spLocks/>
          </p:cNvSpPr>
          <p:nvPr/>
        </p:nvSpPr>
        <p:spPr>
          <a:xfrm>
            <a:off x="77329" y="1476760"/>
            <a:ext cx="5842818" cy="222835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Arial Narrow"/>
                <a:cs typeface="Arial Narrow"/>
              </a:rPr>
              <a:t>Variety of new methods implemented to manually measure discharge</a:t>
            </a:r>
          </a:p>
          <a:p>
            <a:r>
              <a:rPr lang="en-US" dirty="0" smtClean="0">
                <a:latin typeface="Arial Narrow"/>
                <a:cs typeface="Arial Narrow"/>
              </a:rPr>
              <a:t>Stage-discharge relationships shared to </a:t>
            </a:r>
            <a:r>
              <a:rPr lang="en-US" dirty="0" err="1" smtClean="0">
                <a:latin typeface="Arial Narrow"/>
                <a:cs typeface="Arial Narrow"/>
              </a:rPr>
              <a:t>HydroShare</a:t>
            </a:r>
            <a:endParaRPr lang="en-US" dirty="0" smtClean="0">
              <a:latin typeface="Arial Narrow"/>
              <a:cs typeface="Arial Narrow"/>
            </a:endParaRPr>
          </a:p>
          <a:p>
            <a:r>
              <a:rPr lang="en-US" dirty="0" smtClean="0">
                <a:latin typeface="Arial Narrow"/>
                <a:cs typeface="Arial Narrow"/>
              </a:rPr>
              <a:t>Time series of discharge accessible with other GAMUT data</a:t>
            </a:r>
            <a:endParaRPr lang="en-US" dirty="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22607" y="3705112"/>
            <a:ext cx="3697539" cy="1445327"/>
          </a:xfrm>
          <a:prstGeom prst="rect">
            <a:avLst/>
          </a:prstGeom>
        </p:spPr>
      </p:pic>
      <p:pic>
        <p:nvPicPr>
          <p:cNvPr id="13" name="Picture 12" descr="Untitl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98691" y="1460878"/>
            <a:ext cx="3034945" cy="5244148"/>
          </a:xfrm>
          <a:prstGeom prst="rect">
            <a:avLst/>
          </a:prstGeom>
          <a:ln w="3175" cmpd="sng">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22607" y="5212124"/>
            <a:ext cx="3697539" cy="157883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28" y="5212124"/>
            <a:ext cx="2105112" cy="157883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28" y="3705112"/>
            <a:ext cx="2105112" cy="1445327"/>
          </a:xfrm>
          <a:prstGeom prst="rect">
            <a:avLst/>
          </a:prstGeom>
        </p:spPr>
      </p:pic>
    </p:spTree>
    <p:extLst>
      <p:ext uri="{BB962C8B-B14F-4D97-AF65-F5344CB8AC3E}">
        <p14:creationId xmlns:p14="http://schemas.microsoft.com/office/powerpoint/2010/main" val="9281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Regular Sampling Results</a:t>
            </a:r>
            <a:endParaRPr lang="en-US" sz="4800" dirty="0">
              <a:latin typeface="+mj-lt"/>
            </a:endParaRPr>
          </a:p>
        </p:txBody>
      </p:sp>
      <p:sp>
        <p:nvSpPr>
          <p:cNvPr id="12" name="Content Placeholder 2"/>
          <p:cNvSpPr txBox="1">
            <a:spLocks/>
          </p:cNvSpPr>
          <p:nvPr/>
        </p:nvSpPr>
        <p:spPr>
          <a:xfrm>
            <a:off x="292074" y="1332431"/>
            <a:ext cx="4382006" cy="2418547"/>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6688" indent="-166688"/>
            <a:r>
              <a:rPr lang="en-US" dirty="0" smtClean="0">
                <a:latin typeface="Arial Narrow"/>
                <a:cs typeface="Arial Narrow"/>
              </a:rPr>
              <a:t>Two efforts:</a:t>
            </a:r>
          </a:p>
          <a:p>
            <a:pPr marL="571500" lvl="1" indent="-227013"/>
            <a:r>
              <a:rPr lang="en-US" dirty="0" smtClean="0">
                <a:latin typeface="Arial Narrow"/>
                <a:cs typeface="Arial Narrow"/>
              </a:rPr>
              <a:t>Synoptic sampling: 2013-2014</a:t>
            </a:r>
          </a:p>
          <a:p>
            <a:pPr marL="571500" lvl="1" indent="-227013"/>
            <a:r>
              <a:rPr lang="en-US" dirty="0" smtClean="0">
                <a:latin typeface="Arial Narrow"/>
                <a:cs typeface="Arial Narrow"/>
              </a:rPr>
              <a:t>Biweekly sampling: 2014-2016</a:t>
            </a:r>
          </a:p>
          <a:p>
            <a:pPr marL="166688" indent="-166688"/>
            <a:r>
              <a:rPr lang="en-US" dirty="0" smtClean="0">
                <a:latin typeface="Arial Narrow"/>
                <a:cs typeface="Arial Narrow"/>
              </a:rPr>
              <a:t>Results of sample analyses now shared on </a:t>
            </a:r>
            <a:r>
              <a:rPr lang="en-US" dirty="0" err="1" smtClean="0">
                <a:latin typeface="Arial Narrow"/>
                <a:cs typeface="Arial Narrow"/>
              </a:rPr>
              <a:t>HydroShare</a:t>
            </a:r>
            <a:endParaRPr lang="en-US" dirty="0" smtClean="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6946" y="3622115"/>
            <a:ext cx="2091437" cy="156857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86946" y="906260"/>
            <a:ext cx="2198735" cy="15319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45352" y="4771267"/>
            <a:ext cx="2898308" cy="216407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83027" y="4853617"/>
            <a:ext cx="2360974" cy="2004384"/>
          </a:xfrm>
          <a:prstGeom prst="rect">
            <a:avLst/>
          </a:prstGeom>
        </p:spPr>
      </p:pic>
      <p:pic>
        <p:nvPicPr>
          <p:cNvPr id="9" name="Picture 8" descr="_MG_602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3451459"/>
            <a:ext cx="5109811" cy="3406541"/>
          </a:xfrm>
          <a:prstGeom prst="rect">
            <a:avLst/>
          </a:prstGeom>
        </p:spPr>
      </p:pic>
      <p:pic>
        <p:nvPicPr>
          <p:cNvPr id="10" name="Picture 9" descr="20160518_132431 (1).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86946" y="2613773"/>
            <a:ext cx="1661902" cy="934820"/>
          </a:xfrm>
          <a:prstGeom prst="rect">
            <a:avLst/>
          </a:prstGeom>
        </p:spPr>
      </p:pic>
      <p:pic>
        <p:nvPicPr>
          <p:cNvPr id="13" name="Picture 12" descr="IMG_1308-min.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43830" y="4853617"/>
            <a:ext cx="1594139" cy="2003634"/>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49111" y="1358087"/>
            <a:ext cx="2287558" cy="343883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98488" y="2613773"/>
            <a:ext cx="2080377" cy="1871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474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325" y="2685010"/>
            <a:ext cx="2509181" cy="4061770"/>
          </a:xfrm>
          <a:prstGeom prst="rect">
            <a:avLst/>
          </a:prstGeom>
          <a:ln>
            <a:noFill/>
          </a:ln>
          <a:effectLst>
            <a:outerShdw blurRad="292100" dist="139700" dir="2700000" algn="tl" rotWithShape="0">
              <a:srgbClr val="333333">
                <a:alpha val="65000"/>
              </a:srgbClr>
            </a:outerShdw>
          </a:effectLst>
        </p:spPr>
      </p:pic>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t>GAMUT Update: Accessing Sensor Data</a:t>
            </a:r>
            <a:endParaRPr lang="en-US" sz="4800" dirty="0">
              <a:latin typeface="+mj-lt"/>
            </a:endParaRPr>
          </a:p>
        </p:txBody>
      </p:sp>
      <p:sp>
        <p:nvSpPr>
          <p:cNvPr id="12" name="Content Placeholder 2"/>
          <p:cNvSpPr txBox="1">
            <a:spLocks/>
          </p:cNvSpPr>
          <p:nvPr/>
        </p:nvSpPr>
        <p:spPr>
          <a:xfrm>
            <a:off x="191282" y="1348061"/>
            <a:ext cx="2884366" cy="1590779"/>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err="1" smtClean="0">
                <a:latin typeface="Arial Narrow"/>
                <a:cs typeface="Arial Narrow"/>
              </a:rPr>
              <a:t>HydroShare</a:t>
            </a:r>
            <a:r>
              <a:rPr lang="en-US" b="1" dirty="0" smtClean="0">
                <a:latin typeface="Arial Narrow"/>
                <a:cs typeface="Arial Narrow"/>
              </a:rPr>
              <a:t>: </a:t>
            </a:r>
          </a:p>
          <a:p>
            <a:pPr marL="117475" indent="-117475"/>
            <a:r>
              <a:rPr lang="en-US" dirty="0" smtClean="0">
                <a:latin typeface="Arial Narrow"/>
                <a:cs typeface="Arial Narrow"/>
              </a:rPr>
              <a:t>Raw by site (QC0)</a:t>
            </a:r>
          </a:p>
          <a:p>
            <a:pPr marL="117475" indent="-117475"/>
            <a:r>
              <a:rPr lang="en-US" dirty="0" smtClean="0">
                <a:latin typeface="Arial Narrow"/>
                <a:cs typeface="Arial Narrow"/>
              </a:rPr>
              <a:t>Quality controlled by site and by variable (QC1)</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2038" y="2441450"/>
            <a:ext cx="2812883" cy="21225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3774" y="4642836"/>
            <a:ext cx="2821146" cy="213258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30889" y="2441450"/>
            <a:ext cx="2735889" cy="1791692"/>
          </a:xfrm>
          <a:prstGeom prst="rect">
            <a:avLst/>
          </a:prstGeom>
          <a:ln>
            <a:noFill/>
          </a:ln>
          <a:effectLst>
            <a:outerShdw blurRad="292100" dist="139700" dir="2700000" algn="tl" rotWithShape="0">
              <a:srgbClr val="333333">
                <a:alpha val="65000"/>
              </a:srgbClr>
            </a:outerShdw>
          </a:effectLst>
        </p:spPr>
      </p:pic>
      <p:sp>
        <p:nvSpPr>
          <p:cNvPr id="13" name="Content Placeholder 2"/>
          <p:cNvSpPr txBox="1">
            <a:spLocks/>
          </p:cNvSpPr>
          <p:nvPr/>
        </p:nvSpPr>
        <p:spPr>
          <a:xfrm>
            <a:off x="3143775" y="1348061"/>
            <a:ext cx="2821146" cy="130917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smtClean="0">
                <a:latin typeface="Arial Narrow"/>
                <a:cs typeface="Arial Narrow"/>
              </a:rPr>
              <a:t>Time Series Analyst:</a:t>
            </a:r>
            <a:r>
              <a:rPr lang="en-US" sz="2200" dirty="0" smtClean="0">
                <a:latin typeface="Arial Narrow"/>
                <a:cs typeface="Arial Narrow"/>
              </a:rPr>
              <a:t> Web interface, map and plot tools, and data export</a:t>
            </a:r>
          </a:p>
        </p:txBody>
      </p:sp>
      <p:sp>
        <p:nvSpPr>
          <p:cNvPr id="14" name="Content Placeholder 2"/>
          <p:cNvSpPr txBox="1">
            <a:spLocks/>
          </p:cNvSpPr>
          <p:nvPr/>
        </p:nvSpPr>
        <p:spPr>
          <a:xfrm>
            <a:off x="6230889" y="1348061"/>
            <a:ext cx="2898837" cy="83633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smtClean="0">
                <a:latin typeface="Arial Narrow"/>
                <a:cs typeface="Arial Narrow"/>
              </a:rPr>
              <a:t>Web Services: </a:t>
            </a:r>
            <a:r>
              <a:rPr lang="en-US" sz="2200" dirty="0" smtClean="0">
                <a:latin typeface="Arial Narrow"/>
                <a:cs typeface="Arial Narrow"/>
              </a:rPr>
              <a:t>Programmatic data access</a:t>
            </a:r>
          </a:p>
        </p:txBody>
      </p:sp>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1002" y="4348362"/>
            <a:ext cx="2695776" cy="1871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2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15694</TotalTime>
  <Words>2481</Words>
  <Application>Microsoft Macintosh PowerPoint</Application>
  <PresentationFormat>On-screen Show (4:3)</PresentationFormat>
  <Paragraphs>221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Calibri</vt:lpstr>
      <vt:lpstr>ChaletComprime-CologneSixty</vt:lpstr>
      <vt:lpstr>Mangal</vt:lpstr>
      <vt:lpstr>Office Theme</vt:lpstr>
      <vt:lpstr>PowerPoint Presentation</vt:lpstr>
      <vt:lpstr>GAMUT: Gradients Along Mountain to Urban Transitions</vt:lpstr>
      <vt:lpstr>GAMUT: Gradients Along Mountain to Urban Transitions</vt:lpstr>
      <vt:lpstr>GAMUT: Gradients Along Mountain to Urban Transitions</vt:lpstr>
      <vt:lpstr>GAMUT Update: Additional Monitoring Sites</vt:lpstr>
      <vt:lpstr>GAMUT Update: Utah Lake Buoys</vt:lpstr>
      <vt:lpstr>GAMUT Update: Discharge Data</vt:lpstr>
      <vt:lpstr>GAMUT Update: Regular Sampling Results</vt:lpstr>
      <vt:lpstr>GAMUT Update: Accessing Sensor Data</vt:lpstr>
      <vt:lpstr>GAMUT Update: Quality Control Status</vt:lpstr>
      <vt:lpstr>GAMUT Update: Paper Submitted!</vt:lpstr>
      <vt:lpstr>GAMUT Extensions: Additional Sensors</vt:lpstr>
      <vt:lpstr>GAMUT Extensions: Additional Efforts</vt:lpstr>
      <vt:lpstr>GAMUT Extensions: Biophysical Research</vt:lpstr>
      <vt:lpstr>GAMUT Extensions: Social Science Research</vt:lpstr>
      <vt:lpstr>GAMUT Extensions: Social Science Research</vt:lpstr>
      <vt:lpstr>GAMUT Extensions: Education and Training</vt:lpstr>
      <vt:lpstr>GAMUT: Leveraging the Infrastructure</vt:lpstr>
      <vt:lpstr>PowerPoint Presentation</vt:lpstr>
      <vt:lpstr>Adaptive Stormwater Sampling using GAMUT Infrastructure</vt:lpstr>
      <vt:lpstr>Background – Research Objectives</vt:lpstr>
      <vt:lpstr>GAMUT – Inter-Site Communication and Adaptive Sampling</vt:lpstr>
      <vt:lpstr>GAMUT – Programs, Variables, and QC</vt:lpstr>
    </vt:vector>
  </TitlesOfParts>
  <Company>Utah State University</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iUTAH Cyberinfrastructure:  Year 4 and Beyond</dc:title>
  <dc:creator>Amber Jones</dc:creator>
  <cp:lastModifiedBy>Microsoft Office User</cp:lastModifiedBy>
  <cp:revision>145</cp:revision>
  <dcterms:created xsi:type="dcterms:W3CDTF">2016-07-11T12:42:17Z</dcterms:created>
  <dcterms:modified xsi:type="dcterms:W3CDTF">2016-11-16T19:37:47Z</dcterms:modified>
</cp:coreProperties>
</file>